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5" r:id="rId4"/>
    <p:sldId id="271" r:id="rId5"/>
    <p:sldId id="262" r:id="rId6"/>
    <p:sldId id="272" r:id="rId7"/>
    <p:sldId id="270" r:id="rId8"/>
    <p:sldId id="263" r:id="rId9"/>
    <p:sldId id="273" r:id="rId10"/>
    <p:sldId id="265" r:id="rId11"/>
    <p:sldId id="266" r:id="rId12"/>
    <p:sldId id="276" r:id="rId13"/>
    <p:sldId id="267" r:id="rId14"/>
    <p:sldId id="274" r:id="rId15"/>
    <p:sldId id="268" r:id="rId16"/>
    <p:sldId id="277" r:id="rId17"/>
    <p:sldId id="278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1619"/>
    <a:srgbClr val="F5F5F5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5BD7CC-E134-4DFF-B516-4B6D256F23FF}" v="137" dt="2023-02-25T16:37:00.9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Helle Formatvorlag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26" autoAdjust="0"/>
    <p:restoredTop sz="94660"/>
  </p:normalViewPr>
  <p:slideViewPr>
    <p:cSldViewPr snapToGrid="0">
      <p:cViewPr>
        <p:scale>
          <a:sx n="100" d="100"/>
          <a:sy n="100" d="100"/>
        </p:scale>
        <p:origin x="66" y="13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s Goessing" userId="7ec3ab8007f46721" providerId="LiveId" clId="{775BD7CC-E134-4DFF-B516-4B6D256F23FF}"/>
    <pc:docChg chg="undo custSel addSld modSld modMainMaster">
      <pc:chgData name="Jens Goessing" userId="7ec3ab8007f46721" providerId="LiveId" clId="{775BD7CC-E134-4DFF-B516-4B6D256F23FF}" dt="2023-02-25T16:37:17.915" v="370" actId="20577"/>
      <pc:docMkLst>
        <pc:docMk/>
      </pc:docMkLst>
      <pc:sldChg chg="addSp delSp modSp mod">
        <pc:chgData name="Jens Goessing" userId="7ec3ab8007f46721" providerId="LiveId" clId="{775BD7CC-E134-4DFF-B516-4B6D256F23FF}" dt="2023-02-25T15:24:03.027" v="3"/>
        <pc:sldMkLst>
          <pc:docMk/>
          <pc:sldMk cId="3193013366" sldId="256"/>
        </pc:sldMkLst>
        <pc:picChg chg="del">
          <ac:chgData name="Jens Goessing" userId="7ec3ab8007f46721" providerId="LiveId" clId="{775BD7CC-E134-4DFF-B516-4B6D256F23FF}" dt="2023-02-25T15:23:28.454" v="0" actId="478"/>
          <ac:picMkLst>
            <pc:docMk/>
            <pc:sldMk cId="3193013366" sldId="256"/>
            <ac:picMk id="5" creationId="{6D3597E9-6A4D-4EA3-9663-B06BB9FADE1B}"/>
          </ac:picMkLst>
        </pc:picChg>
        <pc:picChg chg="del">
          <ac:chgData name="Jens Goessing" userId="7ec3ab8007f46721" providerId="LiveId" clId="{775BD7CC-E134-4DFF-B516-4B6D256F23FF}" dt="2023-02-25T15:23:31.083" v="1" actId="478"/>
          <ac:picMkLst>
            <pc:docMk/>
            <pc:sldMk cId="3193013366" sldId="256"/>
            <ac:picMk id="6" creationId="{D4D6E040-A650-4E74-A122-246E18F53A8C}"/>
          </ac:picMkLst>
        </pc:picChg>
        <pc:picChg chg="add mod">
          <ac:chgData name="Jens Goessing" userId="7ec3ab8007f46721" providerId="LiveId" clId="{775BD7CC-E134-4DFF-B516-4B6D256F23FF}" dt="2023-02-25T15:23:49.908" v="2"/>
          <ac:picMkLst>
            <pc:docMk/>
            <pc:sldMk cId="3193013366" sldId="256"/>
            <ac:picMk id="7" creationId="{A2F06E77-0D5B-16E0-080B-DCE0696675C6}"/>
          </ac:picMkLst>
        </pc:picChg>
        <pc:picChg chg="add mod">
          <ac:chgData name="Jens Goessing" userId="7ec3ab8007f46721" providerId="LiveId" clId="{775BD7CC-E134-4DFF-B516-4B6D256F23FF}" dt="2023-02-25T15:24:03.027" v="3"/>
          <ac:picMkLst>
            <pc:docMk/>
            <pc:sldMk cId="3193013366" sldId="256"/>
            <ac:picMk id="8" creationId="{823A5E7C-46D4-2BF4-615C-96CECE6EC4CB}"/>
          </ac:picMkLst>
        </pc:picChg>
      </pc:sldChg>
      <pc:sldChg chg="modSp">
        <pc:chgData name="Jens Goessing" userId="7ec3ab8007f46721" providerId="LiveId" clId="{775BD7CC-E134-4DFF-B516-4B6D256F23FF}" dt="2023-02-25T15:26:07.562" v="33" actId="20577"/>
        <pc:sldMkLst>
          <pc:docMk/>
          <pc:sldMk cId="1392680484" sldId="257"/>
        </pc:sldMkLst>
        <pc:spChg chg="mod">
          <ac:chgData name="Jens Goessing" userId="7ec3ab8007f46721" providerId="LiveId" clId="{775BD7CC-E134-4DFF-B516-4B6D256F23FF}" dt="2023-02-25T15:26:07.562" v="33" actId="20577"/>
          <ac:spMkLst>
            <pc:docMk/>
            <pc:sldMk cId="1392680484" sldId="257"/>
            <ac:spMk id="6" creationId="{079BE38C-2290-4D74-B963-34F2ACC7A842}"/>
          </ac:spMkLst>
        </pc:spChg>
      </pc:sldChg>
      <pc:sldChg chg="modSp mod">
        <pc:chgData name="Jens Goessing" userId="7ec3ab8007f46721" providerId="LiveId" clId="{775BD7CC-E134-4DFF-B516-4B6D256F23FF}" dt="2023-02-25T15:39:08.764" v="101" actId="14100"/>
        <pc:sldMkLst>
          <pc:docMk/>
          <pc:sldMk cId="3084560028" sldId="262"/>
        </pc:sldMkLst>
        <pc:spChg chg="mod">
          <ac:chgData name="Jens Goessing" userId="7ec3ab8007f46721" providerId="LiveId" clId="{775BD7CC-E134-4DFF-B516-4B6D256F23FF}" dt="2023-02-25T15:38:49.044" v="99" actId="27636"/>
          <ac:spMkLst>
            <pc:docMk/>
            <pc:sldMk cId="3084560028" sldId="262"/>
            <ac:spMk id="6" creationId="{079BE38C-2290-4D74-B963-34F2ACC7A842}"/>
          </ac:spMkLst>
        </pc:spChg>
        <pc:picChg chg="mod">
          <ac:chgData name="Jens Goessing" userId="7ec3ab8007f46721" providerId="LiveId" clId="{775BD7CC-E134-4DFF-B516-4B6D256F23FF}" dt="2023-02-25T15:39:08.764" v="101" actId="14100"/>
          <ac:picMkLst>
            <pc:docMk/>
            <pc:sldMk cId="3084560028" sldId="262"/>
            <ac:picMk id="3" creationId="{E69C4D0C-5A20-41A3-946A-AF4C6ABB4CE7}"/>
          </ac:picMkLst>
        </pc:picChg>
      </pc:sldChg>
      <pc:sldChg chg="modSp mod">
        <pc:chgData name="Jens Goessing" userId="7ec3ab8007f46721" providerId="LiveId" clId="{775BD7CC-E134-4DFF-B516-4B6D256F23FF}" dt="2023-02-25T15:45:16.743" v="154"/>
        <pc:sldMkLst>
          <pc:docMk/>
          <pc:sldMk cId="2716915050" sldId="263"/>
        </pc:sldMkLst>
        <pc:spChg chg="mod">
          <ac:chgData name="Jens Goessing" userId="7ec3ab8007f46721" providerId="LiveId" clId="{775BD7CC-E134-4DFF-B516-4B6D256F23FF}" dt="2023-02-25T15:45:16.743" v="154"/>
          <ac:spMkLst>
            <pc:docMk/>
            <pc:sldMk cId="2716915050" sldId="263"/>
            <ac:spMk id="6" creationId="{079BE38C-2290-4D74-B963-34F2ACC7A842}"/>
          </ac:spMkLst>
        </pc:spChg>
      </pc:sldChg>
      <pc:sldChg chg="modSp mod">
        <pc:chgData name="Jens Goessing" userId="7ec3ab8007f46721" providerId="LiveId" clId="{775BD7CC-E134-4DFF-B516-4B6D256F23FF}" dt="2023-02-25T15:50:50.493" v="227" actId="2710"/>
        <pc:sldMkLst>
          <pc:docMk/>
          <pc:sldMk cId="2945039729" sldId="265"/>
        </pc:sldMkLst>
        <pc:spChg chg="mod">
          <ac:chgData name="Jens Goessing" userId="7ec3ab8007f46721" providerId="LiveId" clId="{775BD7CC-E134-4DFF-B516-4B6D256F23FF}" dt="2023-02-25T15:50:50.493" v="227" actId="2710"/>
          <ac:spMkLst>
            <pc:docMk/>
            <pc:sldMk cId="2945039729" sldId="265"/>
            <ac:spMk id="6" creationId="{079BE38C-2290-4D74-B963-34F2ACC7A842}"/>
          </ac:spMkLst>
        </pc:spChg>
      </pc:sldChg>
      <pc:sldChg chg="addSp modSp mod">
        <pc:chgData name="Jens Goessing" userId="7ec3ab8007f46721" providerId="LiveId" clId="{775BD7CC-E134-4DFF-B516-4B6D256F23FF}" dt="2023-02-25T16:29:43.016" v="315" actId="6549"/>
        <pc:sldMkLst>
          <pc:docMk/>
          <pc:sldMk cId="3020330252" sldId="267"/>
        </pc:sldMkLst>
        <pc:spChg chg="mod">
          <ac:chgData name="Jens Goessing" userId="7ec3ab8007f46721" providerId="LiveId" clId="{775BD7CC-E134-4DFF-B516-4B6D256F23FF}" dt="2023-02-25T16:29:43.016" v="315" actId="6549"/>
          <ac:spMkLst>
            <pc:docMk/>
            <pc:sldMk cId="3020330252" sldId="267"/>
            <ac:spMk id="6" creationId="{079BE38C-2290-4D74-B963-34F2ACC7A842}"/>
          </ac:spMkLst>
        </pc:spChg>
        <pc:picChg chg="add mod">
          <ac:chgData name="Jens Goessing" userId="7ec3ab8007f46721" providerId="LiveId" clId="{775BD7CC-E134-4DFF-B516-4B6D256F23FF}" dt="2023-02-25T16:12:21.964" v="243" actId="14100"/>
          <ac:picMkLst>
            <pc:docMk/>
            <pc:sldMk cId="3020330252" sldId="267"/>
            <ac:picMk id="5" creationId="{53A970B3-37B2-AA9B-C990-630CA56324A0}"/>
          </ac:picMkLst>
        </pc:picChg>
        <pc:picChg chg="add mod">
          <ac:chgData name="Jens Goessing" userId="7ec3ab8007f46721" providerId="LiveId" clId="{775BD7CC-E134-4DFF-B516-4B6D256F23FF}" dt="2023-02-25T16:12:34.726" v="246" actId="14100"/>
          <ac:picMkLst>
            <pc:docMk/>
            <pc:sldMk cId="3020330252" sldId="267"/>
            <ac:picMk id="8" creationId="{A56497B8-CFAA-A774-7C18-301E22285573}"/>
          </ac:picMkLst>
        </pc:picChg>
      </pc:sldChg>
      <pc:sldChg chg="modSp mod">
        <pc:chgData name="Jens Goessing" userId="7ec3ab8007f46721" providerId="LiveId" clId="{775BD7CC-E134-4DFF-B516-4B6D256F23FF}" dt="2023-02-25T16:33:05.866" v="329"/>
        <pc:sldMkLst>
          <pc:docMk/>
          <pc:sldMk cId="4215185832" sldId="268"/>
        </pc:sldMkLst>
        <pc:spChg chg="mod">
          <ac:chgData name="Jens Goessing" userId="7ec3ab8007f46721" providerId="LiveId" clId="{775BD7CC-E134-4DFF-B516-4B6D256F23FF}" dt="2023-02-25T16:33:05.866" v="329"/>
          <ac:spMkLst>
            <pc:docMk/>
            <pc:sldMk cId="4215185832" sldId="268"/>
            <ac:spMk id="2" creationId="{40AB29CF-597C-447C-8B29-E6BA44575464}"/>
          </ac:spMkLst>
        </pc:spChg>
        <pc:spChg chg="mod">
          <ac:chgData name="Jens Goessing" userId="7ec3ab8007f46721" providerId="LiveId" clId="{775BD7CC-E134-4DFF-B516-4B6D256F23FF}" dt="2023-02-25T16:31:23.539" v="317"/>
          <ac:spMkLst>
            <pc:docMk/>
            <pc:sldMk cId="4215185832" sldId="268"/>
            <ac:spMk id="6" creationId="{079BE38C-2290-4D74-B963-34F2ACC7A842}"/>
          </ac:spMkLst>
        </pc:spChg>
      </pc:sldChg>
      <pc:sldChg chg="modSp mod">
        <pc:chgData name="Jens Goessing" userId="7ec3ab8007f46721" providerId="LiveId" clId="{775BD7CC-E134-4DFF-B516-4B6D256F23FF}" dt="2023-02-25T15:43:44.459" v="153" actId="20577"/>
        <pc:sldMkLst>
          <pc:docMk/>
          <pc:sldMk cId="974047956" sldId="270"/>
        </pc:sldMkLst>
        <pc:spChg chg="mod">
          <ac:chgData name="Jens Goessing" userId="7ec3ab8007f46721" providerId="LiveId" clId="{775BD7CC-E134-4DFF-B516-4B6D256F23FF}" dt="2023-02-25T15:43:44.459" v="153" actId="20577"/>
          <ac:spMkLst>
            <pc:docMk/>
            <pc:sldMk cId="974047956" sldId="270"/>
            <ac:spMk id="6" creationId="{079BE38C-2290-4D74-B963-34F2ACC7A842}"/>
          </ac:spMkLst>
        </pc:spChg>
      </pc:sldChg>
      <pc:sldChg chg="addSp delSp modSp add mod">
        <pc:chgData name="Jens Goessing" userId="7ec3ab8007f46721" providerId="LiveId" clId="{775BD7CC-E134-4DFF-B516-4B6D256F23FF}" dt="2023-02-25T15:35:17.207" v="38"/>
        <pc:sldMkLst>
          <pc:docMk/>
          <pc:sldMk cId="2738592997" sldId="275"/>
        </pc:sldMkLst>
        <pc:spChg chg="del">
          <ac:chgData name="Jens Goessing" userId="7ec3ab8007f46721" providerId="LiveId" clId="{775BD7CC-E134-4DFF-B516-4B6D256F23FF}" dt="2023-02-25T15:34:58.623" v="35" actId="478"/>
          <ac:spMkLst>
            <pc:docMk/>
            <pc:sldMk cId="2738592997" sldId="275"/>
            <ac:spMk id="2" creationId="{40AB29CF-597C-447C-8B29-E6BA44575464}"/>
          </ac:spMkLst>
        </pc:spChg>
        <pc:spChg chg="add del mod">
          <ac:chgData name="Jens Goessing" userId="7ec3ab8007f46721" providerId="LiveId" clId="{775BD7CC-E134-4DFF-B516-4B6D256F23FF}" dt="2023-02-25T15:35:01.763" v="36"/>
          <ac:spMkLst>
            <pc:docMk/>
            <pc:sldMk cId="2738592997" sldId="275"/>
            <ac:spMk id="5" creationId="{2B8F7A93-181B-987E-F898-0DAFFE2BA165}"/>
          </ac:spMkLst>
        </pc:spChg>
        <pc:spChg chg="add mod">
          <ac:chgData name="Jens Goessing" userId="7ec3ab8007f46721" providerId="LiveId" clId="{775BD7CC-E134-4DFF-B516-4B6D256F23FF}" dt="2023-02-25T15:35:01.763" v="36"/>
          <ac:spMkLst>
            <pc:docMk/>
            <pc:sldMk cId="2738592997" sldId="275"/>
            <ac:spMk id="7" creationId="{DAD71CAB-773A-D727-26F3-A64BFDF8208B}"/>
          </ac:spMkLst>
        </pc:spChg>
        <pc:picChg chg="del">
          <ac:chgData name="Jens Goessing" userId="7ec3ab8007f46721" providerId="LiveId" clId="{775BD7CC-E134-4DFF-B516-4B6D256F23FF}" dt="2023-02-25T15:35:13.126" v="37" actId="478"/>
          <ac:picMkLst>
            <pc:docMk/>
            <pc:sldMk cId="2738592997" sldId="275"/>
            <ac:picMk id="3" creationId="{7A5E3721-6D27-4068-BDC3-55349B4737D4}"/>
          </ac:picMkLst>
        </pc:picChg>
        <pc:picChg chg="add mod">
          <ac:chgData name="Jens Goessing" userId="7ec3ab8007f46721" providerId="LiveId" clId="{775BD7CC-E134-4DFF-B516-4B6D256F23FF}" dt="2023-02-25T15:35:17.207" v="38"/>
          <ac:picMkLst>
            <pc:docMk/>
            <pc:sldMk cId="2738592997" sldId="275"/>
            <ac:picMk id="8" creationId="{C6FF3583-AC87-8C75-8035-7007C2E66C00}"/>
          </ac:picMkLst>
        </pc:picChg>
      </pc:sldChg>
      <pc:sldChg chg="addSp delSp modSp add mod">
        <pc:chgData name="Jens Goessing" userId="7ec3ab8007f46721" providerId="LiveId" clId="{775BD7CC-E134-4DFF-B516-4B6D256F23FF}" dt="2023-02-25T16:25:52.454" v="292" actId="20577"/>
        <pc:sldMkLst>
          <pc:docMk/>
          <pc:sldMk cId="2444859844" sldId="276"/>
        </pc:sldMkLst>
        <pc:spChg chg="mod">
          <ac:chgData name="Jens Goessing" userId="7ec3ab8007f46721" providerId="LiveId" clId="{775BD7CC-E134-4DFF-B516-4B6D256F23FF}" dt="2023-02-25T16:25:52.454" v="292" actId="20577"/>
          <ac:spMkLst>
            <pc:docMk/>
            <pc:sldMk cId="2444859844" sldId="276"/>
            <ac:spMk id="2" creationId="{40AB29CF-597C-447C-8B29-E6BA44575464}"/>
          </ac:spMkLst>
        </pc:spChg>
        <pc:spChg chg="del mod">
          <ac:chgData name="Jens Goessing" userId="7ec3ab8007f46721" providerId="LiveId" clId="{775BD7CC-E134-4DFF-B516-4B6D256F23FF}" dt="2023-02-25T16:18:35.687" v="249" actId="478"/>
          <ac:spMkLst>
            <pc:docMk/>
            <pc:sldMk cId="2444859844" sldId="276"/>
            <ac:spMk id="3" creationId="{63840AF0-E36F-DFE7-4045-67BB5FC3D6C9}"/>
          </ac:spMkLst>
        </pc:spChg>
        <pc:spChg chg="add mod">
          <ac:chgData name="Jens Goessing" userId="7ec3ab8007f46721" providerId="LiveId" clId="{775BD7CC-E134-4DFF-B516-4B6D256F23FF}" dt="2023-02-25T16:19:24.073" v="253" actId="1076"/>
          <ac:spMkLst>
            <pc:docMk/>
            <pc:sldMk cId="2444859844" sldId="276"/>
            <ac:spMk id="5" creationId="{5135D7F5-8C2E-4525-F4C9-4DC79314CB51}"/>
          </ac:spMkLst>
        </pc:spChg>
        <pc:spChg chg="add mod">
          <ac:chgData name="Jens Goessing" userId="7ec3ab8007f46721" providerId="LiveId" clId="{775BD7CC-E134-4DFF-B516-4B6D256F23FF}" dt="2023-02-25T16:20:18.864" v="257" actId="1076"/>
          <ac:spMkLst>
            <pc:docMk/>
            <pc:sldMk cId="2444859844" sldId="276"/>
            <ac:spMk id="12" creationId="{6765D857-DF7A-8BC2-918A-9B8A9001EC16}"/>
          </ac:spMkLst>
        </pc:spChg>
        <pc:cxnChg chg="add mod">
          <ac:chgData name="Jens Goessing" userId="7ec3ab8007f46721" providerId="LiveId" clId="{775BD7CC-E134-4DFF-B516-4B6D256F23FF}" dt="2023-02-25T16:21:04.623" v="270" actId="692"/>
          <ac:cxnSpMkLst>
            <pc:docMk/>
            <pc:sldMk cId="2444859844" sldId="276"/>
            <ac:cxnSpMk id="6" creationId="{1257F9A9-550B-EA23-A6F0-7B04077736F0}"/>
          </ac:cxnSpMkLst>
        </pc:cxnChg>
        <pc:cxnChg chg="add mod">
          <ac:chgData name="Jens Goessing" userId="7ec3ab8007f46721" providerId="LiveId" clId="{775BD7CC-E134-4DFF-B516-4B6D256F23FF}" dt="2023-02-25T16:21:20.932" v="271" actId="1076"/>
          <ac:cxnSpMkLst>
            <pc:docMk/>
            <pc:sldMk cId="2444859844" sldId="276"/>
            <ac:cxnSpMk id="7" creationId="{72DEA160-FA43-4047-B8A3-12C6BC63157A}"/>
          </ac:cxnSpMkLst>
        </pc:cxnChg>
      </pc:sldChg>
      <pc:sldChg chg="addSp delSp modSp add mod">
        <pc:chgData name="Jens Goessing" userId="7ec3ab8007f46721" providerId="LiveId" clId="{775BD7CC-E134-4DFF-B516-4B6D256F23FF}" dt="2023-02-25T16:35:15.844" v="348" actId="20577"/>
        <pc:sldMkLst>
          <pc:docMk/>
          <pc:sldMk cId="3992948436" sldId="277"/>
        </pc:sldMkLst>
        <pc:spChg chg="mod">
          <ac:chgData name="Jens Goessing" userId="7ec3ab8007f46721" providerId="LiveId" clId="{775BD7CC-E134-4DFF-B516-4B6D256F23FF}" dt="2023-02-25T16:35:15.844" v="348" actId="20577"/>
          <ac:spMkLst>
            <pc:docMk/>
            <pc:sldMk cId="3992948436" sldId="277"/>
            <ac:spMk id="2" creationId="{40AB29CF-597C-447C-8B29-E6BA44575464}"/>
          </ac:spMkLst>
        </pc:spChg>
        <pc:spChg chg="del">
          <ac:chgData name="Jens Goessing" userId="7ec3ab8007f46721" providerId="LiveId" clId="{775BD7CC-E134-4DFF-B516-4B6D256F23FF}" dt="2023-02-25T16:33:36.679" v="334" actId="478"/>
          <ac:spMkLst>
            <pc:docMk/>
            <pc:sldMk cId="3992948436" sldId="277"/>
            <ac:spMk id="4" creationId="{7BFDDBAB-8A4D-4D6A-8AF8-F914463B62F2}"/>
          </ac:spMkLst>
        </pc:spChg>
        <pc:spChg chg="add mod">
          <ac:chgData name="Jens Goessing" userId="7ec3ab8007f46721" providerId="LiveId" clId="{775BD7CC-E134-4DFF-B516-4B6D256F23FF}" dt="2023-02-25T16:34:09.994" v="335"/>
          <ac:spMkLst>
            <pc:docMk/>
            <pc:sldMk cId="3992948436" sldId="277"/>
            <ac:spMk id="5" creationId="{C656369E-CA92-4B10-627F-B461740F4BFB}"/>
          </ac:spMkLst>
        </pc:spChg>
        <pc:spChg chg="del mod">
          <ac:chgData name="Jens Goessing" userId="7ec3ab8007f46721" providerId="LiveId" clId="{775BD7CC-E134-4DFF-B516-4B6D256F23FF}" dt="2023-02-25T16:33:28.227" v="332" actId="478"/>
          <ac:spMkLst>
            <pc:docMk/>
            <pc:sldMk cId="3992948436" sldId="277"/>
            <ac:spMk id="6" creationId="{079BE38C-2290-4D74-B963-34F2ACC7A842}"/>
          </ac:spMkLst>
        </pc:spChg>
        <pc:picChg chg="del">
          <ac:chgData name="Jens Goessing" userId="7ec3ab8007f46721" providerId="LiveId" clId="{775BD7CC-E134-4DFF-B516-4B6D256F23FF}" dt="2023-02-25T16:33:31.735" v="333" actId="478"/>
          <ac:picMkLst>
            <pc:docMk/>
            <pc:sldMk cId="3992948436" sldId="277"/>
            <ac:picMk id="3" creationId="{F3223901-27B9-44B2-8769-6B1E193E7AA4}"/>
          </ac:picMkLst>
        </pc:picChg>
        <pc:picChg chg="add mod">
          <ac:chgData name="Jens Goessing" userId="7ec3ab8007f46721" providerId="LiveId" clId="{775BD7CC-E134-4DFF-B516-4B6D256F23FF}" dt="2023-02-25T16:34:29.040" v="336"/>
          <ac:picMkLst>
            <pc:docMk/>
            <pc:sldMk cId="3992948436" sldId="277"/>
            <ac:picMk id="7" creationId="{C9288254-79AD-4C95-A9AB-EE5D806D3191}"/>
          </ac:picMkLst>
        </pc:picChg>
        <pc:picChg chg="add mod">
          <ac:chgData name="Jens Goessing" userId="7ec3ab8007f46721" providerId="LiveId" clId="{775BD7CC-E134-4DFF-B516-4B6D256F23FF}" dt="2023-02-25T16:34:36.896" v="337"/>
          <ac:picMkLst>
            <pc:docMk/>
            <pc:sldMk cId="3992948436" sldId="277"/>
            <ac:picMk id="8" creationId="{6D501DA4-22E0-57B7-5D15-CDC2FC9BEA31}"/>
          </ac:picMkLst>
        </pc:picChg>
      </pc:sldChg>
      <pc:sldChg chg="addSp delSp modSp add mod">
        <pc:chgData name="Jens Goessing" userId="7ec3ab8007f46721" providerId="LiveId" clId="{775BD7CC-E134-4DFF-B516-4B6D256F23FF}" dt="2023-02-25T16:37:17.915" v="370" actId="20577"/>
        <pc:sldMkLst>
          <pc:docMk/>
          <pc:sldMk cId="2570966501" sldId="278"/>
        </pc:sldMkLst>
        <pc:spChg chg="mod">
          <ac:chgData name="Jens Goessing" userId="7ec3ab8007f46721" providerId="LiveId" clId="{775BD7CC-E134-4DFF-B516-4B6D256F23FF}" dt="2023-02-25T16:37:17.915" v="370" actId="20577"/>
          <ac:spMkLst>
            <pc:docMk/>
            <pc:sldMk cId="2570966501" sldId="278"/>
            <ac:spMk id="2" creationId="{40AB29CF-597C-447C-8B29-E6BA44575464}"/>
          </ac:spMkLst>
        </pc:spChg>
        <pc:spChg chg="add mod">
          <ac:chgData name="Jens Goessing" userId="7ec3ab8007f46721" providerId="LiveId" clId="{775BD7CC-E134-4DFF-B516-4B6D256F23FF}" dt="2023-02-25T16:37:00.942" v="353"/>
          <ac:spMkLst>
            <pc:docMk/>
            <pc:sldMk cId="2570966501" sldId="278"/>
            <ac:spMk id="3" creationId="{64971F89-47CA-8B6D-2236-7BE57FA5C8B2}"/>
          </ac:spMkLst>
        </pc:spChg>
        <pc:spChg chg="del">
          <ac:chgData name="Jens Goessing" userId="7ec3ab8007f46721" providerId="LiveId" clId="{775BD7CC-E134-4DFF-B516-4B6D256F23FF}" dt="2023-02-25T16:36:53.560" v="352" actId="478"/>
          <ac:spMkLst>
            <pc:docMk/>
            <pc:sldMk cId="2570966501" sldId="278"/>
            <ac:spMk id="5" creationId="{C656369E-CA92-4B10-627F-B461740F4BFB}"/>
          </ac:spMkLst>
        </pc:spChg>
        <pc:picChg chg="del">
          <ac:chgData name="Jens Goessing" userId="7ec3ab8007f46721" providerId="LiveId" clId="{775BD7CC-E134-4DFF-B516-4B6D256F23FF}" dt="2023-02-25T16:36:39.400" v="350" actId="478"/>
          <ac:picMkLst>
            <pc:docMk/>
            <pc:sldMk cId="2570966501" sldId="278"/>
            <ac:picMk id="7" creationId="{C9288254-79AD-4C95-A9AB-EE5D806D3191}"/>
          </ac:picMkLst>
        </pc:picChg>
        <pc:picChg chg="del">
          <ac:chgData name="Jens Goessing" userId="7ec3ab8007f46721" providerId="LiveId" clId="{775BD7CC-E134-4DFF-B516-4B6D256F23FF}" dt="2023-02-25T16:36:41.570" v="351" actId="478"/>
          <ac:picMkLst>
            <pc:docMk/>
            <pc:sldMk cId="2570966501" sldId="278"/>
            <ac:picMk id="8" creationId="{6D501DA4-22E0-57B7-5D15-CDC2FC9BEA31}"/>
          </ac:picMkLst>
        </pc:picChg>
      </pc:sldChg>
      <pc:sldMasterChg chg="modSp mod">
        <pc:chgData name="Jens Goessing" userId="7ec3ab8007f46721" providerId="LiveId" clId="{775BD7CC-E134-4DFF-B516-4B6D256F23FF}" dt="2023-02-25T15:24:50.640" v="4" actId="14100"/>
        <pc:sldMasterMkLst>
          <pc:docMk/>
          <pc:sldMasterMk cId="622464571" sldId="2147483672"/>
        </pc:sldMasterMkLst>
        <pc:spChg chg="mod">
          <ac:chgData name="Jens Goessing" userId="7ec3ab8007f46721" providerId="LiveId" clId="{775BD7CC-E134-4DFF-B516-4B6D256F23FF}" dt="2023-02-25T15:24:50.640" v="4" actId="14100"/>
          <ac:spMkLst>
            <pc:docMk/>
            <pc:sldMasterMk cId="622464571" sldId="2147483672"/>
            <ac:spMk id="7" creationId="{602D1808-D20E-4013-B96E-6A7008B20E80}"/>
          </ac:spMkLst>
        </pc:sp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49A85A71-2833-439C-9896-CFE3876F0BF4}"/>
              </a:ext>
            </a:extLst>
          </p:cNvPr>
          <p:cNvCxnSpPr>
            <a:cxnSpLocks/>
          </p:cNvCxnSpPr>
          <p:nvPr userDrawn="1"/>
        </p:nvCxnSpPr>
        <p:spPr>
          <a:xfrm>
            <a:off x="420130" y="2125360"/>
            <a:ext cx="11351741" cy="0"/>
          </a:xfrm>
          <a:prstGeom prst="line">
            <a:avLst/>
          </a:prstGeom>
          <a:ln w="76200" cap="rnd">
            <a:solidFill>
              <a:srgbClr val="FF16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21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25.02.2023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0641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25.02.2023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0573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837777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5169CF0F-1EF8-4095-9C3B-FFD35C3DD24E}"/>
              </a:ext>
            </a:extLst>
          </p:cNvPr>
          <p:cNvCxnSpPr>
            <a:cxnSpLocks/>
          </p:cNvCxnSpPr>
          <p:nvPr userDrawn="1"/>
        </p:nvCxnSpPr>
        <p:spPr>
          <a:xfrm>
            <a:off x="461320" y="974305"/>
            <a:ext cx="11243001" cy="0"/>
          </a:xfrm>
          <a:prstGeom prst="line">
            <a:avLst/>
          </a:prstGeom>
          <a:ln w="76200" cap="rnd">
            <a:solidFill>
              <a:srgbClr val="FF16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070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25.02.2023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481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25.02.2023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563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25.02.2023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9367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25.02.2023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437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25.02.2023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7172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25.02.2023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948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25.02.2023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0138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45372-1A44-4A4F-B315-C72E5D7105A6}" type="datetimeFigureOut">
              <a:rPr lang="de-DE" smtClean="0"/>
              <a:t>25.02.2023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602D1808-D20E-4013-B96E-6A7008B20E80}"/>
              </a:ext>
            </a:extLst>
          </p:cNvPr>
          <p:cNvSpPr/>
          <p:nvPr userDrawn="1"/>
        </p:nvSpPr>
        <p:spPr>
          <a:xfrm>
            <a:off x="0" y="6311900"/>
            <a:ext cx="12192000" cy="54610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BC0037EA-DA69-48DD-9896-F0A6763CF1A7}"/>
              </a:ext>
            </a:extLst>
          </p:cNvPr>
          <p:cNvSpPr txBox="1">
            <a:spLocks/>
          </p:cNvSpPr>
          <p:nvPr userDrawn="1"/>
        </p:nvSpPr>
        <p:spPr>
          <a:xfrm>
            <a:off x="84324" y="6492875"/>
            <a:ext cx="7179048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solidFill>
                  <a:schemeClr val="bg1">
                    <a:lumMod val="65000"/>
                  </a:schemeClr>
                </a:solidFill>
              </a:rPr>
              <a:t>NUN-Gruppe Physik RLSB BS</a:t>
            </a:r>
          </a:p>
        </p:txBody>
      </p:sp>
      <p:pic>
        <p:nvPicPr>
          <p:cNvPr id="9" name="Picture 29" descr="C:\Eigene Dateien\NUNLogo.jpg">
            <a:extLst>
              <a:ext uri="{FF2B5EF4-FFF2-40B4-BE49-F238E27FC236}">
                <a16:creationId xmlns:a16="http://schemas.microsoft.com/office/drawing/2014/main" id="{2F302172-8B08-491D-8789-8197597C2AA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344072" y="6239921"/>
            <a:ext cx="838200" cy="573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2464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0.png"/><Relationship Id="rId4" Type="http://schemas.openxmlformats.org/officeDocument/2006/relationships/image" Target="../media/image19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learningapps.org/watch?v=p481oazxn22" TargetMode="Externa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AF216B-D7CD-4872-B8E4-FE519C7EF9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8865" y="132864"/>
            <a:ext cx="6172199" cy="1841152"/>
          </a:xfrm>
        </p:spPr>
        <p:txBody>
          <a:bodyPr>
            <a:normAutofit/>
          </a:bodyPr>
          <a:lstStyle/>
          <a:p>
            <a:pPr algn="l"/>
            <a:r>
              <a:rPr lang="de-DE" sz="4400" dirty="0"/>
              <a:t>Kondensator</a:t>
            </a:r>
            <a:r>
              <a:rPr lang="de-DE" sz="4400" b="1" dirty="0">
                <a:solidFill>
                  <a:srgbClr val="FF1619"/>
                </a:solidFill>
              </a:rPr>
              <a:t>auf</a:t>
            </a:r>
            <a:r>
              <a:rPr lang="de-DE" sz="4400" dirty="0"/>
              <a:t>ladung</a:t>
            </a:r>
            <a:endParaRPr lang="de-DE" sz="13800" dirty="0"/>
          </a:p>
        </p:txBody>
      </p:sp>
      <p:pic>
        <p:nvPicPr>
          <p:cNvPr id="4" name="Picture 29" descr="C:\Eigene Dateien\NUNLogo.jpg">
            <a:extLst>
              <a:ext uri="{FF2B5EF4-FFF2-40B4-BE49-F238E27FC236}">
                <a16:creationId xmlns:a16="http://schemas.microsoft.com/office/drawing/2014/main" id="{5B458EEF-3A3E-412F-BDBD-3CE588F6B6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27742" y="718557"/>
            <a:ext cx="1709309" cy="116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Inhaltsplatzhalter 2">
            <a:extLst>
              <a:ext uri="{FF2B5EF4-FFF2-40B4-BE49-F238E27FC236}">
                <a16:creationId xmlns:a16="http://schemas.microsoft.com/office/drawing/2014/main" id="{AF695660-B64E-475B-951F-38CE8B44D750}"/>
              </a:ext>
            </a:extLst>
          </p:cNvPr>
          <p:cNvSpPr txBox="1">
            <a:spLocks/>
          </p:cNvSpPr>
          <p:nvPr/>
        </p:nvSpPr>
        <p:spPr>
          <a:xfrm>
            <a:off x="3978614" y="2830748"/>
            <a:ext cx="4083994" cy="1841152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de-DE" sz="3200" dirty="0"/>
              <a:t>Unterrichtsvorschläge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de-DE" sz="3200" dirty="0"/>
              <a:t>gA und eA</a:t>
            </a:r>
            <a:endParaRPr lang="de-DE" sz="44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681B3B8-712B-4671-992A-E1C884B22A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341" y="2664535"/>
            <a:ext cx="3512532" cy="265640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A2F06E77-0D5B-16E0-080B-DCE0696675C6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498651" y="2233444"/>
            <a:ext cx="3240000" cy="19800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823A5E7C-46D4-2BF4-615C-96CECE6EC4CB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8498651" y="4268611"/>
            <a:ext cx="324000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0133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eA – Aufladung und Entladung für </a:t>
            </a:r>
            <a:r>
              <a:rPr lang="de-DE" i="1" dirty="0"/>
              <a:t>t</a:t>
            </a:r>
            <a:r>
              <a:rPr lang="de-DE" dirty="0"/>
              <a:t>-</a:t>
            </a:r>
            <a:r>
              <a:rPr lang="de-DE" i="1" dirty="0"/>
              <a:t>I </a:t>
            </a:r>
            <a:r>
              <a:rPr lang="de-DE" dirty="0"/>
              <a:t>und</a:t>
            </a:r>
            <a:r>
              <a:rPr lang="de-DE" i="1" dirty="0"/>
              <a:t> t</a:t>
            </a:r>
            <a:r>
              <a:rPr lang="de-DE" dirty="0"/>
              <a:t>-</a:t>
            </a:r>
            <a:r>
              <a:rPr lang="de-DE" i="1" dirty="0"/>
              <a:t>U</a:t>
            </a:r>
            <a:r>
              <a:rPr lang="de-DE" dirty="0"/>
              <a:t> 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Inhaltsplatzhalter 2">
                <a:extLst>
                  <a:ext uri="{FF2B5EF4-FFF2-40B4-BE49-F238E27FC236}">
                    <a16:creationId xmlns:a16="http://schemas.microsoft.com/office/drawing/2014/main" id="{079BE38C-2290-4D74-B963-34F2ACC7A84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75084" y="1478604"/>
                <a:ext cx="10441832" cy="4173166"/>
              </a:xfrm>
              <a:prstGeom prst="rect">
                <a:avLst/>
              </a:prstGeom>
              <a:solidFill>
                <a:srgbClr val="F5F5F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 algn="l">
                  <a:lnSpc>
                    <a:spcPct val="100000"/>
                  </a:lnSpc>
                  <a:spcBef>
                    <a:spcPts val="1800"/>
                  </a:spcBef>
                  <a:buFont typeface="Arial" panose="020B0604020202020204" pitchFamily="34" charset="0"/>
                  <a:buChar char="•"/>
                </a:pPr>
                <a:r>
                  <a:rPr lang="de-DE" dirty="0"/>
                  <a:t>Voraussetzung: Definition: Kapazität (ähnlich wie beim gA)</a:t>
                </a:r>
              </a:p>
              <a:p>
                <a:pPr marL="342900" indent="-342900" algn="l">
                  <a:lnSpc>
                    <a:spcPct val="100000"/>
                  </a:lnSpc>
                  <a:buFont typeface="Arial" panose="020B0604020202020204" pitchFamily="34" charset="0"/>
                  <a:buChar char="•"/>
                </a:pPr>
                <a:r>
                  <a:rPr lang="de-DE" b="1" dirty="0"/>
                  <a:t>Kern: </a:t>
                </a:r>
                <a:r>
                  <a:rPr lang="de-DE" dirty="0"/>
                  <a:t>arbeitsteilige Gruppenarbeit zu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de-DE" dirty="0"/>
                  <a:t>-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r>
                  <a:rPr lang="de-DE" dirty="0"/>
                  <a:t>- und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de-DE" dirty="0"/>
                  <a:t>-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de-DE" dirty="0"/>
                  <a:t>-Zusammenhängen</a:t>
                </a:r>
                <a:br>
                  <a:rPr lang="de-DE" dirty="0"/>
                </a:br>
                <a:r>
                  <a:rPr lang="de-DE" dirty="0"/>
                  <a:t>bei der Auf- und Entladung (zunächst nur Messen exponentieller Abnahmen)</a:t>
                </a:r>
              </a:p>
              <a:p>
                <a:pPr marL="342900" indent="-342900" algn="l">
                  <a:lnSpc>
                    <a:spcPct val="100000"/>
                  </a:lnSpc>
                  <a:buFont typeface="Arial" panose="020B0604020202020204" pitchFamily="34" charset="0"/>
                  <a:buChar char="•"/>
                </a:pPr>
                <a:r>
                  <a:rPr lang="de-DE" dirty="0"/>
                  <a:t>Sättigungskurve beim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de-DE" dirty="0"/>
                  <a:t>-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de-DE" dirty="0"/>
                  <a:t>-Zusammenhang anschließend thematisieren und über die Maschenregel mathematisieren,  Vorzeichen bei </a:t>
                </a:r>
                <a14:m>
                  <m:oMath xmlns:m="http://schemas.openxmlformats.org/officeDocument/2006/math">
                    <m:r>
                      <a:rPr lang="de-DE" i="1" dirty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de-DE" dirty="0"/>
                  <a:t>-</a:t>
                </a:r>
                <a14:m>
                  <m:oMath xmlns:m="http://schemas.openxmlformats.org/officeDocument/2006/math">
                    <m:r>
                      <a:rPr lang="de-DE" i="1" dirty="0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r>
                  <a:rPr lang="de-DE" dirty="0"/>
                  <a:t>-Zusammenhängen thematisieren</a:t>
                </a:r>
              </a:p>
              <a:p>
                <a:pPr marL="342900" indent="-342900" algn="l">
                  <a:lnSpc>
                    <a:spcPct val="100000"/>
                  </a:lnSpc>
                  <a:buFont typeface="Arial" panose="020B0604020202020204" pitchFamily="34" charset="0"/>
                  <a:buChar char="•"/>
                </a:pPr>
                <a:r>
                  <a:rPr lang="de-DE" dirty="0"/>
                  <a:t>Übungsphase (z.B. Abhängigkeit der HWZ von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de-DE" dirty="0"/>
                  <a:t> und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de-DE" dirty="0"/>
                  <a:t>)</a:t>
                </a:r>
              </a:p>
              <a:p>
                <a:pPr marL="342900" indent="-342900" algn="l">
                  <a:lnSpc>
                    <a:spcPct val="100000"/>
                  </a:lnSpc>
                  <a:buFont typeface="Arial" panose="020B0604020202020204" pitchFamily="34" charset="0"/>
                  <a:buChar char="•"/>
                </a:pPr>
                <a:r>
                  <a:rPr lang="de-DE" b="1" dirty="0">
                    <a:solidFill>
                      <a:srgbClr val="FF1619"/>
                    </a:solidFill>
                  </a:rPr>
                  <a:t>neu: </a:t>
                </a:r>
                <a:r>
                  <a:rPr lang="de-DE" dirty="0"/>
                  <a:t>Basis e erst in der Kernphysik zwingend vorgeschrieben (evtl. hier schon als </a:t>
                </a:r>
                <a:r>
                  <a:rPr lang="de-DE" dirty="0" err="1"/>
                  <a:t>blackbox</a:t>
                </a:r>
                <a:r>
                  <a:rPr lang="de-DE" dirty="0"/>
                  <a:t>)</a:t>
                </a:r>
              </a:p>
              <a:p>
                <a:pPr algn="l"/>
                <a:endParaRPr lang="de-DE" dirty="0"/>
              </a:p>
              <a:p>
                <a:pPr algn="l"/>
                <a:endParaRPr lang="de-DE" dirty="0"/>
              </a:p>
            </p:txBody>
          </p:sp>
        </mc:Choice>
        <mc:Fallback>
          <p:sp>
            <p:nvSpPr>
              <p:cNvPr id="6" name="Inhaltsplatzhalter 2">
                <a:extLst>
                  <a:ext uri="{FF2B5EF4-FFF2-40B4-BE49-F238E27FC236}">
                    <a16:creationId xmlns:a16="http://schemas.microsoft.com/office/drawing/2014/main" id="{079BE38C-2290-4D74-B963-34F2ACC7A8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084" y="1478604"/>
                <a:ext cx="10441832" cy="417316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45039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eA – arbeitsteilige Schülerexperimente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elle 3">
                <a:extLst>
                  <a:ext uri="{FF2B5EF4-FFF2-40B4-BE49-F238E27FC236}">
                    <a16:creationId xmlns:a16="http://schemas.microsoft.com/office/drawing/2014/main" id="{B61E94A1-415B-453C-B339-5086DE4EFA8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66444193"/>
                  </p:ext>
                </p:extLst>
              </p:nvPr>
            </p:nvGraphicFramePr>
            <p:xfrm>
              <a:off x="838200" y="1208556"/>
              <a:ext cx="10143116" cy="472768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71558">
                      <a:extLst>
                        <a:ext uri="{9D8B030D-6E8A-4147-A177-3AD203B41FA5}">
                          <a16:colId xmlns:a16="http://schemas.microsoft.com/office/drawing/2014/main" val="2076182795"/>
                        </a:ext>
                      </a:extLst>
                    </a:gridCol>
                    <a:gridCol w="5071558">
                      <a:extLst>
                        <a:ext uri="{9D8B030D-6E8A-4147-A177-3AD203B41FA5}">
                          <a16:colId xmlns:a16="http://schemas.microsoft.com/office/drawing/2014/main" val="4135792096"/>
                        </a:ext>
                      </a:extLst>
                    </a:gridCol>
                  </a:tblGrid>
                  <a:tr h="1705534">
                    <a:tc>
                      <a:txBody>
                        <a:bodyPr/>
                        <a:lstStyle/>
                        <a:p>
                          <a:r>
                            <a:rPr lang="de-DE" b="0" dirty="0">
                              <a:solidFill>
                                <a:schemeClr val="tx1"/>
                              </a:solidFill>
                            </a:rPr>
                            <a:t>Aufladung</a:t>
                          </a:r>
                        </a:p>
                        <a:p>
                          <a:endParaRPr lang="de-DE" b="0" dirty="0">
                            <a:solidFill>
                              <a:schemeClr val="tx1"/>
                            </a:solidFill>
                          </a:endParaRPr>
                        </a:p>
                        <a:p>
                          <a14:m>
                            <m:oMath xmlns:m="http://schemas.openxmlformats.org/officeDocument/2006/math">
                              <m:r>
                                <a:rPr lang="de-DE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oMath>
                          </a14:m>
                          <a:r>
                            <a:rPr lang="de-DE" b="0" dirty="0">
                              <a:solidFill>
                                <a:schemeClr val="tx1"/>
                              </a:solidFill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r>
                                <a:rPr lang="de-DE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oMath>
                          </a14:m>
                          <a:endParaRPr lang="de-DE" b="0" dirty="0">
                            <a:solidFill>
                              <a:schemeClr val="tx1"/>
                            </a:solidFill>
                          </a:endParaRPr>
                        </a:p>
                        <a:p>
                          <a:endParaRPr lang="de-DE" b="0" dirty="0">
                            <a:solidFill>
                              <a:schemeClr val="tx1"/>
                            </a:solidFill>
                          </a:endParaRPr>
                        </a:p>
                        <a:p>
                          <a:endParaRPr lang="de-DE" b="0" dirty="0">
                            <a:solidFill>
                              <a:schemeClr val="tx1"/>
                            </a:solidFill>
                          </a:endParaRPr>
                        </a:p>
                        <a:p>
                          <a:endParaRPr lang="de-DE" b="0" dirty="0">
                            <a:solidFill>
                              <a:schemeClr val="tx1"/>
                            </a:solidFill>
                          </a:endParaRPr>
                        </a:p>
                        <a:p>
                          <a:endParaRPr lang="de-DE" b="0" dirty="0">
                            <a:solidFill>
                              <a:schemeClr val="tx1"/>
                            </a:solidFill>
                          </a:endParaRPr>
                        </a:p>
                        <a:p>
                          <a:endParaRPr lang="de-DE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de-DE" b="0" dirty="0">
                              <a:solidFill>
                                <a:schemeClr val="tx1"/>
                              </a:solidFill>
                            </a:rPr>
                            <a:t>Entladung </a:t>
                          </a:r>
                        </a:p>
                        <a:p>
                          <a:endParaRPr lang="de-DE" b="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r>
                                <a:rPr lang="de-DE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oMath>
                          </a14:m>
                          <a:r>
                            <a:rPr lang="de-DE" b="0" dirty="0">
                              <a:solidFill>
                                <a:schemeClr val="tx1"/>
                              </a:solidFill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r>
                                <a:rPr lang="de-DE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oMath>
                          </a14:m>
                          <a:endParaRPr lang="de-DE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18017236"/>
                      </a:ext>
                    </a:extLst>
                  </a:tr>
                  <a:tr h="2441682">
                    <a:tc>
                      <a:txBody>
                        <a:bodyPr/>
                        <a:lstStyle/>
                        <a:p>
                          <a:r>
                            <a:rPr lang="de-DE" dirty="0"/>
                            <a:t>Aufladung</a:t>
                          </a:r>
                        </a:p>
                        <a:p>
                          <a:endParaRPr lang="de-DE" b="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r>
                                <a:rPr lang="de-DE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oMath>
                          </a14:m>
                          <a:r>
                            <a:rPr lang="de-DE" b="0" dirty="0">
                              <a:solidFill>
                                <a:schemeClr val="tx1"/>
                              </a:solidFill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r>
                                <a:rPr lang="de-DE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oMath>
                          </a14:m>
                          <a:endParaRPr lang="de-DE" dirty="0"/>
                        </a:p>
                        <a:p>
                          <a:endParaRPr lang="de-DE" dirty="0"/>
                        </a:p>
                        <a:p>
                          <a:r>
                            <a:rPr lang="de-DE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</a:p>
                        <a:p>
                          <a:endParaRPr lang="de-DE" dirty="0"/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/>
                            <a:t>Entladung </a:t>
                          </a:r>
                        </a:p>
                        <a:p>
                          <a:endParaRPr lang="de-DE" b="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r>
                                <a:rPr lang="de-DE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oMath>
                          </a14:m>
                          <a:r>
                            <a:rPr lang="de-DE" b="0" dirty="0">
                              <a:solidFill>
                                <a:schemeClr val="tx1"/>
                              </a:solidFill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r>
                                <a:rPr lang="de-DE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oMath>
                          </a14:m>
                          <a:endParaRPr lang="de-DE" dirty="0"/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7083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elle 3">
                <a:extLst>
                  <a:ext uri="{FF2B5EF4-FFF2-40B4-BE49-F238E27FC236}">
                    <a16:creationId xmlns:a16="http://schemas.microsoft.com/office/drawing/2014/main" id="{B61E94A1-415B-453C-B339-5086DE4EFA8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66444193"/>
                  </p:ext>
                </p:extLst>
              </p:nvPr>
            </p:nvGraphicFramePr>
            <p:xfrm>
              <a:off x="838200" y="1208556"/>
              <a:ext cx="10143116" cy="472768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71558">
                      <a:extLst>
                        <a:ext uri="{9D8B030D-6E8A-4147-A177-3AD203B41FA5}">
                          <a16:colId xmlns:a16="http://schemas.microsoft.com/office/drawing/2014/main" val="2076182795"/>
                        </a:ext>
                      </a:extLst>
                    </a:gridCol>
                    <a:gridCol w="5071558">
                      <a:extLst>
                        <a:ext uri="{9D8B030D-6E8A-4147-A177-3AD203B41FA5}">
                          <a16:colId xmlns:a16="http://schemas.microsoft.com/office/drawing/2014/main" val="4135792096"/>
                        </a:ext>
                      </a:extLst>
                    </a:gridCol>
                  </a:tblGrid>
                  <a:tr h="2286000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>
                          <a:blip r:embed="rId2"/>
                          <a:stretch>
                            <a:fillRect l="-120" t="-1333" r="-100360" b="-1074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>
                          <a:blip r:embed="rId2"/>
                          <a:stretch>
                            <a:fillRect l="-100240" t="-1333" r="-481" b="-1074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18017236"/>
                      </a:ext>
                    </a:extLst>
                  </a:tr>
                  <a:tr h="2441682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>
                          <a:blip r:embed="rId2"/>
                          <a:stretch>
                            <a:fillRect l="-120" t="-94763" r="-100360" b="-4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>
                          <a:blip r:embed="rId2"/>
                          <a:stretch>
                            <a:fillRect l="-100240" t="-94763" r="-481" b="-49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70830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8" name="Grafik 7">
            <a:extLst>
              <a:ext uri="{FF2B5EF4-FFF2-40B4-BE49-F238E27FC236}">
                <a16:creationId xmlns:a16="http://schemas.microsoft.com/office/drawing/2014/main" id="{8ED29D3F-A8F5-4FBC-8905-63CEBE0107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7185" y="1496707"/>
            <a:ext cx="3185436" cy="184420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3A7AA97-097F-4636-AEEE-957BCCFEB8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8599" y="3825920"/>
            <a:ext cx="3322608" cy="198899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CD1DC11F-1276-4EB4-A63D-0EDAF49530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8798" y="1522834"/>
            <a:ext cx="3398815" cy="1828958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DDC34B4-6134-432E-8C13-54380DB178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6435" y="3884163"/>
            <a:ext cx="3223539" cy="1889924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63840AF0-E36F-DFE7-4045-67BB5FC3D6C9}"/>
              </a:ext>
            </a:extLst>
          </p:cNvPr>
          <p:cNvSpPr txBox="1"/>
          <p:nvPr/>
        </p:nvSpPr>
        <p:spPr>
          <a:xfrm rot="19909166">
            <a:off x="4129417" y="3332427"/>
            <a:ext cx="3239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strukturell gleiche Auswertung</a:t>
            </a:r>
          </a:p>
        </p:txBody>
      </p:sp>
    </p:spTree>
    <p:extLst>
      <p:ext uri="{BB962C8B-B14F-4D97-AF65-F5344CB8AC3E}">
        <p14:creationId xmlns:p14="http://schemas.microsoft.com/office/powerpoint/2010/main" val="3924997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eA – Didaktische Reduktion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elle 3">
                <a:extLst>
                  <a:ext uri="{FF2B5EF4-FFF2-40B4-BE49-F238E27FC236}">
                    <a16:creationId xmlns:a16="http://schemas.microsoft.com/office/drawing/2014/main" id="{B61E94A1-415B-453C-B339-5086DE4EFA8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838200" y="1208556"/>
              <a:ext cx="10143116" cy="472768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71558">
                      <a:extLst>
                        <a:ext uri="{9D8B030D-6E8A-4147-A177-3AD203B41FA5}">
                          <a16:colId xmlns:a16="http://schemas.microsoft.com/office/drawing/2014/main" val="2076182795"/>
                        </a:ext>
                      </a:extLst>
                    </a:gridCol>
                    <a:gridCol w="5071558">
                      <a:extLst>
                        <a:ext uri="{9D8B030D-6E8A-4147-A177-3AD203B41FA5}">
                          <a16:colId xmlns:a16="http://schemas.microsoft.com/office/drawing/2014/main" val="4135792096"/>
                        </a:ext>
                      </a:extLst>
                    </a:gridCol>
                  </a:tblGrid>
                  <a:tr h="1705534">
                    <a:tc>
                      <a:txBody>
                        <a:bodyPr/>
                        <a:lstStyle/>
                        <a:p>
                          <a:r>
                            <a:rPr lang="de-DE" b="0" dirty="0">
                              <a:solidFill>
                                <a:schemeClr val="tx1"/>
                              </a:solidFill>
                            </a:rPr>
                            <a:t>Aufladung</a:t>
                          </a:r>
                        </a:p>
                        <a:p>
                          <a:endParaRPr lang="de-DE" b="0" dirty="0">
                            <a:solidFill>
                              <a:schemeClr val="tx1"/>
                            </a:solidFill>
                          </a:endParaRPr>
                        </a:p>
                        <a:p>
                          <a14:m>
                            <m:oMath xmlns:m="http://schemas.openxmlformats.org/officeDocument/2006/math">
                              <m:r>
                                <a:rPr lang="de-DE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oMath>
                          </a14:m>
                          <a:r>
                            <a:rPr lang="de-DE" b="0" dirty="0">
                              <a:solidFill>
                                <a:schemeClr val="tx1"/>
                              </a:solidFill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r>
                                <a:rPr lang="de-DE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oMath>
                          </a14:m>
                          <a:endParaRPr lang="de-DE" b="0" dirty="0">
                            <a:solidFill>
                              <a:schemeClr val="tx1"/>
                            </a:solidFill>
                          </a:endParaRPr>
                        </a:p>
                        <a:p>
                          <a:endParaRPr lang="de-DE" b="0" dirty="0">
                            <a:solidFill>
                              <a:schemeClr val="tx1"/>
                            </a:solidFill>
                          </a:endParaRPr>
                        </a:p>
                        <a:p>
                          <a:endParaRPr lang="de-DE" b="0" dirty="0">
                            <a:solidFill>
                              <a:schemeClr val="tx1"/>
                            </a:solidFill>
                          </a:endParaRPr>
                        </a:p>
                        <a:p>
                          <a:endParaRPr lang="de-DE" b="0" dirty="0">
                            <a:solidFill>
                              <a:schemeClr val="tx1"/>
                            </a:solidFill>
                          </a:endParaRPr>
                        </a:p>
                        <a:p>
                          <a:endParaRPr lang="de-DE" b="0" dirty="0">
                            <a:solidFill>
                              <a:schemeClr val="tx1"/>
                            </a:solidFill>
                          </a:endParaRPr>
                        </a:p>
                        <a:p>
                          <a:endParaRPr lang="de-DE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de-DE" b="0" dirty="0">
                              <a:solidFill>
                                <a:schemeClr val="tx1"/>
                              </a:solidFill>
                            </a:rPr>
                            <a:t>Entladung </a:t>
                          </a:r>
                        </a:p>
                        <a:p>
                          <a:endParaRPr lang="de-DE" b="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r>
                                <a:rPr lang="de-DE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oMath>
                          </a14:m>
                          <a:r>
                            <a:rPr lang="de-DE" b="0" dirty="0">
                              <a:solidFill>
                                <a:schemeClr val="tx1"/>
                              </a:solidFill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r>
                                <a:rPr lang="de-DE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oMath>
                          </a14:m>
                          <a:endParaRPr lang="de-DE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18017236"/>
                      </a:ext>
                    </a:extLst>
                  </a:tr>
                  <a:tr h="2441682">
                    <a:tc>
                      <a:txBody>
                        <a:bodyPr/>
                        <a:lstStyle/>
                        <a:p>
                          <a:r>
                            <a:rPr lang="de-DE" dirty="0"/>
                            <a:t>Aufladung</a:t>
                          </a:r>
                        </a:p>
                        <a:p>
                          <a:endParaRPr lang="de-DE" b="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r>
                                <a:rPr lang="de-DE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oMath>
                          </a14:m>
                          <a:r>
                            <a:rPr lang="de-DE" b="0" dirty="0">
                              <a:solidFill>
                                <a:schemeClr val="tx1"/>
                              </a:solidFill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r>
                                <a:rPr lang="de-DE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oMath>
                          </a14:m>
                          <a:endParaRPr lang="de-DE" dirty="0"/>
                        </a:p>
                        <a:p>
                          <a:endParaRPr lang="de-DE" dirty="0"/>
                        </a:p>
                        <a:p>
                          <a:r>
                            <a:rPr lang="de-DE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</a:p>
                        <a:p>
                          <a:endParaRPr lang="de-DE" dirty="0"/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/>
                            <a:t>Entladung </a:t>
                          </a:r>
                        </a:p>
                        <a:p>
                          <a:endParaRPr lang="de-DE" b="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r>
                                <a:rPr lang="de-DE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oMath>
                          </a14:m>
                          <a:r>
                            <a:rPr lang="de-DE" b="0" dirty="0">
                              <a:solidFill>
                                <a:schemeClr val="tx1"/>
                              </a:solidFill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r>
                                <a:rPr lang="de-DE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oMath>
                          </a14:m>
                          <a:endParaRPr lang="de-DE" dirty="0"/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70830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Tabelle 3">
                <a:extLst>
                  <a:ext uri="{FF2B5EF4-FFF2-40B4-BE49-F238E27FC236}">
                    <a16:creationId xmlns:a16="http://schemas.microsoft.com/office/drawing/2014/main" id="{B61E94A1-415B-453C-B339-5086DE4EFA8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838200" y="1208556"/>
              <a:ext cx="10143116" cy="472768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71558">
                      <a:extLst>
                        <a:ext uri="{9D8B030D-6E8A-4147-A177-3AD203B41FA5}">
                          <a16:colId xmlns:a16="http://schemas.microsoft.com/office/drawing/2014/main" val="2076182795"/>
                        </a:ext>
                      </a:extLst>
                    </a:gridCol>
                    <a:gridCol w="5071558">
                      <a:extLst>
                        <a:ext uri="{9D8B030D-6E8A-4147-A177-3AD203B41FA5}">
                          <a16:colId xmlns:a16="http://schemas.microsoft.com/office/drawing/2014/main" val="4135792096"/>
                        </a:ext>
                      </a:extLst>
                    </a:gridCol>
                  </a:tblGrid>
                  <a:tr h="2286000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>
                          <a:blip r:embed="rId2"/>
                          <a:stretch>
                            <a:fillRect l="-120" t="-1333" r="-100360" b="-1074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>
                          <a:blip r:embed="rId2"/>
                          <a:stretch>
                            <a:fillRect l="-100240" t="-1333" r="-481" b="-1074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18017236"/>
                      </a:ext>
                    </a:extLst>
                  </a:tr>
                  <a:tr h="2441682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>
                          <a:blip r:embed="rId2"/>
                          <a:stretch>
                            <a:fillRect l="-120" t="-94763" r="-100360" b="-4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>
                          <a:blip r:embed="rId2"/>
                          <a:stretch>
                            <a:fillRect l="-100240" t="-94763" r="-481" b="-49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70830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8" name="Grafik 7">
            <a:extLst>
              <a:ext uri="{FF2B5EF4-FFF2-40B4-BE49-F238E27FC236}">
                <a16:creationId xmlns:a16="http://schemas.microsoft.com/office/drawing/2014/main" id="{8ED29D3F-A8F5-4FBC-8905-63CEBE0107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7185" y="1496707"/>
            <a:ext cx="3185436" cy="184420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3A7AA97-097F-4636-AEEE-957BCCFEB8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8599" y="3825920"/>
            <a:ext cx="3322608" cy="198899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CD1DC11F-1276-4EB4-A63D-0EDAF49530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8798" y="1522834"/>
            <a:ext cx="3398815" cy="1828958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DDC34B4-6134-432E-8C13-54380DB178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6435" y="3884163"/>
            <a:ext cx="3223539" cy="188992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5135D7F5-8C2E-4525-F4C9-4DC79314CB51}"/>
                  </a:ext>
                </a:extLst>
              </p:cNvPr>
              <p:cNvSpPr txBox="1"/>
              <p:nvPr/>
            </p:nvSpPr>
            <p:spPr>
              <a:xfrm>
                <a:off x="6495504" y="794790"/>
                <a:ext cx="5105400" cy="1698367"/>
              </a:xfrm>
              <a:prstGeom prst="roundRect">
                <a:avLst>
                  <a:gd name="adj" fmla="val 26525"/>
                </a:avLst>
              </a:prstGeom>
              <a:solidFill>
                <a:srgbClr val="FFFFA3"/>
              </a:solidFill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r>
                  <a:rPr lang="de-DE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Achtung 1: </a:t>
                </a:r>
                <a:r>
                  <a:rPr lang="de-DE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Statt der Aufladespannung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200" i="1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200" i="1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de-DE" sz="2200" i="1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sub>
                    </m:sSub>
                    <m:r>
                      <a:rPr lang="de-DE" sz="2200" i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de-DE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am Kondensator wird die Differenz aus der Quellspannung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2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2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de-DE" sz="22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de-DE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und der Span-</a:t>
                </a:r>
                <a:r>
                  <a:rPr lang="de-DE" sz="2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nung</a:t>
                </a:r>
                <a:r>
                  <a:rPr lang="de-DE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200" i="1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200" i="1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de-DE" sz="2200" i="1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sub>
                    </m:sSub>
                    <m:r>
                      <a:rPr lang="de-DE" sz="2200" i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de-DE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am Kondensator aufgetragen. </a:t>
                </a:r>
              </a:p>
            </p:txBody>
          </p:sp>
        </mc:Choice>
        <mc:Fallback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5135D7F5-8C2E-4525-F4C9-4DC79314CB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5504" y="794790"/>
                <a:ext cx="5105400" cy="1698367"/>
              </a:xfrm>
              <a:prstGeom prst="roundRect">
                <a:avLst>
                  <a:gd name="adj" fmla="val 26525"/>
                </a:avLst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1257F9A9-550B-EA23-A6F0-7B04077736F0}"/>
              </a:ext>
            </a:extLst>
          </p:cNvPr>
          <p:cNvCxnSpPr>
            <a:cxnSpLocks/>
          </p:cNvCxnSpPr>
          <p:nvPr/>
        </p:nvCxnSpPr>
        <p:spPr>
          <a:xfrm flipH="1">
            <a:off x="5638775" y="1643974"/>
            <a:ext cx="1065202" cy="512143"/>
          </a:xfrm>
          <a:prstGeom prst="straightConnector1">
            <a:avLst/>
          </a:prstGeom>
          <a:ln w="101600">
            <a:solidFill>
              <a:srgbClr val="FFFFA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72DEA160-FA43-4047-B8A3-12C6BC63157A}"/>
              </a:ext>
            </a:extLst>
          </p:cNvPr>
          <p:cNvCxnSpPr>
            <a:cxnSpLocks/>
          </p:cNvCxnSpPr>
          <p:nvPr/>
        </p:nvCxnSpPr>
        <p:spPr>
          <a:xfrm flipV="1">
            <a:off x="6220124" y="4986955"/>
            <a:ext cx="1197987" cy="890844"/>
          </a:xfrm>
          <a:prstGeom prst="straightConnector1">
            <a:avLst/>
          </a:prstGeom>
          <a:ln w="92075">
            <a:solidFill>
              <a:srgbClr val="FFFFA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>
            <a:extLst>
              <a:ext uri="{FF2B5EF4-FFF2-40B4-BE49-F238E27FC236}">
                <a16:creationId xmlns:a16="http://schemas.microsoft.com/office/drawing/2014/main" id="{6765D857-DF7A-8BC2-918A-9B8A9001EC16}"/>
              </a:ext>
            </a:extLst>
          </p:cNvPr>
          <p:cNvSpPr txBox="1"/>
          <p:nvPr/>
        </p:nvSpPr>
        <p:spPr>
          <a:xfrm>
            <a:off x="690917" y="5323995"/>
            <a:ext cx="6216601" cy="1300877"/>
          </a:xfrm>
          <a:prstGeom prst="roundRect">
            <a:avLst>
              <a:gd name="adj" fmla="val 26525"/>
            </a:avLst>
          </a:prstGeom>
          <a:solidFill>
            <a:srgbClr val="FFFFA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de-DE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Achtung 2: </a:t>
            </a:r>
            <a:r>
              <a:rPr lang="de-DE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Zur Vereinfachung und Vereinheitlichung der Abbildungen wird das Vorzeichen bei der Entladung nicht berücksichtigt.</a:t>
            </a:r>
          </a:p>
        </p:txBody>
      </p:sp>
    </p:spTree>
    <p:extLst>
      <p:ext uri="{BB962C8B-B14F-4D97-AF65-F5344CB8AC3E}">
        <p14:creationId xmlns:p14="http://schemas.microsoft.com/office/powerpoint/2010/main" val="24448598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eA – Aufladung und Entladung - Auswertung 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79BE38C-2290-4D74-B963-34F2ACC7A842}"/>
              </a:ext>
            </a:extLst>
          </p:cNvPr>
          <p:cNvSpPr txBox="1">
            <a:spLocks/>
          </p:cNvSpPr>
          <p:nvPr/>
        </p:nvSpPr>
        <p:spPr>
          <a:xfrm>
            <a:off x="838200" y="1484581"/>
            <a:ext cx="10441832" cy="4563794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2200" b="1" dirty="0"/>
              <a:t>Auswertung und Besprechung der Experimente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200" dirty="0"/>
              <a:t>grafisches Verfahren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200" dirty="0"/>
              <a:t>exponentielle Regression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200" dirty="0"/>
              <a:t>begründen des exponentiellen Zusammenhangs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000" dirty="0"/>
              <a:t>Didaktische Reduktion sollte im Hinblick auf </a:t>
            </a:r>
            <a:br>
              <a:rPr lang="de-DE" sz="2000" dirty="0"/>
            </a:br>
            <a:r>
              <a:rPr lang="de-DE" sz="2000" dirty="0"/>
              <a:t>zentrale Prüfungen aufgelöst werden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000" dirty="0"/>
              <a:t>Vertiefung nötig: Die Prüflinge sollen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/>
              <a:t>den ansteigenden Verlauf im 𝑡-𝑈-Diagramm bei </a:t>
            </a:r>
            <a:br>
              <a:rPr lang="de-DE" dirty="0"/>
            </a:br>
            <a:r>
              <a:rPr lang="de-DE" dirty="0"/>
              <a:t>der Aufladung kennen und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/>
              <a:t>das Minuszeichen bei der Kondensatorentladung </a:t>
            </a:r>
            <a:br>
              <a:rPr lang="de-DE" dirty="0"/>
            </a:br>
            <a:r>
              <a:rPr lang="de-DE" dirty="0"/>
              <a:t>im 𝑡-𝐼-Diagramm berücksichtigen.</a:t>
            </a:r>
          </a:p>
          <a:p>
            <a:pPr algn="l"/>
            <a:endParaRPr lang="de-DE" sz="2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sz="2200" dirty="0"/>
          </a:p>
          <a:p>
            <a:pPr algn="l"/>
            <a:endParaRPr lang="de-DE" sz="1800" dirty="0"/>
          </a:p>
          <a:p>
            <a:pPr algn="l"/>
            <a:endParaRPr lang="de-DE" sz="18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B996398-EFB3-C506-3145-E702D2B7D1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5" b="35680"/>
          <a:stretch/>
        </p:blipFill>
        <p:spPr>
          <a:xfrm>
            <a:off x="6802060" y="1781860"/>
            <a:ext cx="4312408" cy="329428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3A970B3-37B2-AA9B-C990-630CA56324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8845" y="3429000"/>
            <a:ext cx="1791090" cy="147828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A56497B8-CFAA-A774-7C18-301E222855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7997" y="3429000"/>
            <a:ext cx="1791090" cy="162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3302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eA – Aufladung und Entladung - Auswertung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Inhaltsplatzhalter 2">
                <a:extLst>
                  <a:ext uri="{FF2B5EF4-FFF2-40B4-BE49-F238E27FC236}">
                    <a16:creationId xmlns:a16="http://schemas.microsoft.com/office/drawing/2014/main" id="{079BE38C-2290-4D74-B963-34F2ACC7A84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484581"/>
                <a:ext cx="10441832" cy="4173166"/>
              </a:xfrm>
              <a:prstGeom prst="rect">
                <a:avLst/>
              </a:prstGeom>
              <a:solidFill>
                <a:srgbClr val="F5F5F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de-DE" dirty="0">
                    <a:solidFill>
                      <a:schemeClr val="tx1"/>
                    </a:solidFill>
                  </a:rPr>
                  <a:t>Besonderheit der Aufladung im </a:t>
                </a:r>
                <a14:m>
                  <m:oMath xmlns:m="http://schemas.openxmlformats.org/officeDocument/2006/math">
                    <m:r>
                      <a:rPr lang="de-DE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de-DE" dirty="0">
                    <a:solidFill>
                      <a:schemeClr val="tx1"/>
                    </a:solidFill>
                  </a:rPr>
                  <a:t>-</a:t>
                </a:r>
                <a14:m>
                  <m:oMath xmlns:m="http://schemas.openxmlformats.org/officeDocument/2006/math">
                    <m:r>
                      <a:rPr lang="de-DE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de-DE" dirty="0">
                    <a:solidFill>
                      <a:schemeClr val="tx1"/>
                    </a:solidFill>
                  </a:rPr>
                  <a:t>-Zusammenhang: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de-DE" dirty="0"/>
                  <a:t>Maschenregel: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de-DE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de-DE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R</m:t>
                        </m:r>
                      </m:sub>
                    </m:sSub>
                  </m:oMath>
                </a14:m>
                <a:r>
                  <a:rPr lang="de-DE" dirty="0"/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de-DE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</m:oMath>
                </a14:m>
                <a:endParaRPr lang="de-DE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de-DE" dirty="0">
                    <a:solidFill>
                      <a:srgbClr val="FF0000"/>
                    </a:solidFill>
                  </a:rPr>
                  <a:t>Ausgewertet: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de-DE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de-DE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R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de-D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de-DE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de-DE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de-DE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de-DE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box>
                          <m:boxPr>
                            <m:ctrlPr>
                              <a:rPr lang="de-DE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boxPr>
                          <m:e>
                            <m:argPr>
                              <m:argSz m:val="-1"/>
                            </m:argPr>
                            <m:f>
                              <m:fPr>
                                <m:ctrlPr>
                                  <a:rPr lang="de-DE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de-DE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𝑡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de-DE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H</m:t>
                                    </m:r>
                                  </m:sub>
                                </m:sSub>
                              </m:den>
                            </m:f>
                          </m:e>
                        </m:box>
                      </m:sup>
                    </m:sSup>
                  </m:oMath>
                </a14:m>
                <a:endParaRPr lang="de-DE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de-DE" dirty="0">
                    <a:solidFill>
                      <a:srgbClr val="00B050"/>
                    </a:solidFill>
                  </a:rPr>
                  <a:t>Interpretiert</a:t>
                </a:r>
                <a:r>
                  <a:rPr lang="de-DE" dirty="0"/>
                  <a:t> als: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de-DE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de-DE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de-DE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de-DE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de-DE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de-DE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de-DE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de-DE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de-DE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de-DE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de-DE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box>
                          <m:boxPr>
                            <m:ctrlPr>
                              <a:rPr lang="de-DE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boxPr>
                          <m:e>
                            <m:argPr>
                              <m:argSz m:val="-1"/>
                            </m:argPr>
                            <m:f>
                              <m:fPr>
                                <m:ctrlPr>
                                  <a:rPr lang="de-DE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de-DE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𝑡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de-DE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de-DE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H</m:t>
                                    </m:r>
                                  </m:sub>
                                </m:sSub>
                              </m:den>
                            </m:f>
                          </m:e>
                        </m:box>
                      </m:sup>
                    </m:sSup>
                  </m:oMath>
                </a14:m>
                <a:endParaRPr lang="de-DE" dirty="0"/>
              </a:p>
              <a:p>
                <a:pPr algn="l"/>
                <a:endParaRPr lang="de-DE" dirty="0"/>
              </a:p>
            </p:txBody>
          </p:sp>
        </mc:Choice>
        <mc:Fallback xmlns="">
          <p:sp>
            <p:nvSpPr>
              <p:cNvPr id="6" name="Inhaltsplatzhalter 2">
                <a:extLst>
                  <a:ext uri="{FF2B5EF4-FFF2-40B4-BE49-F238E27FC236}">
                    <a16:creationId xmlns:a16="http://schemas.microsoft.com/office/drawing/2014/main" id="{079BE38C-2290-4D74-B963-34F2ACC7A8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484581"/>
                <a:ext cx="10441832" cy="417316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Grafik 4">
            <a:extLst>
              <a:ext uri="{FF2B5EF4-FFF2-40B4-BE49-F238E27FC236}">
                <a16:creationId xmlns:a16="http://schemas.microsoft.com/office/drawing/2014/main" id="{A56E1981-8309-7278-F117-01EA8B963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448" y="2331076"/>
            <a:ext cx="4155823" cy="304234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8A10F421-198C-42FE-8FF5-571DCC8C7264}"/>
                  </a:ext>
                </a:extLst>
              </p:cNvPr>
              <p:cNvSpPr txBox="1"/>
              <p:nvPr/>
            </p:nvSpPr>
            <p:spPr>
              <a:xfrm>
                <a:off x="7787959" y="4628776"/>
                <a:ext cx="914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de-DE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R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8A10F421-198C-42FE-8FF5-571DCC8C72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7959" y="4628776"/>
                <a:ext cx="91440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61CB899E-DBCD-B402-6DD3-E79DC21D9BB2}"/>
                  </a:ext>
                </a:extLst>
              </p:cNvPr>
              <p:cNvSpPr txBox="1"/>
              <p:nvPr/>
            </p:nvSpPr>
            <p:spPr>
              <a:xfrm>
                <a:off x="8173441" y="3201832"/>
                <a:ext cx="914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de-DE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C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61CB899E-DBCD-B402-6DD3-E79DC21D9B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3441" y="3201832"/>
                <a:ext cx="914400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17498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eA – Zusammenfassen der Gruppenergebnisse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Inhaltsplatzhalter 2">
                <a:extLst>
                  <a:ext uri="{FF2B5EF4-FFF2-40B4-BE49-F238E27FC236}">
                    <a16:creationId xmlns:a16="http://schemas.microsoft.com/office/drawing/2014/main" id="{079BE38C-2290-4D74-B963-34F2ACC7A84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75084" y="1478604"/>
                <a:ext cx="10441832" cy="4173166"/>
              </a:xfrm>
              <a:prstGeom prst="rect">
                <a:avLst/>
              </a:prstGeom>
              <a:solidFill>
                <a:srgbClr val="F5F5F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buFont typeface="Arial" panose="020B0604020202020204" pitchFamily="34" charset="0"/>
                  <a:buBlip>
                    <a:blip r:embed="rId2"/>
                  </a:buBlip>
                </a:pPr>
                <a:endParaRPr lang="de-DE" dirty="0"/>
              </a:p>
              <a:p>
                <a:pPr algn="l"/>
                <a:r>
                  <a:rPr lang="de-DE" dirty="0"/>
                  <a:t>Austausch, Zusammenfassung,</a:t>
                </a:r>
                <a:br>
                  <a:rPr lang="de-DE" dirty="0"/>
                </a:br>
                <a:r>
                  <a:rPr lang="de-DE" dirty="0"/>
                  <a:t>Konsolidierung der Gruppenergebnisse </a:t>
                </a:r>
              </a:p>
              <a:p>
                <a:pPr algn="l"/>
                <a:r>
                  <a:rPr lang="de-DE" dirty="0"/>
                  <a:t>z.B. mithilfe einer </a:t>
                </a:r>
                <a:r>
                  <a:rPr lang="de-DE" dirty="0" err="1"/>
                  <a:t>Learningapp</a:t>
                </a:r>
                <a:r>
                  <a:rPr lang="de-DE" dirty="0"/>
                  <a:t>.</a:t>
                </a:r>
              </a:p>
              <a:p>
                <a:pPr algn="l"/>
                <a:endParaRPr lang="de-DE" dirty="0"/>
              </a:p>
              <a:p>
                <a:pPr algn="l"/>
                <a:r>
                  <a:rPr lang="de-DE" dirty="0"/>
                  <a:t>Übungsphase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de-DE" b="0" i="1" dirty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de-DE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de-DE" b="0" i="0" dirty="0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de-DE" b="0" i="1" dirty="0" smtClean="0">
                        <a:latin typeface="Cambria Math" panose="02040503050406030204" pitchFamily="18" charset="0"/>
                      </a:rPr>
                      <m:t> ~ </m:t>
                    </m:r>
                    <m:r>
                      <a:rPr lang="de-DE" b="0" i="1" dirty="0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de-DE" b="0" i="1" dirty="0" smtClean="0">
                        <a:latin typeface="Cambria Math" panose="02040503050406030204" pitchFamily="18" charset="0"/>
                      </a:rPr>
                      <m:t>⋅</m:t>
                    </m:r>
                    <m:r>
                      <a:rPr lang="de-DE" b="0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de-DE" b="0" i="1" dirty="0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de-DE" dirty="0"/>
                  <a:t> z.B. materialgestützt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de-DE" dirty="0"/>
                  <a:t>Ladungsbestimmung (Fläche)</a:t>
                </a:r>
              </a:p>
              <a:p>
                <a:pPr marL="342900" indent="-342900" algn="l">
                  <a:lnSpc>
                    <a:spcPct val="100000"/>
                  </a:lnSpc>
                  <a:buFont typeface="Arial" panose="020B0604020202020204" pitchFamily="34" charset="0"/>
                  <a:buChar char="•"/>
                </a:pPr>
                <a:r>
                  <a:rPr lang="de-DE" dirty="0"/>
                  <a:t>Vorzeichen, Aufladung: ansteigendes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sub>
                    </m:sSub>
                  </m:oMath>
                </a14:m>
                <a:endParaRPr lang="de-DE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de-DE" dirty="0"/>
                  <a:t>…</a:t>
                </a:r>
              </a:p>
              <a:p>
                <a:pPr algn="l"/>
                <a:endParaRPr lang="de-DE" dirty="0"/>
              </a:p>
              <a:p>
                <a:pPr algn="l"/>
                <a:endParaRPr lang="de-DE" dirty="0"/>
              </a:p>
            </p:txBody>
          </p:sp>
        </mc:Choice>
        <mc:Fallback>
          <p:sp>
            <p:nvSpPr>
              <p:cNvPr id="6" name="Inhaltsplatzhalter 2">
                <a:extLst>
                  <a:ext uri="{FF2B5EF4-FFF2-40B4-BE49-F238E27FC236}">
                    <a16:creationId xmlns:a16="http://schemas.microsoft.com/office/drawing/2014/main" id="{079BE38C-2290-4D74-B963-34F2ACC7A8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084" y="1478604"/>
                <a:ext cx="10441832" cy="417316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Grafik 2">
            <a:extLst>
              <a:ext uri="{FF2B5EF4-FFF2-40B4-BE49-F238E27FC236}">
                <a16:creationId xmlns:a16="http://schemas.microsoft.com/office/drawing/2014/main" id="{F3223901-27B9-44B2-8769-6B1E193E7A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3666" y="1576251"/>
            <a:ext cx="4862772" cy="2723309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7BFDDBAB-8A4D-4D6A-8AF8-F914463B62F2}"/>
              </a:ext>
            </a:extLst>
          </p:cNvPr>
          <p:cNvSpPr txBox="1"/>
          <p:nvPr/>
        </p:nvSpPr>
        <p:spPr>
          <a:xfrm>
            <a:off x="8003177" y="4560166"/>
            <a:ext cx="3570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hlinkClick r:id="rId5"/>
              </a:rPr>
              <a:t>https://learningapps.org/watch?v=p481oazxn22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51858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eA – Übungsphase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656369E-CA92-4B10-627F-B461740F4BFB}"/>
              </a:ext>
            </a:extLst>
          </p:cNvPr>
          <p:cNvSpPr txBox="1">
            <a:spLocks/>
          </p:cNvSpPr>
          <p:nvPr/>
        </p:nvSpPr>
        <p:spPr>
          <a:xfrm>
            <a:off x="875084" y="1478604"/>
            <a:ext cx="10441832" cy="4173166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de-DE" b="1" dirty="0">
                <a:solidFill>
                  <a:srgbClr val="FD1619"/>
                </a:solidFill>
              </a:rPr>
              <a:t>KC: </a:t>
            </a:r>
            <a:r>
              <a:rPr lang="de-DE" dirty="0"/>
              <a:t>„überprüfen den Zusammenhang zwischen der Halbwertszeit und dem Produkt aus </a:t>
            </a:r>
            <a:r>
              <a:rPr lang="de-DE" i="1" dirty="0"/>
              <a:t>R </a:t>
            </a:r>
            <a:r>
              <a:rPr lang="de-DE" dirty="0"/>
              <a:t>und </a:t>
            </a:r>
            <a:r>
              <a:rPr lang="de-DE" i="1" dirty="0"/>
              <a:t>C</a:t>
            </a:r>
            <a:r>
              <a:rPr lang="de-DE" dirty="0"/>
              <a:t>.“</a:t>
            </a: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de-DE" dirty="0"/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de-DE" dirty="0"/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de-DE" dirty="0"/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de-DE" dirty="0"/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de-DE" dirty="0"/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de-DE" dirty="0"/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de-DE" dirty="0"/>
              <a:t>materialgestützte Überprüfung möglich</a:t>
            </a: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C9288254-79AD-4C95-A9AB-EE5D806D31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685" y="2178995"/>
            <a:ext cx="3721195" cy="277238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6D501DA4-22E0-57B7-5D15-CDC2FC9BEA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2530" y="2178995"/>
            <a:ext cx="3796323" cy="2847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9484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eA – Ausblick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4971F89-47CA-8B6D-2236-7BE57FA5C8B2}"/>
              </a:ext>
            </a:extLst>
          </p:cNvPr>
          <p:cNvSpPr txBox="1">
            <a:spLocks/>
          </p:cNvSpPr>
          <p:nvPr/>
        </p:nvSpPr>
        <p:spPr>
          <a:xfrm>
            <a:off x="875084" y="1478604"/>
            <a:ext cx="10441832" cy="4173166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de-DE" dirty="0"/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DE" dirty="0"/>
              <a:t>Planen und Durchführen eines Experiments zur Bestimmung der Kapazität</a:t>
            </a: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DE" dirty="0"/>
              <a:t>Energie des elektrischen Feldes eines Kondensators</a:t>
            </a: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70966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KC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Inhaltsplatzhalter 2">
                <a:extLst>
                  <a:ext uri="{FF2B5EF4-FFF2-40B4-BE49-F238E27FC236}">
                    <a16:creationId xmlns:a16="http://schemas.microsoft.com/office/drawing/2014/main" id="{079BE38C-2290-4D74-B963-34F2ACC7A84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75084" y="1478604"/>
                <a:ext cx="10441832" cy="4173166"/>
              </a:xfrm>
              <a:prstGeom prst="rect">
                <a:avLst/>
              </a:prstGeom>
              <a:solidFill>
                <a:srgbClr val="F5F5F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buFont typeface="Arial" panose="020B0604020202020204" pitchFamily="34" charset="0"/>
                  <a:buBlip>
                    <a:blip r:embed="rId2"/>
                  </a:buBlip>
                </a:pPr>
                <a:endParaRPr lang="de-DE" dirty="0"/>
              </a:p>
              <a:p>
                <a:pPr algn="l"/>
                <a:endParaRPr lang="de-DE" dirty="0"/>
              </a:p>
              <a:p>
                <a:pPr algn="l"/>
                <a:endParaRPr lang="de-DE" dirty="0"/>
              </a:p>
              <a:p>
                <a:pPr algn="l"/>
                <a:endParaRPr lang="de-DE" dirty="0"/>
              </a:p>
              <a:p>
                <a:pPr algn="l"/>
                <a:endParaRPr lang="de-DE" dirty="0"/>
              </a:p>
              <a:p>
                <a:pPr algn="l"/>
                <a:endParaRPr lang="de-DE" dirty="0"/>
              </a:p>
              <a:p>
                <a:pPr algn="l"/>
                <a:r>
                  <a:rPr lang="de-DE" b="1" dirty="0">
                    <a:solidFill>
                      <a:srgbClr val="FF1619"/>
                    </a:solidFill>
                  </a:rPr>
                  <a:t>neu: </a:t>
                </a:r>
                <a:r>
                  <a:rPr lang="de-DE" dirty="0"/>
                  <a:t>Aufladevorgang im gA und eA, im eA auch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de-DE" dirty="0"/>
                  <a:t>-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de-DE" dirty="0"/>
                  <a:t>-Zusammenhänge</a:t>
                </a:r>
              </a:p>
              <a:p>
                <a:pPr algn="l"/>
                <a:endParaRPr lang="de-DE" dirty="0"/>
              </a:p>
              <a:p>
                <a:pPr algn="l"/>
                <a:r>
                  <a:rPr lang="de-DE" dirty="0"/>
                  <a:t>Unterrichtsvorschlag möglichst schlank   … so gut es eben geht …</a:t>
                </a:r>
              </a:p>
              <a:p>
                <a:pPr algn="l"/>
                <a:endParaRPr lang="de-DE" dirty="0"/>
              </a:p>
              <a:p>
                <a:pPr algn="l"/>
                <a:endParaRPr lang="de-DE" dirty="0"/>
              </a:p>
            </p:txBody>
          </p:sp>
        </mc:Choice>
        <mc:Fallback>
          <p:sp>
            <p:nvSpPr>
              <p:cNvPr id="6" name="Inhaltsplatzhalter 2">
                <a:extLst>
                  <a:ext uri="{FF2B5EF4-FFF2-40B4-BE49-F238E27FC236}">
                    <a16:creationId xmlns:a16="http://schemas.microsoft.com/office/drawing/2014/main" id="{079BE38C-2290-4D74-B963-34F2ACC7A8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084" y="1478604"/>
                <a:ext cx="10441832" cy="417316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Grafik 2">
            <a:extLst>
              <a:ext uri="{FF2B5EF4-FFF2-40B4-BE49-F238E27FC236}">
                <a16:creationId xmlns:a16="http://schemas.microsoft.com/office/drawing/2014/main" id="{7A5E3721-6D27-4068-BDC3-55349B4737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753" y="1836800"/>
            <a:ext cx="10126494" cy="2126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680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Inhaltsplatzhalter 2">
                <a:extLst>
                  <a:ext uri="{FF2B5EF4-FFF2-40B4-BE49-F238E27FC236}">
                    <a16:creationId xmlns:a16="http://schemas.microsoft.com/office/drawing/2014/main" id="{079BE38C-2290-4D74-B963-34F2ACC7A84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75084" y="1478604"/>
                <a:ext cx="10441832" cy="4173166"/>
              </a:xfrm>
              <a:prstGeom prst="rect">
                <a:avLst/>
              </a:prstGeom>
              <a:solidFill>
                <a:srgbClr val="F5F5F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buFont typeface="Arial" panose="020B0604020202020204" pitchFamily="34" charset="0"/>
                  <a:buBlip>
                    <a:blip r:embed="rId2"/>
                  </a:buBlip>
                </a:pPr>
                <a:endParaRPr lang="de-DE" dirty="0"/>
              </a:p>
              <a:p>
                <a:pPr algn="l"/>
                <a:endParaRPr lang="de-DE" dirty="0"/>
              </a:p>
              <a:p>
                <a:pPr algn="l"/>
                <a:endParaRPr lang="de-DE" dirty="0"/>
              </a:p>
              <a:p>
                <a:pPr algn="l"/>
                <a:endParaRPr lang="de-DE" dirty="0"/>
              </a:p>
              <a:p>
                <a:pPr algn="l"/>
                <a:endParaRPr lang="de-DE" dirty="0"/>
              </a:p>
              <a:p>
                <a:pPr algn="l"/>
                <a:endParaRPr lang="de-DE" dirty="0"/>
              </a:p>
              <a:p>
                <a:pPr algn="l"/>
                <a:r>
                  <a:rPr lang="de-DE" b="1" dirty="0">
                    <a:solidFill>
                      <a:srgbClr val="FF1619"/>
                    </a:solidFill>
                  </a:rPr>
                  <a:t>neu: </a:t>
                </a:r>
                <a:r>
                  <a:rPr lang="de-DE" dirty="0"/>
                  <a:t>Aufladevorgang im gA und eA, im eA auch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de-DE" dirty="0"/>
                  <a:t>-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de-DE" dirty="0"/>
                  <a:t>-Zusammenhänge</a:t>
                </a:r>
              </a:p>
              <a:p>
                <a:pPr algn="l"/>
                <a:endParaRPr lang="de-DE" dirty="0"/>
              </a:p>
              <a:p>
                <a:pPr algn="l"/>
                <a:r>
                  <a:rPr lang="de-DE" dirty="0"/>
                  <a:t>Unterrichtsvorschlag möglichst schlank   … so gut es eben geht …</a:t>
                </a:r>
              </a:p>
              <a:p>
                <a:pPr algn="l"/>
                <a:endParaRPr lang="de-DE" dirty="0"/>
              </a:p>
              <a:p>
                <a:pPr algn="l"/>
                <a:endParaRPr lang="de-DE" dirty="0"/>
              </a:p>
            </p:txBody>
          </p:sp>
        </mc:Choice>
        <mc:Fallback>
          <p:sp>
            <p:nvSpPr>
              <p:cNvPr id="6" name="Inhaltsplatzhalter 2">
                <a:extLst>
                  <a:ext uri="{FF2B5EF4-FFF2-40B4-BE49-F238E27FC236}">
                    <a16:creationId xmlns:a16="http://schemas.microsoft.com/office/drawing/2014/main" id="{079BE38C-2290-4D74-B963-34F2ACC7A8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084" y="1478604"/>
                <a:ext cx="10441832" cy="417316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el 1">
            <a:extLst>
              <a:ext uri="{FF2B5EF4-FFF2-40B4-BE49-F238E27FC236}">
                <a16:creationId xmlns:a16="http://schemas.microsoft.com/office/drawing/2014/main" id="{DAD71CAB-773A-D727-26F3-A64BFDF82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838200"/>
          </a:xfrm>
        </p:spPr>
        <p:txBody>
          <a:bodyPr/>
          <a:lstStyle/>
          <a:p>
            <a:r>
              <a:rPr lang="de-DE" dirty="0"/>
              <a:t>KC – Kondensator (komplett), 3 Themenbereiche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6FF3583-AC87-8C75-8035-7007C2E66C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849" y="1231700"/>
            <a:ext cx="11324301" cy="461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92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Mathematik der exponentiellen Funktionen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79BE38C-2290-4D74-B963-34F2ACC7A842}"/>
              </a:ext>
            </a:extLst>
          </p:cNvPr>
          <p:cNvSpPr txBox="1">
            <a:spLocks/>
          </p:cNvSpPr>
          <p:nvPr/>
        </p:nvSpPr>
        <p:spPr>
          <a:xfrm>
            <a:off x="875084" y="1478604"/>
            <a:ext cx="10441832" cy="4173166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de-DE" dirty="0"/>
          </a:p>
          <a:p>
            <a:pPr algn="l"/>
            <a:endParaRPr lang="de-DE" dirty="0"/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de-DE" dirty="0"/>
          </a:p>
          <a:p>
            <a:pPr lvl="1" algn="l"/>
            <a:endParaRPr lang="de-DE" dirty="0"/>
          </a:p>
          <a:p>
            <a:pPr algn="l"/>
            <a:endParaRPr lang="de-DE" dirty="0"/>
          </a:p>
          <a:p>
            <a:pPr algn="l"/>
            <a:endParaRPr lang="de-DE" dirty="0"/>
          </a:p>
          <a:p>
            <a:pPr algn="l"/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elle 3">
                <a:extLst>
                  <a:ext uri="{FF2B5EF4-FFF2-40B4-BE49-F238E27FC236}">
                    <a16:creationId xmlns:a16="http://schemas.microsoft.com/office/drawing/2014/main" id="{EBC358F1-3466-A011-264D-11B418B6C75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05352002"/>
                  </p:ext>
                </p:extLst>
              </p:nvPr>
            </p:nvGraphicFramePr>
            <p:xfrm>
              <a:off x="2073835" y="1655482"/>
              <a:ext cx="8026399" cy="3864976"/>
            </p:xfrm>
            <a:graphic>
              <a:graphicData uri="http://schemas.openxmlformats.org/drawingml/2006/table">
                <a:tbl>
                  <a:tblPr firstRow="1" bandRow="1">
                    <a:tableStyleId>{616DA210-FB5B-4158-B5E0-FEB733F419BA}</a:tableStyleId>
                  </a:tblPr>
                  <a:tblGrid>
                    <a:gridCol w="3962399">
                      <a:extLst>
                        <a:ext uri="{9D8B030D-6E8A-4147-A177-3AD203B41FA5}">
                          <a16:colId xmlns:a16="http://schemas.microsoft.com/office/drawing/2014/main" val="2820463908"/>
                        </a:ext>
                      </a:extLst>
                    </a:gridCol>
                    <a:gridCol w="4064000">
                      <a:extLst>
                        <a:ext uri="{9D8B030D-6E8A-4147-A177-3AD203B41FA5}">
                          <a16:colId xmlns:a16="http://schemas.microsoft.com/office/drawing/2014/main" val="358621205"/>
                        </a:ext>
                      </a:extLst>
                    </a:gridCol>
                  </a:tblGrid>
                  <a:tr h="3864976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de-DE" b="1" dirty="0"/>
                            <a:t>1) Halbierung per Hand</a:t>
                          </a:r>
                        </a:p>
                        <a:p>
                          <a:pPr algn="l"/>
                          <a:r>
                            <a:rPr lang="de-DE" b="0" dirty="0"/>
                            <a:t>grafisches Ermitteln der Halbwertszeit</a:t>
                          </a:r>
                        </a:p>
                        <a:p>
                          <a:pPr algn="l"/>
                          <a:r>
                            <a:rPr lang="de-DE" b="0" dirty="0"/>
                            <a:t>Ablesen des Anfangsstromes</a:t>
                          </a:r>
                        </a:p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de-DE" sz="1800" smtClean="0">
                                    <a:effectLst/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  <m:d>
                                  <m:dPr>
                                    <m:ctrlPr>
                                      <a:rPr lang="de-DE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</m:d>
                                <m:r>
                                  <a:rPr lang="de-DE" sz="18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de-DE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de-DE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de-DE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de-DE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de-DE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de-DE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num>
                                          <m:den>
                                            <m:r>
                                              <a:rPr lang="de-DE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f>
                                      <m:fPr>
                                        <m:ctrlPr>
                                          <a:rPr lang="de-DE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de-DE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de-DE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de-DE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𝑡</m:t>
                                            </m:r>
                                          </m:e>
                                          <m:sub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de-DE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H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sup>
                                </m:sSup>
                              </m:oMath>
                            </m:oMathPara>
                          </a14:m>
                          <a:endParaRPr lang="de-DE" dirty="0"/>
                        </a:p>
                        <a:p>
                          <a:pPr algn="l"/>
                          <a:br>
                            <a:rPr lang="de-DE" b="0" dirty="0"/>
                          </a:br>
                          <a:endParaRPr lang="de-DE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/>
                            <a:t>2) Regression mit dem GTR</a:t>
                          </a:r>
                        </a:p>
                        <a:p>
                          <a:endParaRPr lang="de-DE" b="0" dirty="0"/>
                        </a:p>
                        <a:p>
                          <a:r>
                            <a:rPr lang="de-DE" b="0" dirty="0"/>
                            <a:t>Keine Basistransformation zur Basis e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sz="1800" smtClean="0">
                                    <a:effectLst/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  <m:d>
                                  <m:dPr>
                                    <m:ctrlPr>
                                      <a:rPr lang="de-DE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</m:d>
                                <m:r>
                                  <a:rPr lang="de-DE" sz="18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de-DE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de-DE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de-DE" sz="1800" smtClean="0">
                                    <a:effectLst/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p>
                                  <m:sSupPr>
                                    <m:ctrlPr>
                                      <a:rPr lang="de-DE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de-DE" b="1" i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𝐛</m:t>
                                    </m:r>
                                  </m:e>
                                  <m:sup>
                                    <m:r>
                                      <a:rPr lang="de-DE" sz="1800" b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𝒕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de-DE" dirty="0"/>
                        </a:p>
                        <a:p>
                          <a:endParaRPr lang="de-DE" dirty="0"/>
                        </a:p>
                        <a:p>
                          <a:r>
                            <a:rPr lang="de-DE" b="0" dirty="0"/>
                            <a:t>Exponentielle Regression abgrenzen von der Potenzregression.</a:t>
                          </a:r>
                          <a:br>
                            <a:rPr lang="de-DE" b="0" dirty="0"/>
                          </a:br>
                          <a:r>
                            <a:rPr lang="de-DE" b="0" dirty="0">
                              <a:solidFill>
                                <a:srgbClr val="FF0000"/>
                              </a:solidFill>
                            </a:rPr>
                            <a:t>Keine Basistransformation zu e notwendig.</a:t>
                          </a:r>
                        </a:p>
                        <a:p>
                          <a:r>
                            <a:rPr lang="de-DE" b="0" dirty="0"/>
                            <a:t>(Regression, Ladung bei prozessbezogenen Kompetenzen gefordert)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622182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elle 3">
                <a:extLst>
                  <a:ext uri="{FF2B5EF4-FFF2-40B4-BE49-F238E27FC236}">
                    <a16:creationId xmlns:a16="http://schemas.microsoft.com/office/drawing/2014/main" id="{EBC358F1-3466-A011-264D-11B418B6C75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05352002"/>
                  </p:ext>
                </p:extLst>
              </p:nvPr>
            </p:nvGraphicFramePr>
            <p:xfrm>
              <a:off x="2073835" y="1655482"/>
              <a:ext cx="8026399" cy="3864976"/>
            </p:xfrm>
            <a:graphic>
              <a:graphicData uri="http://schemas.openxmlformats.org/drawingml/2006/table">
                <a:tbl>
                  <a:tblPr firstRow="1" bandRow="1">
                    <a:tableStyleId>{616DA210-FB5B-4158-B5E0-FEB733F419BA}</a:tableStyleId>
                  </a:tblPr>
                  <a:tblGrid>
                    <a:gridCol w="3962399">
                      <a:extLst>
                        <a:ext uri="{9D8B030D-6E8A-4147-A177-3AD203B41FA5}">
                          <a16:colId xmlns:a16="http://schemas.microsoft.com/office/drawing/2014/main" val="2820463908"/>
                        </a:ext>
                      </a:extLst>
                    </a:gridCol>
                    <a:gridCol w="4064000">
                      <a:extLst>
                        <a:ext uri="{9D8B030D-6E8A-4147-A177-3AD203B41FA5}">
                          <a16:colId xmlns:a16="http://schemas.microsoft.com/office/drawing/2014/main" val="358621205"/>
                        </a:ext>
                      </a:extLst>
                    </a:gridCol>
                  </a:tblGrid>
                  <a:tr h="3864976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>
                          <a:blip r:embed="rId2"/>
                          <a:stretch>
                            <a:fillRect l="-154" t="-787" r="-103077" b="-4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>
                          <a:blip r:embed="rId2"/>
                          <a:stretch>
                            <a:fillRect l="-97601" t="-787" r="-450" b="-4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5622182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925205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Mathematik der exponentiellen Funktionen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79BE38C-2290-4D74-B963-34F2ACC7A842}"/>
              </a:ext>
            </a:extLst>
          </p:cNvPr>
          <p:cNvSpPr txBox="1">
            <a:spLocks/>
          </p:cNvSpPr>
          <p:nvPr/>
        </p:nvSpPr>
        <p:spPr>
          <a:xfrm>
            <a:off x="875084" y="1478604"/>
            <a:ext cx="10441832" cy="4173166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dirty="0"/>
              <a:t>Begründen der Auswahl einer exponentiellen Regression / eines exponentiellen Zusammenhangs, Kriterium dafür könnte sein: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/>
              <a:t>Abnahme um einen bestimmten Prozentsatz in einer dafür konstanten Zeit, z. B. „es existiert eine Halbwertszeit“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/>
              <a:t>Erkennbar an: „es existiert ein y-Achsenschnittpunkt ungleich dem Ursprung“</a:t>
            </a:r>
            <a:br>
              <a:rPr lang="de-DE" dirty="0"/>
            </a:br>
            <a:r>
              <a:rPr lang="de-DE" dirty="0"/>
              <a:t>(als Abgrenzung zu ähnlich aussehenden Potenzfunktionen)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/>
              <a:t>(vgl. Matheunterricht Jg. 10):</a:t>
            </a:r>
            <a:br>
              <a:rPr lang="de-DE" dirty="0"/>
            </a:br>
            <a:r>
              <a:rPr lang="de-DE" dirty="0"/>
              <a:t>in äquidistanten Zeitabständen bilden die jeweiligen </a:t>
            </a:r>
            <a:br>
              <a:rPr lang="de-DE" dirty="0"/>
            </a:br>
            <a:r>
              <a:rPr lang="de-DE" dirty="0"/>
              <a:t>y-Werte konstante Quotienten </a:t>
            </a:r>
            <a:br>
              <a:rPr lang="de-DE" dirty="0"/>
            </a:br>
            <a:endParaRPr lang="de-DE" dirty="0"/>
          </a:p>
          <a:p>
            <a:pPr algn="l"/>
            <a:r>
              <a:rPr lang="de-DE" b="1" dirty="0">
                <a:solidFill>
                  <a:srgbClr val="FF1619"/>
                </a:solidFill>
              </a:rPr>
              <a:t>aber: </a:t>
            </a:r>
            <a:r>
              <a:rPr lang="de-DE" dirty="0"/>
              <a:t>HWZ nicht Teil des KC für gA (für eA schon)</a:t>
            </a:r>
          </a:p>
          <a:p>
            <a:pPr algn="l"/>
            <a:endParaRPr lang="de-DE" dirty="0"/>
          </a:p>
          <a:p>
            <a:pPr algn="l"/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69C4D0C-5A20-41A3-946A-AF4C6ABB4C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1426" y="3652223"/>
            <a:ext cx="3298657" cy="1198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560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Kondensator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79BE38C-2290-4D74-B963-34F2ACC7A842}"/>
              </a:ext>
            </a:extLst>
          </p:cNvPr>
          <p:cNvSpPr txBox="1">
            <a:spLocks/>
          </p:cNvSpPr>
          <p:nvPr/>
        </p:nvSpPr>
        <p:spPr>
          <a:xfrm>
            <a:off x="875084" y="1478604"/>
            <a:ext cx="10441832" cy="4173166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4800" b="1" dirty="0"/>
          </a:p>
          <a:p>
            <a:endParaRPr lang="de-DE" sz="4800" b="1" dirty="0"/>
          </a:p>
          <a:p>
            <a:r>
              <a:rPr lang="de-DE" sz="4800" b="1" dirty="0" err="1"/>
              <a:t>gA</a:t>
            </a:r>
            <a:endParaRPr lang="de-DE" sz="4800" b="1" dirty="0"/>
          </a:p>
        </p:txBody>
      </p:sp>
    </p:spTree>
    <p:extLst>
      <p:ext uri="{BB962C8B-B14F-4D97-AF65-F5344CB8AC3E}">
        <p14:creationId xmlns:p14="http://schemas.microsoft.com/office/powerpoint/2010/main" val="1066180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gA - Voraussetzungen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Inhaltsplatzhalter 2">
                <a:extLst>
                  <a:ext uri="{FF2B5EF4-FFF2-40B4-BE49-F238E27FC236}">
                    <a16:creationId xmlns:a16="http://schemas.microsoft.com/office/drawing/2014/main" id="{079BE38C-2290-4D74-B963-34F2ACC7A84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75084" y="1478604"/>
                <a:ext cx="10441832" cy="4173166"/>
              </a:xfrm>
              <a:prstGeom prst="rect">
                <a:avLst/>
              </a:prstGeom>
              <a:solidFill>
                <a:srgbClr val="F5F5F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buFont typeface="Arial" panose="020B0604020202020204" pitchFamily="34" charset="0"/>
                  <a:buBlip>
                    <a:blip r:embed="rId2"/>
                  </a:buBlip>
                </a:pPr>
                <a:endParaRPr lang="de-DE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de-DE" dirty="0"/>
                  <a:t>Definition Kapazität</a:t>
                </a:r>
              </a:p>
              <a:p>
                <a:pPr marL="800100" lvl="1" indent="-342900" algn="l">
                  <a:buFontTx/>
                  <a:buChar char="-"/>
                </a:pPr>
                <a:r>
                  <a:rPr lang="de-DE" dirty="0"/>
                  <a:t>damit für die folgenden Experimente eine Vorstellung der Kapazität vorhanden ist</a:t>
                </a:r>
              </a:p>
              <a:p>
                <a:pPr marL="800100" lvl="1" indent="-342900" algn="l">
                  <a:buFontTx/>
                  <a:buChar char="-"/>
                </a:pPr>
                <a:r>
                  <a:rPr lang="de-DE" dirty="0"/>
                  <a:t>als Demoexperiment oder materialgestützt</a:t>
                </a:r>
              </a:p>
              <a:p>
                <a:pPr marL="800100" lvl="1" indent="-342900" algn="l"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</a:rPr>
                      <m:t>𝑄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∙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de-DE" dirty="0"/>
                  <a:t>, dabei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de-DE" dirty="0"/>
                  <a:t> als Maß für die Kapazität </a:t>
                </a:r>
                <a:r>
                  <a:rPr lang="de-DE" i="1" dirty="0"/>
                  <a:t>C</a:t>
                </a:r>
                <a:r>
                  <a:rPr lang="de-DE" dirty="0"/>
                  <a:t> eines Kondensators einführen</a:t>
                </a:r>
              </a:p>
              <a:p>
                <a:pPr lvl="1" algn="l"/>
                <a:endParaRPr lang="de-DE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de-DE" dirty="0"/>
                  <a:t>Kondensatorentladung</a:t>
                </a:r>
              </a:p>
              <a:p>
                <a:pPr marL="800100" lvl="1" indent="-342900" algn="l">
                  <a:buFontTx/>
                  <a:buChar char="-"/>
                </a:pPr>
                <a:r>
                  <a:rPr lang="de-DE" dirty="0"/>
                  <a:t>als Demoexperiment (aus Zeitgründen)</a:t>
                </a:r>
              </a:p>
              <a:p>
                <a:pPr marL="800100" lvl="1" indent="-342900" algn="l">
                  <a:buFontTx/>
                  <a:buChar char="-"/>
                </a:pPr>
                <a:r>
                  <a:rPr lang="de-DE" dirty="0"/>
                  <a:t>Auswertung liefert: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de-DE" dirty="0"/>
                  <a:t>-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r>
                  <a:rPr lang="de-DE" dirty="0"/>
                  <a:t>-Zusammenhang, exponentiellen Zusammenhang begründen, Ladung bestimmen, Kapazität bestimmen)</a:t>
                </a:r>
              </a:p>
              <a:p>
                <a:pPr marL="182563" lvl="1" algn="l"/>
                <a:endParaRPr lang="de-DE" dirty="0"/>
              </a:p>
              <a:p>
                <a:pPr marL="0" lvl="1" algn="l">
                  <a:lnSpc>
                    <a:spcPct val="110000"/>
                  </a:lnSpc>
                </a:pPr>
                <a:r>
                  <a:rPr lang="de-DE" b="1" dirty="0">
                    <a:solidFill>
                      <a:srgbClr val="FF1619"/>
                    </a:solidFill>
                  </a:rPr>
                  <a:t>Hinweis: </a:t>
                </a:r>
                <a:r>
                  <a:rPr lang="de-DE" dirty="0"/>
                  <a:t>Unterrichtssequenz verläuft nicht vollständig entlang der Reihenfolge im KC</a:t>
                </a:r>
              </a:p>
              <a:p>
                <a:pPr lvl="1" algn="l"/>
                <a:endParaRPr lang="de-DE" dirty="0"/>
              </a:p>
              <a:p>
                <a:pPr lvl="1" algn="l"/>
                <a:endParaRPr lang="de-DE" dirty="0"/>
              </a:p>
              <a:p>
                <a:pPr algn="l"/>
                <a:endParaRPr lang="de-DE" dirty="0"/>
              </a:p>
              <a:p>
                <a:pPr algn="l"/>
                <a:endParaRPr lang="de-DE" dirty="0"/>
              </a:p>
              <a:p>
                <a:pPr algn="l"/>
                <a:endParaRPr lang="de-DE" dirty="0"/>
              </a:p>
            </p:txBody>
          </p:sp>
        </mc:Choice>
        <mc:Fallback>
          <p:sp>
            <p:nvSpPr>
              <p:cNvPr id="6" name="Inhaltsplatzhalter 2">
                <a:extLst>
                  <a:ext uri="{FF2B5EF4-FFF2-40B4-BE49-F238E27FC236}">
                    <a16:creationId xmlns:a16="http://schemas.microsoft.com/office/drawing/2014/main" id="{079BE38C-2290-4D74-B963-34F2ACC7A8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084" y="1478604"/>
                <a:ext cx="10441832" cy="417316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74047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gA - Kondensatoraufladung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Inhaltsplatzhalter 2">
                <a:extLst>
                  <a:ext uri="{FF2B5EF4-FFF2-40B4-BE49-F238E27FC236}">
                    <a16:creationId xmlns:a16="http://schemas.microsoft.com/office/drawing/2014/main" id="{079BE38C-2290-4D74-B963-34F2ACC7A84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75084" y="1478604"/>
                <a:ext cx="10441832" cy="4173166"/>
              </a:xfrm>
              <a:prstGeom prst="rect">
                <a:avLst/>
              </a:prstGeom>
              <a:solidFill>
                <a:srgbClr val="F5F5F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>
                <a:normAutofit fontScale="92500" lnSpcReduction="20000"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10000"/>
                  </a:lnSpc>
                  <a:tabLst>
                    <a:tab pos="2690813" algn="l"/>
                  </a:tabLst>
                </a:pPr>
                <a:r>
                  <a:rPr lang="de-DE" b="1" dirty="0"/>
                  <a:t>Schülerexperimente: </a:t>
                </a:r>
                <a:r>
                  <a:rPr lang="de-DE" dirty="0"/>
                  <a:t>	zeitlicher Verlauf der Stromstärke beim Aufladevorgang 			</a:t>
                </a:r>
                <a:r>
                  <a:rPr lang="de-DE" sz="2400" dirty="0"/>
                  <a:t>	(der Aufbau zum Entladevorgang wird dafür etwas modifiziert)</a:t>
                </a:r>
              </a:p>
              <a:p>
                <a:pPr algn="l">
                  <a:lnSpc>
                    <a:spcPct val="110000"/>
                  </a:lnSpc>
                </a:pPr>
                <a:r>
                  <a:rPr lang="de-DE" b="1" dirty="0"/>
                  <a:t>Auswertung:</a:t>
                </a:r>
              </a:p>
              <a:p>
                <a:pPr marL="342900" indent="-342900" algn="l">
                  <a:lnSpc>
                    <a:spcPct val="11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de-DE" dirty="0"/>
                      <m:t>exp</m:t>
                    </m:r>
                    <m:r>
                      <m:rPr>
                        <m:nor/>
                      </m:rPr>
                      <a:rPr lang="de-DE" dirty="0"/>
                      <m:t>. </m:t>
                    </m:r>
                    <m:r>
                      <m:rPr>
                        <m:nor/>
                      </m:rPr>
                      <a:rPr lang="de-DE" dirty="0"/>
                      <m:t>Zusammenhang</m:t>
                    </m:r>
                    <m:r>
                      <m:rPr>
                        <m:nor/>
                      </m:rPr>
                      <a:rPr lang="de-DE" dirty="0"/>
                      <m:t> </m:t>
                    </m:r>
                    <m:r>
                      <m:rPr>
                        <m:nor/>
                      </m:rPr>
                      <a:rPr lang="de-DE" dirty="0"/>
                      <m:t>begr</m:t>
                    </m:r>
                    <m:r>
                      <m:rPr>
                        <m:nor/>
                      </m:rPr>
                      <a:rPr lang="de-DE" dirty="0"/>
                      <m:t>ü</m:t>
                    </m:r>
                    <m:r>
                      <m:rPr>
                        <m:nor/>
                      </m:rPr>
                      <a:rPr lang="de-DE" dirty="0"/>
                      <m:t>nden</m:t>
                    </m:r>
                    <m:r>
                      <m:rPr>
                        <m:nor/>
                      </m:rPr>
                      <a:rPr lang="de-DE" dirty="0"/>
                      <m:t> (</m:t>
                    </m:r>
                    <m:r>
                      <m:rPr>
                        <m:nor/>
                      </m:rPr>
                      <a:rPr lang="de-DE" dirty="0"/>
                      <m:t>z</m:t>
                    </m:r>
                    <m:r>
                      <m:rPr>
                        <m:nor/>
                      </m:rPr>
                      <a:rPr lang="de-DE" dirty="0"/>
                      <m:t>. </m:t>
                    </m:r>
                    <m:r>
                      <m:rPr>
                        <m:nor/>
                      </m:rPr>
                      <a:rPr lang="de-DE" dirty="0"/>
                      <m:t>B</m:t>
                    </m:r>
                    <m:r>
                      <m:rPr>
                        <m:nor/>
                      </m:rPr>
                      <a:rPr lang="de-DE" dirty="0"/>
                      <m:t>. </m:t>
                    </m:r>
                    <m:r>
                      <m:rPr>
                        <m:nor/>
                      </m:rPr>
                      <a:rPr lang="de-DE" dirty="0"/>
                      <m:t>mit</m:t>
                    </m:r>
                    <m:r>
                      <m:rPr>
                        <m:nor/>
                      </m:rPr>
                      <a:rPr lang="de-DE" dirty="0"/>
                      <m:t> </m:t>
                    </m:r>
                    <m:r>
                      <m:rPr>
                        <m:nor/>
                      </m:rPr>
                      <a:rPr lang="de-DE" dirty="0"/>
                      <m:t>der</m:t>
                    </m:r>
                    <m:r>
                      <m:rPr>
                        <m:nor/>
                      </m:rPr>
                      <a:rPr lang="de-DE" dirty="0"/>
                      <m:t> </m:t>
                    </m:r>
                    <m:r>
                      <m:rPr>
                        <m:nor/>
                      </m:rPr>
                      <a:rPr lang="de-DE" dirty="0"/>
                      <m:t>HWZ</m:t>
                    </m:r>
                    <m:r>
                      <m:rPr>
                        <m:nor/>
                      </m:rPr>
                      <a:rPr lang="de-DE" dirty="0"/>
                      <m:t> </m:t>
                    </m:r>
                    <m:r>
                      <m:rPr>
                        <m:nor/>
                      </m:rPr>
                      <a:rPr lang="de-DE" dirty="0"/>
                      <m:t>als</m:t>
                    </m:r>
                    <m:r>
                      <m:rPr>
                        <m:nor/>
                      </m:rPr>
                      <a:rPr lang="de-DE" dirty="0"/>
                      <m:t> </m:t>
                    </m:r>
                    <m:r>
                      <m:rPr>
                        <m:nor/>
                      </m:rPr>
                      <a:rPr lang="de-DE" dirty="0"/>
                      <m:t>Kriterium</m:t>
                    </m:r>
                    <m:r>
                      <m:rPr>
                        <m:nor/>
                      </m:rPr>
                      <a:rPr lang="de-DE" dirty="0"/>
                      <m:t>)</m:t>
                    </m:r>
                  </m:oMath>
                </a14:m>
                <a:endParaRPr lang="de-DE" dirty="0"/>
              </a:p>
              <a:p>
                <a:pPr marL="342900" indent="-342900" algn="l">
                  <a:lnSpc>
                    <a:spcPct val="11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de-DE" dirty="0"/>
                  <a:t>-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r>
                  <a:rPr lang="de-DE" dirty="0"/>
                  <a:t>-Zusammenhang ermitteln (Regression)</a:t>
                </a:r>
              </a:p>
              <a:p>
                <a:pPr marL="342900" indent="-342900" algn="l">
                  <a:lnSpc>
                    <a:spcPct val="110000"/>
                  </a:lnSpc>
                  <a:buFont typeface="Arial" panose="020B0604020202020204" pitchFamily="34" charset="0"/>
                  <a:buChar char="•"/>
                </a:pPr>
                <a:r>
                  <a:rPr lang="de-DE" dirty="0"/>
                  <a:t>Einfluss von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de-DE" dirty="0"/>
                  <a:t> und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de-DE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de-DE" dirty="0"/>
                  <a:t>(qualitativ), z. B. durch direktes Bestimmen der HWZ</a:t>
                </a:r>
              </a:p>
              <a:p>
                <a:pPr marL="342900" indent="-342900" algn="l">
                  <a:lnSpc>
                    <a:spcPct val="110000"/>
                  </a:lnSpc>
                  <a:buFont typeface="Arial" panose="020B0604020202020204" pitchFamily="34" charset="0"/>
                  <a:buChar char="•"/>
                </a:pPr>
                <a:r>
                  <a:rPr lang="de-DE" dirty="0"/>
                  <a:t>geflossene Ladung ermitteln</a:t>
                </a:r>
              </a:p>
              <a:p>
                <a:pPr marL="342900" indent="-342900" algn="l">
                  <a:lnSpc>
                    <a:spcPct val="110000"/>
                  </a:lnSpc>
                  <a:buFont typeface="Arial" panose="020B0604020202020204" pitchFamily="34" charset="0"/>
                  <a:buChar char="•"/>
                </a:pPr>
                <a:r>
                  <a:rPr lang="de-DE" dirty="0"/>
                  <a:t>Kapazität berechnen</a:t>
                </a:r>
              </a:p>
              <a:p>
                <a:pPr algn="l">
                  <a:lnSpc>
                    <a:spcPct val="110000"/>
                  </a:lnSpc>
                </a:pPr>
                <a:endParaRPr lang="de-DE" sz="1600" dirty="0"/>
              </a:p>
              <a:p>
                <a:pPr algn="l">
                  <a:lnSpc>
                    <a:spcPct val="110000"/>
                  </a:lnSpc>
                </a:pPr>
                <a:r>
                  <a:rPr lang="de-DE" b="1" dirty="0"/>
                  <a:t>im Anschluss: </a:t>
                </a:r>
                <a:r>
                  <a:rPr lang="de-DE" dirty="0"/>
                  <a:t>Übungsphase</a:t>
                </a:r>
              </a:p>
            </p:txBody>
          </p:sp>
        </mc:Choice>
        <mc:Fallback>
          <p:sp>
            <p:nvSpPr>
              <p:cNvPr id="6" name="Inhaltsplatzhalter 2">
                <a:extLst>
                  <a:ext uri="{FF2B5EF4-FFF2-40B4-BE49-F238E27FC236}">
                    <a16:creationId xmlns:a16="http://schemas.microsoft.com/office/drawing/2014/main" id="{079BE38C-2290-4D74-B963-34F2ACC7A8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084" y="1478604"/>
                <a:ext cx="10441832" cy="417316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6915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Kondensator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79BE38C-2290-4D74-B963-34F2ACC7A842}"/>
              </a:ext>
            </a:extLst>
          </p:cNvPr>
          <p:cNvSpPr txBox="1">
            <a:spLocks/>
          </p:cNvSpPr>
          <p:nvPr/>
        </p:nvSpPr>
        <p:spPr>
          <a:xfrm>
            <a:off x="875084" y="1478604"/>
            <a:ext cx="10441832" cy="4173166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4800" b="1" dirty="0"/>
          </a:p>
          <a:p>
            <a:endParaRPr lang="de-DE" sz="4800" b="1" dirty="0"/>
          </a:p>
          <a:p>
            <a:r>
              <a:rPr lang="de-DE" sz="4800" b="1" dirty="0"/>
              <a:t>eA</a:t>
            </a:r>
          </a:p>
        </p:txBody>
      </p:sp>
    </p:spTree>
    <p:extLst>
      <p:ext uri="{BB962C8B-B14F-4D97-AF65-F5344CB8AC3E}">
        <p14:creationId xmlns:p14="http://schemas.microsoft.com/office/powerpoint/2010/main" val="24430311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776</Words>
  <Application>Microsoft Office PowerPoint</Application>
  <PresentationFormat>Breitbild</PresentationFormat>
  <Paragraphs>170</Paragraphs>
  <Slides>17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Cambria Math</vt:lpstr>
      <vt:lpstr>Office</vt:lpstr>
      <vt:lpstr>Kondensatoraufladung</vt:lpstr>
      <vt:lpstr>KC</vt:lpstr>
      <vt:lpstr>KC – Kondensator (komplett), 3 Themenbereiche</vt:lpstr>
      <vt:lpstr>Mathematik der exponentiellen Funktionen</vt:lpstr>
      <vt:lpstr>Mathematik der exponentiellen Funktionen</vt:lpstr>
      <vt:lpstr>Kondensator</vt:lpstr>
      <vt:lpstr>gA - Voraussetzungen</vt:lpstr>
      <vt:lpstr>gA - Kondensatoraufladung</vt:lpstr>
      <vt:lpstr>Kondensator</vt:lpstr>
      <vt:lpstr>eA – Aufladung und Entladung für t-I und t-U  </vt:lpstr>
      <vt:lpstr>eA – arbeitsteilige Schülerexperimente</vt:lpstr>
      <vt:lpstr>eA – Didaktische Reduktion</vt:lpstr>
      <vt:lpstr>eA – Aufladung und Entladung - Auswertung </vt:lpstr>
      <vt:lpstr>eA – Aufladung und Entladung - Auswertung </vt:lpstr>
      <vt:lpstr>eA – Zusammenfassen der Gruppenergebnisse</vt:lpstr>
      <vt:lpstr>eA – Übungsphase</vt:lpstr>
      <vt:lpstr>eA – Ausblick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Florian Heym</dc:creator>
  <cp:lastModifiedBy>Jens Goessing</cp:lastModifiedBy>
  <cp:revision>150</cp:revision>
  <dcterms:created xsi:type="dcterms:W3CDTF">2020-10-02T08:39:26Z</dcterms:created>
  <dcterms:modified xsi:type="dcterms:W3CDTF">2023-02-25T16:37:25Z</dcterms:modified>
</cp:coreProperties>
</file>