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8" r:id="rId6"/>
    <p:sldId id="267" r:id="rId7"/>
    <p:sldId id="259" r:id="rId8"/>
    <p:sldId id="262" r:id="rId9"/>
    <p:sldId id="261" r:id="rId10"/>
    <p:sldId id="264" r:id="rId11"/>
    <p:sldId id="263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B3573-4EC2-4212-A1BF-518F2A622CE2}" v="22" dt="2023-02-26T08:23:01.118"/>
    <p1510:client id="{F316B6EB-0733-42A6-B9E4-8B405B33EB9C}" v="25" dt="2023-02-26T08:42:27.9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26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132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4208"/>
            <a:ext cx="7772400" cy="184115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1C771A82-3402-4D96-99F6-33FD3B6247BC}"/>
              </a:ext>
            </a:extLst>
          </p:cNvPr>
          <p:cNvCxnSpPr>
            <a:cxnSpLocks/>
          </p:cNvCxnSpPr>
          <p:nvPr userDrawn="1"/>
        </p:nvCxnSpPr>
        <p:spPr>
          <a:xfrm>
            <a:off x="315097" y="2125360"/>
            <a:ext cx="8513806" cy="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87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130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13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265" y="49243"/>
            <a:ext cx="7886700" cy="57995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03852"/>
            <a:ext cx="7886700" cy="487311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15ED926-EF09-4D11-8FF6-216647E732FB}"/>
              </a:ext>
            </a:extLst>
          </p:cNvPr>
          <p:cNvCxnSpPr>
            <a:cxnSpLocks/>
          </p:cNvCxnSpPr>
          <p:nvPr userDrawn="1"/>
        </p:nvCxnSpPr>
        <p:spPr>
          <a:xfrm>
            <a:off x="345989" y="692196"/>
            <a:ext cx="8432251" cy="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554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00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658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233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89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49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9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322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45372-1A44-4A4F-B315-C72E5D7105A6}" type="datetimeFigureOut">
              <a:rPr lang="de-DE" smtClean="0"/>
              <a:t>26.02.2023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84256C1-D687-43FB-AB94-A4D050944B5C}"/>
              </a:ext>
            </a:extLst>
          </p:cNvPr>
          <p:cNvSpPr/>
          <p:nvPr userDrawn="1"/>
        </p:nvSpPr>
        <p:spPr>
          <a:xfrm>
            <a:off x="0" y="6176963"/>
            <a:ext cx="9144000" cy="68103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2E02A55-FA3A-42BE-9BE4-052AC62EB708}"/>
              </a:ext>
            </a:extLst>
          </p:cNvPr>
          <p:cNvSpPr txBox="1">
            <a:spLocks/>
          </p:cNvSpPr>
          <p:nvPr userDrawn="1"/>
        </p:nvSpPr>
        <p:spPr>
          <a:xfrm>
            <a:off x="63243" y="6492874"/>
            <a:ext cx="538428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solidFill>
                  <a:schemeClr val="bg1">
                    <a:lumMod val="65000"/>
                  </a:schemeClr>
                </a:solidFill>
              </a:rPr>
              <a:t>NUN-Gruppe RLSB BS</a:t>
            </a:r>
          </a:p>
        </p:txBody>
      </p:sp>
      <p:pic>
        <p:nvPicPr>
          <p:cNvPr id="10" name="Picture 29" descr="C:\Eigene Dateien\NUNLogo.jpg">
            <a:extLst>
              <a:ext uri="{FF2B5EF4-FFF2-40B4-BE49-F238E27FC236}">
                <a16:creationId xmlns:a16="http://schemas.microsoft.com/office/drawing/2014/main" id="{08B2CC94-B15F-40D8-885E-50BF23D94B9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007" y="6254066"/>
            <a:ext cx="832879" cy="56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97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04%20Experiment_Ultraschall_Spalt.mov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02%20Einzelspalt.gg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F216B-D7CD-4872-B8E4-FE519C7E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864" y="132864"/>
            <a:ext cx="6172199" cy="1841152"/>
          </a:xfrm>
        </p:spPr>
        <p:txBody>
          <a:bodyPr>
            <a:normAutofit/>
          </a:bodyPr>
          <a:lstStyle/>
          <a:p>
            <a:pPr algn="l"/>
            <a:r>
              <a:rPr lang="de-DE" sz="4000" dirty="0"/>
              <a:t>Einzelspalt</a:t>
            </a:r>
            <a:endParaRPr lang="de-DE" sz="11500" dirty="0"/>
          </a:p>
        </p:txBody>
      </p:sp>
      <p:pic>
        <p:nvPicPr>
          <p:cNvPr id="4" name="Picture 29" descr="C:\Eigene Dateien\NUNLogo.jpg">
            <a:extLst>
              <a:ext uri="{FF2B5EF4-FFF2-40B4-BE49-F238E27FC236}">
                <a16:creationId xmlns:a16="http://schemas.microsoft.com/office/drawing/2014/main" id="{5B458EEF-3A3E-412F-BDBD-3CE588F6B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9" y="738011"/>
            <a:ext cx="1807012" cy="123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F695660-B64E-475B-951F-38CE8B44D750}"/>
              </a:ext>
            </a:extLst>
          </p:cNvPr>
          <p:cNvSpPr txBox="1">
            <a:spLocks/>
          </p:cNvSpPr>
          <p:nvPr/>
        </p:nvSpPr>
        <p:spPr>
          <a:xfrm>
            <a:off x="2062267" y="2508424"/>
            <a:ext cx="5019465" cy="1841152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Einzelspalt mit Licht und Zeigerdarstellung</a:t>
            </a:r>
          </a:p>
          <a:p>
            <a:pPr algn="l"/>
            <a:endParaRPr lang="de-DE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013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Subjektive Beobachtung mit LEDs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556591" y="1089796"/>
            <a:ext cx="7726672" cy="4425862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b="0" i="0" u="none" strike="noStrike" baseline="0" dirty="0">
              <a:latin typeface="Arial" panose="020B0604020202020204" pitchFamily="34" charset="0"/>
            </a:endParaRPr>
          </a:p>
          <a:p>
            <a:endParaRPr lang="de-DE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31754EC-EB22-0225-ED44-77225696B1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76" y="1342342"/>
            <a:ext cx="2346289" cy="411625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F091778-667E-4BAD-5AFA-622F04E40E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679" y="1342342"/>
            <a:ext cx="2025515" cy="2010227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4D366253-878E-D45A-15C8-49D5657FFF77}"/>
              </a:ext>
            </a:extLst>
          </p:cNvPr>
          <p:cNvSpPr txBox="1"/>
          <p:nvPr/>
        </p:nvSpPr>
        <p:spPr>
          <a:xfrm>
            <a:off x="4332514" y="3853543"/>
            <a:ext cx="3577772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Neodym-Magnete selbstklebend 30x10x1mm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durchgebrochene Rasierklinge mit feinem Schleifpapier ggf. „abstumpfen“</a:t>
            </a:r>
          </a:p>
        </p:txBody>
      </p:sp>
    </p:spTree>
    <p:extLst>
      <p:ext uri="{BB962C8B-B14F-4D97-AF65-F5344CB8AC3E}">
        <p14:creationId xmlns:p14="http://schemas.microsoft.com/office/powerpoint/2010/main" val="2831936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Subjektive Beobachtung mit LEDs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556591" y="1089796"/>
            <a:ext cx="7726672" cy="4425862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b="0" i="0" u="none" strike="noStrike" baseline="0" dirty="0">
              <a:latin typeface="Arial" panose="020B0604020202020204" pitchFamily="34" charset="0"/>
            </a:endParaRPr>
          </a:p>
          <a:p>
            <a:pPr algn="l"/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Wellenlängeneinfluss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(siehe rechts)</a:t>
            </a:r>
          </a:p>
          <a:p>
            <a:pPr algn="l"/>
            <a:endParaRPr lang="de-DE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Variation der Spaltbreite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(ohne Foto)</a:t>
            </a:r>
          </a:p>
          <a:p>
            <a:pPr algn="l"/>
            <a:endParaRPr lang="de-DE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Beides mit der hergeleiteten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Gleichung zu deuten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7E89403-5F9B-BEC3-0F59-DA44044365F3}"/>
              </a:ext>
            </a:extLst>
          </p:cNvPr>
          <p:cNvGrpSpPr/>
          <p:nvPr/>
        </p:nvGrpSpPr>
        <p:grpSpPr>
          <a:xfrm>
            <a:off x="4769951" y="1461146"/>
            <a:ext cx="2758115" cy="3488543"/>
            <a:chOff x="3192942" y="1408137"/>
            <a:chExt cx="2758115" cy="3488543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B01DAA04-0E6A-1DB9-EF11-B04C3F5BEB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92942" y="3412436"/>
              <a:ext cx="2758115" cy="1484244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02E779C-A648-2BE4-9025-02D5994C0A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92943" y="1408137"/>
              <a:ext cx="2758114" cy="18785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5590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Mögliche Anwendung bei </a:t>
            </a:r>
            <a:r>
              <a:rPr lang="de-DE" dirty="0">
                <a:hlinkClick r:id="rId2" action="ppaction://hlinkfile"/>
              </a:rPr>
              <a:t>Ultraschall</a:t>
            </a:r>
            <a:endParaRPr lang="de-DE" dirty="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556591" y="998785"/>
            <a:ext cx="7726672" cy="4860430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b="0" i="0" u="none" strike="noStrike" baseline="0" dirty="0">
              <a:latin typeface="Arial" panose="020B0604020202020204" pitchFamily="34" charset="0"/>
            </a:endParaRPr>
          </a:p>
          <a:p>
            <a:pPr algn="l"/>
            <a:endParaRPr lang="de-DE" dirty="0">
              <a:latin typeface="Arial" panose="020B0604020202020204" pitchFamily="34" charset="0"/>
            </a:endParaRPr>
          </a:p>
          <a:p>
            <a:pPr algn="l"/>
            <a:endParaRPr lang="de-DE" b="0" i="0" u="none" strike="noStrike" baseline="0" dirty="0">
              <a:latin typeface="Arial" panose="020B0604020202020204" pitchFamily="34" charset="0"/>
            </a:endParaRPr>
          </a:p>
          <a:p>
            <a:pPr algn="l"/>
            <a:endParaRPr lang="de-DE" dirty="0">
              <a:latin typeface="Arial" panose="020B0604020202020204" pitchFamily="34" charset="0"/>
            </a:endParaRPr>
          </a:p>
          <a:p>
            <a:pPr algn="l"/>
            <a:endParaRPr lang="de-DE" b="0" i="0" u="none" strike="noStrike" baseline="0" dirty="0">
              <a:latin typeface="Arial" panose="020B0604020202020204" pitchFamily="34" charset="0"/>
            </a:endParaRPr>
          </a:p>
          <a:p>
            <a:pPr algn="l"/>
            <a:endParaRPr lang="de-DE" dirty="0">
              <a:latin typeface="Arial" panose="020B0604020202020204" pitchFamily="34" charset="0"/>
            </a:endParaRPr>
          </a:p>
          <a:p>
            <a:pPr algn="l"/>
            <a:endParaRPr lang="de-DE" b="0" i="0" u="none" strike="noStrike" baseline="0" dirty="0">
              <a:latin typeface="Arial" panose="020B0604020202020204" pitchFamily="34" charset="0"/>
            </a:endParaRPr>
          </a:p>
          <a:p>
            <a:pPr algn="l"/>
            <a:endParaRPr lang="de-DE" dirty="0">
              <a:latin typeface="Arial" panose="020B0604020202020204" pitchFamily="34" charset="0"/>
            </a:endParaRPr>
          </a:p>
          <a:p>
            <a:pPr algn="l"/>
            <a:r>
              <a:rPr lang="de-DE" b="0" i="0" u="none" strike="noStrike" baseline="0" dirty="0">
                <a:latin typeface="Arial" panose="020B0604020202020204" pitchFamily="34" charset="0"/>
              </a:rPr>
              <a:t>Händisches Ausmessen schwierig, Nebenmaxima kaum auffindbar, automatisierte Messung mit </a:t>
            </a:r>
            <a:r>
              <a:rPr lang="de-DE" b="0" i="0" u="none" strike="noStrike" baseline="0" dirty="0" err="1">
                <a:latin typeface="Arial" panose="020B0604020202020204" pitchFamily="34" charset="0"/>
              </a:rPr>
              <a:t>Cassy</a:t>
            </a:r>
            <a:r>
              <a:rPr lang="de-DE" b="0" i="0" u="none" strike="noStrike" baseline="0" dirty="0">
                <a:latin typeface="Arial" panose="020B0604020202020204" pitchFamily="34" charset="0"/>
              </a:rPr>
              <a:t> möglich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868DFD7-AA73-85C9-4A94-580D9C24FD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91" y="1342342"/>
            <a:ext cx="7545457" cy="299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906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Mögliche Anwendung bei Ultraschall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556591" y="1089796"/>
            <a:ext cx="7726672" cy="4425862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b="0" i="0" u="none" strike="noStrike" baseline="0" dirty="0">
              <a:latin typeface="Arial" panose="020B06040202020202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6DCE266-D06B-C9EA-DE68-A8048B47F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821" y="1583944"/>
            <a:ext cx="3735144" cy="328043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B8EACF3-EBE1-4654-6F6A-44C625E13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79" y="1573769"/>
            <a:ext cx="3690932" cy="3352720"/>
          </a:xfrm>
          <a:prstGeom prst="rect">
            <a:avLst/>
          </a:prstGeom>
        </p:spPr>
      </p:pic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FBE2FCAE-7AB1-99EC-9231-4088159537D5}"/>
              </a:ext>
            </a:extLst>
          </p:cNvPr>
          <p:cNvSpPr/>
          <p:nvPr/>
        </p:nvSpPr>
        <p:spPr>
          <a:xfrm rot="17157911">
            <a:off x="5245492" y="3919277"/>
            <a:ext cx="784248" cy="21172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57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Kerncurriculum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3541805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b="0" i="0" u="none" strike="noStrike" baseline="0" dirty="0">
              <a:latin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beschreiben</a:t>
            </a: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und </a:t>
            </a:r>
            <a:r>
              <a:rPr lang="de-DE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deuten</a:t>
            </a: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Interferenzphänomene für folgende „Situationen“: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o  stehende Welle, </a:t>
            </a:r>
          </a:p>
          <a:p>
            <a:pPr algn="l"/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	o  Michelson-Interferometer</a:t>
            </a: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</a:p>
          <a:p>
            <a:pPr algn="l"/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	o</a:t>
            </a:r>
            <a:r>
              <a:rPr lang="de-DE" b="0" i="0" u="none" strike="noStrike" baseline="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Doppelspalt und Gitter, </a:t>
            </a:r>
          </a:p>
          <a:p>
            <a:pPr algn="l"/>
            <a:r>
              <a:rPr lang="de-DE" dirty="0">
                <a:solidFill>
                  <a:srgbClr val="FF0000"/>
                </a:solidFill>
                <a:latin typeface="Arial" panose="020B0604020202020204" pitchFamily="34" charset="0"/>
              </a:rPr>
              <a:t>	o</a:t>
            </a:r>
            <a:r>
              <a:rPr lang="de-DE" b="0" i="0" u="none" strike="noStrike" baseline="0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de-DE" b="1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nur eA: </a:t>
            </a:r>
            <a:r>
              <a:rPr lang="de-DE" b="0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Einzelspalt </a:t>
            </a:r>
          </a:p>
          <a:p>
            <a:endParaRPr lang="de-DE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9268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Kerncurriculum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4028296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b="0" i="0" u="none" strike="noStrike" baseline="0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beschreiben</a:t>
            </a: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und </a:t>
            </a:r>
            <a:r>
              <a:rPr lang="de-DE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deuten</a:t>
            </a: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Interferenzphänomene für folgende „Situationen“: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de-DE" dirty="0">
                <a:latin typeface="Arial" panose="020B0604020202020204" pitchFamily="34" charset="0"/>
              </a:rPr>
              <a:t>o</a:t>
            </a:r>
            <a:r>
              <a:rPr lang="de-DE" b="0" i="0" u="none" strike="noStrike" baseline="0" dirty="0">
                <a:latin typeface="Courier New" panose="02070309020205020404" pitchFamily="49" charset="0"/>
              </a:rPr>
              <a:t> </a:t>
            </a:r>
            <a:r>
              <a:rPr lang="de-DE" b="1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nur </a:t>
            </a:r>
            <a:r>
              <a:rPr lang="de-DE" b="1" i="0" u="none" strike="noStrike" baseline="0" dirty="0" err="1">
                <a:solidFill>
                  <a:srgbClr val="FF0000"/>
                </a:solidFill>
                <a:latin typeface="Arial" panose="020B0604020202020204" pitchFamily="34" charset="0"/>
              </a:rPr>
              <a:t>eA</a:t>
            </a:r>
            <a:r>
              <a:rPr lang="de-DE" b="1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: </a:t>
            </a:r>
            <a:r>
              <a:rPr lang="de-DE" b="0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Einzelspalt </a:t>
            </a:r>
          </a:p>
          <a:p>
            <a:pPr algn="l">
              <a:spcBef>
                <a:spcPts val="0"/>
              </a:spcBef>
            </a:pPr>
            <a:endParaRPr lang="de-DE" dirty="0">
              <a:latin typeface="Arial" panose="020B0604020202020204" pitchFamily="34" charset="0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de-DE" b="0" i="0" u="none" strike="noStrike" baseline="0" dirty="0">
                <a:latin typeface="Arial" panose="020B0604020202020204" pitchFamily="34" charset="0"/>
              </a:rPr>
              <a:t>„Was nicht im Kerncurriculum steht, muss ich nicht unterrichten.“</a:t>
            </a:r>
          </a:p>
          <a:p>
            <a:pPr algn="l">
              <a:spcBef>
                <a:spcPts val="0"/>
              </a:spcBef>
            </a:pPr>
            <a:endParaRPr lang="de-DE" b="0" i="0" u="none" strike="noStrike" baseline="0" dirty="0">
              <a:latin typeface="Arial" panose="020B0604020202020204" pitchFamily="34" charset="0"/>
            </a:endParaRPr>
          </a:p>
          <a:p>
            <a:pPr algn="l">
              <a:spcBef>
                <a:spcPts val="0"/>
              </a:spcBef>
            </a:pPr>
            <a:r>
              <a:rPr lang="de-DE" b="0" i="0" u="none" strike="noStrike" baseline="0" dirty="0">
                <a:latin typeface="Arial" panose="020B0604020202020204" pitchFamily="34" charset="0"/>
              </a:rPr>
              <a:t>Der Einfluss des Einzelspalts auf das Interferenzmuster des Doppelspalts braucht nicht betrachtet zu werden.</a:t>
            </a: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04623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Vorschlag zur Umsetzung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4086038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Ziel: maximal 2 Doppelstunden</a:t>
            </a:r>
          </a:p>
          <a:p>
            <a:pPr algn="l"/>
            <a:r>
              <a:rPr lang="de-DE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Beschränkung im Wesentlichen auf Experimente mit Licht (Laser und Leuchtdioden)</a:t>
            </a:r>
          </a:p>
          <a:p>
            <a:pPr algn="l"/>
            <a:r>
              <a:rPr lang="de-DE" sz="2000" dirty="0">
                <a:solidFill>
                  <a:srgbClr val="000000"/>
                </a:solidFill>
                <a:latin typeface="Arial" panose="020B0604020202020204" pitchFamily="34" charset="0"/>
              </a:rPr>
              <a:t>Hinweis: Experimente mit Mikrowellen und Ultraschall liefern nur bedingt quantitative Möglichkeiten oder Phänomene</a:t>
            </a:r>
          </a:p>
          <a:p>
            <a:pPr algn="l"/>
            <a:r>
              <a:rPr lang="de-DE" i="0" u="none" strike="noStrike" baseline="0" dirty="0">
                <a:latin typeface="Arial" panose="020B0604020202020204" pitchFamily="34" charset="0"/>
              </a:rPr>
              <a:t>Herleiten der Gleichung für die Minima</a:t>
            </a:r>
          </a:p>
          <a:p>
            <a:pPr algn="l"/>
            <a:r>
              <a:rPr lang="de-DE" dirty="0">
                <a:latin typeface="Arial" panose="020B0604020202020204" pitchFamily="34" charset="0"/>
              </a:rPr>
              <a:t>Keine Mathematisierung der Lage der Maxima, aber Deutung mit Zeigern möglich</a:t>
            </a:r>
            <a:endParaRPr lang="de-DE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de-DE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512237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Warum keine Formel für die Maxima?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4086038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Mathematisch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anspruchsvoll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Phänomenologisch</a:t>
            </a:r>
            <a:b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wenig interessant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Beschränkung des 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unterrichtlichen </a:t>
            </a:r>
            <a:b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Umfangs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„War schon immer so“ </a:t>
            </a:r>
            <a:b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(alter Dorn-Bader)</a:t>
            </a:r>
          </a:p>
          <a:p>
            <a:pPr algn="l"/>
            <a:r>
              <a:rPr lang="de-DE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                                                                             Abbildung aus Dorn/Bader „Physik 11/12 Gymnasium (G8)</a:t>
            </a:r>
          </a:p>
          <a:p>
            <a:pPr algn="l"/>
            <a:b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de-DE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endParaRPr lang="de-DE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4EF0C81-1CD1-1FAB-7798-2F61E0FCF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043" y="1511113"/>
            <a:ext cx="4128653" cy="2944532"/>
          </a:xfrm>
          <a:prstGeom prst="rect">
            <a:avLst/>
          </a:prstGeom>
        </p:spPr>
      </p:pic>
      <p:sp>
        <p:nvSpPr>
          <p:cNvPr id="8" name="Pfeil: nach unten 7">
            <a:extLst>
              <a:ext uri="{FF2B5EF4-FFF2-40B4-BE49-F238E27FC236}">
                <a16:creationId xmlns:a16="http://schemas.microsoft.com/office/drawing/2014/main" id="{061387E4-9B2E-0B22-8413-286A10B1866F}"/>
              </a:ext>
            </a:extLst>
          </p:cNvPr>
          <p:cNvSpPr/>
          <p:nvPr/>
        </p:nvSpPr>
        <p:spPr>
          <a:xfrm>
            <a:off x="5102087" y="3429000"/>
            <a:ext cx="304800" cy="64935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A2B34E92-E448-842F-B63D-E9A7C7F6F542}"/>
              </a:ext>
            </a:extLst>
          </p:cNvPr>
          <p:cNvSpPr/>
          <p:nvPr/>
        </p:nvSpPr>
        <p:spPr>
          <a:xfrm>
            <a:off x="6268605" y="3425687"/>
            <a:ext cx="304800" cy="64935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4231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Vorschlag zur Umsetzung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4748511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b="1" i="0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Möglicher Unterrichtsgang (ca. 2 Doppelstunden):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Experiment mit Laser und Einzelspalt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Deuten der Beobachtung mit der Zeigerdarstellung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Herleiten der Gleichung für die Lage der Minima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Anwendung bei subjektiver Beobachtung mit LEDs und Rasierklingen-Spalt oder Alufolie mit unterschiedlich breiten Spalten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Übungsaufgabe: Ermittlung einer Spaltbreite aus einem Interferenzbild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</a:rPr>
              <a:t>Möglicher Zusatz: Anwendung bei Ultraschall: Auswertung vorgegebener Daten</a:t>
            </a:r>
          </a:p>
          <a:p>
            <a:r>
              <a:rPr lang="de-DE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08000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Beobachtungen mit  Lasern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556591" y="1073790"/>
            <a:ext cx="7726672" cy="4425862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1800" b="0" i="0" u="none" strike="noStrike" baseline="0" dirty="0">
              <a:latin typeface="Arial" panose="020B0604020202020204" pitchFamily="34" charset="0"/>
            </a:endParaRPr>
          </a:p>
          <a:p>
            <a:endParaRPr lang="de-DE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endParaRPr lang="de-DE" sz="1800" b="0" i="0" u="none" strike="noStrike" baseline="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de-DE" b="0" i="0" u="none" strike="noStrike" baseline="0" dirty="0">
                <a:latin typeface="Arial" panose="020B0604020202020204" pitchFamily="34" charset="0"/>
              </a:rPr>
              <a:t>Am Einzelspalt lässt sich ein </a:t>
            </a:r>
            <a:br>
              <a:rPr lang="de-DE" b="0" i="0" u="none" strike="noStrike" baseline="0" dirty="0"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latin typeface="Arial" panose="020B0604020202020204" pitchFamily="34" charset="0"/>
              </a:rPr>
              <a:t>Interferenzbild beobachten.</a:t>
            </a:r>
            <a:br>
              <a:rPr lang="de-DE" b="0" i="0" u="none" strike="noStrike" baseline="0" dirty="0">
                <a:latin typeface="Arial" panose="020B0604020202020204" pitchFamily="34" charset="0"/>
              </a:rPr>
            </a:br>
            <a:br>
              <a:rPr lang="de-DE" b="0" i="0" u="none" strike="noStrike" baseline="0" dirty="0"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latin typeface="Arial" panose="020B0604020202020204" pitchFamily="34" charset="0"/>
              </a:rPr>
              <a:t>Das Hauptmaximum ist sehr</a:t>
            </a:r>
            <a:br>
              <a:rPr lang="de-DE" b="0" i="0" u="none" strike="noStrike" baseline="0" dirty="0">
                <a:latin typeface="Arial" panose="020B0604020202020204" pitchFamily="34" charset="0"/>
              </a:rPr>
            </a:br>
            <a:r>
              <a:rPr lang="de-DE" b="0" i="0" u="none" strike="noStrike" baseline="0" dirty="0">
                <a:latin typeface="Arial" panose="020B0604020202020204" pitchFamily="34" charset="0"/>
              </a:rPr>
              <a:t>hell und breit. Quantitative Auswertung möglich.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46420F9-1CA5-5DB4-2B24-91541E02E0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51" y="3927620"/>
            <a:ext cx="6823710" cy="1410324"/>
          </a:xfrm>
          <a:prstGeom prst="rect">
            <a:avLst/>
          </a:prstGeom>
        </p:spPr>
      </p:pic>
      <p:pic>
        <p:nvPicPr>
          <p:cNvPr id="7" name="Grafik 6" descr="Ein Bild, das Wand, drinnen enthält.&#10;&#10;Automatisch generierte Beschreibung">
            <a:extLst>
              <a:ext uri="{FF2B5EF4-FFF2-40B4-BE49-F238E27FC236}">
                <a16:creationId xmlns:a16="http://schemas.microsoft.com/office/drawing/2014/main" id="{80C33CB0-BB89-CC06-CE97-361C7EA20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6562" y="1183337"/>
            <a:ext cx="3283744" cy="184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82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Deuten mit der Zeigerdarstellung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501152" y="1073790"/>
            <a:ext cx="7886700" cy="4452367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sz="1800" b="0" i="0" u="none" strike="noStrike" baseline="0" dirty="0">
              <a:latin typeface="Arial" panose="020B060402020202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9490189-BE1D-70CB-3314-DE5B9056B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716" y="1126798"/>
            <a:ext cx="6257457" cy="439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4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Deuten mit der </a:t>
            </a:r>
            <a:r>
              <a:rPr lang="de-DE" dirty="0">
                <a:hlinkClick r:id="rId2" action="ppaction://hlinkfile"/>
              </a:rPr>
              <a:t>Zeigerdarstellung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1152" y="1073790"/>
                <a:ext cx="7886700" cy="4452367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de-DE" sz="1800" b="0" i="0" u="none" strike="noStrike" baseline="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Möglichst viele Erreger</a:t>
                </a:r>
                <a:r>
                  <a:rPr lang="de-DE" sz="1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zentren denken (z.B. 50)</a:t>
                </a:r>
              </a:p>
              <a:p>
                <a:pPr algn="l"/>
                <a:endParaRPr lang="de-DE" sz="1800" b="0" i="0" u="none" strike="noStrike" baseline="0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  <a:p>
                <a:pPr algn="l"/>
                <a:r>
                  <a:rPr lang="de-DE" sz="1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Im Minimum liegen der 1. und der letzte Zeiger</a:t>
                </a:r>
                <a:br>
                  <a:rPr lang="de-DE" sz="1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</a:br>
                <a:r>
                  <a:rPr lang="de-DE" sz="1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näherungsweise parallel</a:t>
                </a:r>
              </a:p>
              <a:p>
                <a:pPr algn="l"/>
                <a:endParaRPr lang="de-DE" sz="1800" b="0" i="0" u="none" strike="noStrike" baseline="0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  <a:p>
                <a:pPr algn="l"/>
                <a:r>
                  <a:rPr lang="de-DE" sz="1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Daraus kann man auf den Gangunterschied</a:t>
                </a:r>
                <a:br>
                  <a:rPr lang="de-DE" sz="1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</a:br>
                <a:r>
                  <a:rPr lang="de-DE" sz="1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der Randwege schließen</a:t>
                </a:r>
              </a:p>
              <a:p>
                <a:pPr algn="l"/>
                <a:endParaRPr lang="de-DE" sz="1800" b="0" i="0" u="none" strike="noStrike" baseline="0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  <a:p>
                <a:pPr algn="l"/>
                <a:r>
                  <a:rPr lang="de-DE" sz="18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Aus der von der Gittersituation „bekannten“ </a:t>
                </a:r>
                <a:br>
                  <a:rPr lang="de-DE" sz="18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</a:br>
                <a:r>
                  <a:rPr lang="de-DE" sz="18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geometrischen Situation folgt </a:t>
                </a:r>
                <a:br>
                  <a:rPr lang="de-DE" sz="18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</a:br>
                <a:r>
                  <a:rPr lang="de-DE" sz="18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für das 1. Minimum</a:t>
                </a:r>
                <a:br>
                  <a:rPr lang="de-DE" sz="18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sz="180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λ</m:t>
                      </m:r>
                      <m:r>
                        <a:rPr lang="de-DE" sz="18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sz="18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de-DE" sz="18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∙</m:t>
                      </m:r>
                      <m:r>
                        <m:rPr>
                          <m:sty m:val="p"/>
                        </m:rPr>
                        <a:rPr lang="de-DE" sz="18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sin</m:t>
                      </m:r>
                      <m:r>
                        <a:rPr lang="de-DE" sz="18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⁡</m:t>
                      </m:r>
                      <m:r>
                        <a:rPr lang="de-DE" sz="18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de-DE" sz="18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𝛼</m:t>
                      </m:r>
                      <m:r>
                        <a:rPr lang="de-DE" sz="18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de-DE" sz="1800" b="0" i="0" u="none" strike="noStrike" baseline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  <a:p>
                <a:pPr algn="l"/>
                <a:br>
                  <a:rPr lang="de-DE" sz="1800" dirty="0">
                    <a:latin typeface="Arial" panose="020B0604020202020204" pitchFamily="34" charset="0"/>
                  </a:rPr>
                </a:br>
                <a:r>
                  <a:rPr lang="de-DE" sz="1800" dirty="0">
                    <a:latin typeface="Arial" panose="020B0604020202020204" pitchFamily="34" charset="0"/>
                  </a:rPr>
                  <a:t>Deuten der Nebenmaxima über Krümmung der Zeigerfigur</a:t>
                </a:r>
                <a:endParaRPr lang="de-DE" sz="1800" b="0" i="0" u="none" strike="noStrike" baseline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  <a:p>
                <a:pPr algn="l"/>
                <a:endParaRPr lang="de-DE" sz="1800" b="0" i="0" u="none" strike="noStrike" baseline="0" dirty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079BE38C-2290-4D74-B963-34F2ACC7A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152" y="1073790"/>
                <a:ext cx="7886700" cy="445236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857377AD-CEB5-9056-CA8F-F58FDDE67649}"/>
              </a:ext>
            </a:extLst>
          </p:cNvPr>
          <p:cNvGrpSpPr/>
          <p:nvPr/>
        </p:nvGrpSpPr>
        <p:grpSpPr>
          <a:xfrm>
            <a:off x="5321944" y="1331843"/>
            <a:ext cx="2381296" cy="3711073"/>
            <a:chOff x="5321944" y="1331843"/>
            <a:chExt cx="2381296" cy="3711073"/>
          </a:xfrm>
        </p:grpSpPr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89326A7E-3A5F-41D0-4034-A5F6B978D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3090" y="1331843"/>
              <a:ext cx="1200150" cy="1076325"/>
            </a:xfrm>
            <a:prstGeom prst="rect">
              <a:avLst/>
            </a:prstGeom>
          </p:spPr>
        </p:pic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17A30325-58D9-16A3-1385-F6870260E97C}"/>
                </a:ext>
              </a:extLst>
            </p:cNvPr>
            <p:cNvGrpSpPr/>
            <p:nvPr/>
          </p:nvGrpSpPr>
          <p:grpSpPr>
            <a:xfrm>
              <a:off x="5321944" y="2014330"/>
              <a:ext cx="2362291" cy="3028586"/>
              <a:chOff x="5321944" y="2014330"/>
              <a:chExt cx="2362291" cy="3028586"/>
            </a:xfrm>
          </p:grpSpPr>
          <p:pic>
            <p:nvPicPr>
              <p:cNvPr id="14" name="Grafik 13">
                <a:extLst>
                  <a:ext uri="{FF2B5EF4-FFF2-40B4-BE49-F238E27FC236}">
                    <a16:creationId xmlns:a16="http://schemas.microsoft.com/office/drawing/2014/main" id="{DC661080-F43B-7D25-2CBC-53862CD1DD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21944" y="2666221"/>
                <a:ext cx="2362291" cy="2376695"/>
              </a:xfrm>
              <a:prstGeom prst="rect">
                <a:avLst/>
              </a:prstGeom>
            </p:spPr>
          </p:pic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3E6F32B3-F696-A110-8C37-D04664B55E77}"/>
                  </a:ext>
                </a:extLst>
              </p:cNvPr>
              <p:cNvSpPr/>
              <p:nvPr/>
            </p:nvSpPr>
            <p:spPr>
              <a:xfrm>
                <a:off x="5446643" y="2666221"/>
                <a:ext cx="940905" cy="885362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7" name="Gerade Verbindung mit Pfeil 16">
                <a:extLst>
                  <a:ext uri="{FF2B5EF4-FFF2-40B4-BE49-F238E27FC236}">
                    <a16:creationId xmlns:a16="http://schemas.microsoft.com/office/drawing/2014/main" id="{BB16A775-8C87-0212-23F7-BA35D040E049}"/>
                  </a:ext>
                </a:extLst>
              </p:cNvPr>
              <p:cNvCxnSpPr/>
              <p:nvPr/>
            </p:nvCxnSpPr>
            <p:spPr>
              <a:xfrm flipV="1">
                <a:off x="6003235" y="2014330"/>
                <a:ext cx="742122" cy="556592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" name="Grafik 19">
            <a:extLst>
              <a:ext uri="{FF2B5EF4-FFF2-40B4-BE49-F238E27FC236}">
                <a16:creationId xmlns:a16="http://schemas.microsoft.com/office/drawing/2014/main" id="{75B44C52-C192-C7EA-CC44-9F9F31040A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934" y="4214956"/>
            <a:ext cx="754049" cy="82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970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417</Words>
  <Application>Microsoft Office PowerPoint</Application>
  <PresentationFormat>Bildschirmpräsentation (4:3)</PresentationFormat>
  <Paragraphs>77</Paragraphs>
  <Slides>13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Office</vt:lpstr>
      <vt:lpstr>Einzelspalt</vt:lpstr>
      <vt:lpstr>Kerncurriculum</vt:lpstr>
      <vt:lpstr>Kerncurriculum</vt:lpstr>
      <vt:lpstr>Vorschlag zur Umsetzung</vt:lpstr>
      <vt:lpstr>Warum keine Formel für die Maxima?</vt:lpstr>
      <vt:lpstr>Vorschlag zur Umsetzung</vt:lpstr>
      <vt:lpstr>Beobachtungen mit  Lasern</vt:lpstr>
      <vt:lpstr>Deuten mit der Zeigerdarstellung</vt:lpstr>
      <vt:lpstr>Deuten mit der Zeigerdarstellung</vt:lpstr>
      <vt:lpstr>Subjektive Beobachtung mit LEDs</vt:lpstr>
      <vt:lpstr>Subjektive Beobachtung mit LEDs</vt:lpstr>
      <vt:lpstr>Mögliche Anwendung bei Ultraschall</vt:lpstr>
      <vt:lpstr>Mögliche Anwendung bei Ultraschall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Einzelspalt</dc:title>
  <dc:creator/>
  <cp:lastModifiedBy/>
  <cp:revision>5</cp:revision>
  <dcterms:created xsi:type="dcterms:W3CDTF">2022-09-21T15:52:31Z</dcterms:created>
  <dcterms:modified xsi:type="dcterms:W3CDTF">2023-02-26T08:42:31Z</dcterms:modified>
</cp:coreProperties>
</file>