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86" r:id="rId4"/>
    <p:sldId id="281" r:id="rId5"/>
    <p:sldId id="260" r:id="rId6"/>
    <p:sldId id="262" r:id="rId7"/>
    <p:sldId id="263" r:id="rId8"/>
    <p:sldId id="264" r:id="rId9"/>
    <p:sldId id="265" r:id="rId10"/>
    <p:sldId id="266" r:id="rId11"/>
    <p:sldId id="261" r:id="rId12"/>
    <p:sldId id="267" r:id="rId13"/>
    <p:sldId id="268" r:id="rId14"/>
    <p:sldId id="274" r:id="rId15"/>
    <p:sldId id="275" r:id="rId16"/>
    <p:sldId id="276" r:id="rId17"/>
    <p:sldId id="277" r:id="rId18"/>
    <p:sldId id="282" r:id="rId19"/>
    <p:sldId id="283" r:id="rId20"/>
    <p:sldId id="284" r:id="rId21"/>
    <p:sldId id="271" r:id="rId22"/>
    <p:sldId id="272" r:id="rId23"/>
    <p:sldId id="273" r:id="rId24"/>
    <p:sldId id="279" r:id="rId25"/>
    <p:sldId id="278" r:id="rId26"/>
    <p:sldId id="280"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E500"/>
    <a:srgbClr val="95C03D"/>
    <a:srgbClr val="53B151"/>
    <a:srgbClr val="4472C4"/>
    <a:srgbClr val="6F35A1"/>
    <a:srgbClr val="595959"/>
    <a:srgbClr val="EE452F"/>
    <a:srgbClr val="F49231"/>
    <a:srgbClr val="1871C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84" autoAdjust="0"/>
    <p:restoredTop sz="94660"/>
  </p:normalViewPr>
  <p:slideViewPr>
    <p:cSldViewPr snapToGrid="0">
      <p:cViewPr varScale="1">
        <p:scale>
          <a:sx n="160" d="100"/>
          <a:sy n="160" d="100"/>
        </p:scale>
        <p:origin x="1722" y="1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4208"/>
            <a:ext cx="7772400" cy="1841152"/>
          </a:xfrm>
        </p:spPr>
        <p:txBody>
          <a:bodyPr anchor="b"/>
          <a:lstStyle>
            <a:lvl1pPr algn="ctr">
              <a:defRPr sz="6000"/>
            </a:lvl1pPr>
          </a:lstStyle>
          <a:p>
            <a:r>
              <a:rPr lang="de-DE" dirty="0"/>
              <a:t>Mastertitelformat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cxnSp>
        <p:nvCxnSpPr>
          <p:cNvPr id="8" name="Gerader Verbinder 7">
            <a:extLst>
              <a:ext uri="{FF2B5EF4-FFF2-40B4-BE49-F238E27FC236}">
                <a16:creationId xmlns:a16="http://schemas.microsoft.com/office/drawing/2014/main" id="{1C771A82-3402-4D96-99F6-33FD3B6247BC}"/>
              </a:ext>
            </a:extLst>
          </p:cNvPr>
          <p:cNvCxnSpPr>
            <a:cxnSpLocks/>
          </p:cNvCxnSpPr>
          <p:nvPr userDrawn="1"/>
        </p:nvCxnSpPr>
        <p:spPr>
          <a:xfrm>
            <a:off x="315099" y="2125360"/>
            <a:ext cx="8513806" cy="0"/>
          </a:xfrm>
          <a:prstGeom prst="line">
            <a:avLst/>
          </a:prstGeom>
          <a:ln w="762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4872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3D645372-1A44-4A4F-B315-C72E5D7105A6}" type="datetimeFigureOut">
              <a:rPr lang="de-DE" smtClean="0"/>
              <a:t>28.02.2023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4125130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3D645372-1A44-4A4F-B315-C72E5D7105A6}" type="datetimeFigureOut">
              <a:rPr lang="de-DE" smtClean="0"/>
              <a:t>28.02.2023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1646513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a:xfrm>
            <a:off x="246265" y="49243"/>
            <a:ext cx="7886700" cy="579950"/>
          </a:xfrm>
        </p:spPr>
        <p:txBody>
          <a:bodyPr/>
          <a:lstStyle/>
          <a:p>
            <a:r>
              <a:rPr lang="de-DE" dirty="0"/>
              <a:t>Mastertitelformat bearbeiten</a:t>
            </a:r>
            <a:endParaRPr lang="en-US" dirty="0"/>
          </a:p>
        </p:txBody>
      </p:sp>
      <p:sp>
        <p:nvSpPr>
          <p:cNvPr id="3" name="Content Placeholder 2"/>
          <p:cNvSpPr>
            <a:spLocks noGrp="1"/>
          </p:cNvSpPr>
          <p:nvPr>
            <p:ph idx="1"/>
          </p:nvPr>
        </p:nvSpPr>
        <p:spPr>
          <a:xfrm>
            <a:off x="628650" y="1303855"/>
            <a:ext cx="7886700" cy="4873111"/>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cxnSp>
        <p:nvCxnSpPr>
          <p:cNvPr id="7" name="Gerader Verbinder 6">
            <a:extLst>
              <a:ext uri="{FF2B5EF4-FFF2-40B4-BE49-F238E27FC236}">
                <a16:creationId xmlns:a16="http://schemas.microsoft.com/office/drawing/2014/main" id="{D15ED926-EF09-4D11-8FF6-216647E732FB}"/>
              </a:ext>
            </a:extLst>
          </p:cNvPr>
          <p:cNvCxnSpPr>
            <a:cxnSpLocks/>
          </p:cNvCxnSpPr>
          <p:nvPr userDrawn="1"/>
        </p:nvCxnSpPr>
        <p:spPr>
          <a:xfrm>
            <a:off x="345991" y="692196"/>
            <a:ext cx="8432251" cy="0"/>
          </a:xfrm>
          <a:prstGeom prst="line">
            <a:avLst/>
          </a:prstGeom>
          <a:ln w="762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554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3D645372-1A44-4A4F-B315-C72E5D7105A6}" type="datetimeFigureOut">
              <a:rPr lang="de-DE" smtClean="0"/>
              <a:t>28.02.2023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2671008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3D645372-1A44-4A4F-B315-C72E5D7105A6}" type="datetimeFigureOut">
              <a:rPr lang="de-DE" smtClean="0"/>
              <a:t>28.02.2023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4136587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2"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3D645372-1A44-4A4F-B315-C72E5D7105A6}" type="datetimeFigureOut">
              <a:rPr lang="de-DE" smtClean="0"/>
              <a:t>28.02.2023</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400423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3D645372-1A44-4A4F-B315-C72E5D7105A6}" type="datetimeFigureOut">
              <a:rPr lang="de-DE" smtClean="0"/>
              <a:t>28.02.2023</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38498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645372-1A44-4A4F-B315-C72E5D7105A6}" type="datetimeFigureOut">
              <a:rPr lang="de-DE" smtClean="0"/>
              <a:t>28.02.2023</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3017493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3D645372-1A44-4A4F-B315-C72E5D7105A6}" type="datetimeFigureOut">
              <a:rPr lang="de-DE" smtClean="0"/>
              <a:t>28.02.2023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115994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3D645372-1A44-4A4F-B315-C72E5D7105A6}" type="datetimeFigureOut">
              <a:rPr lang="de-DE" smtClean="0"/>
              <a:t>28.02.2023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1D8F405-DE51-4C0D-9781-01A2F5FFC4DB}" type="slidenum">
              <a:rPr lang="de-DE" smtClean="0"/>
              <a:t>‹Nr.›</a:t>
            </a:fld>
            <a:endParaRPr lang="de-DE"/>
          </a:p>
        </p:txBody>
      </p:sp>
    </p:spTree>
    <p:extLst>
      <p:ext uri="{BB962C8B-B14F-4D97-AF65-F5344CB8AC3E}">
        <p14:creationId xmlns:p14="http://schemas.microsoft.com/office/powerpoint/2010/main" val="603225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45372-1A44-4A4F-B315-C72E5D7105A6}" type="datetimeFigureOut">
              <a:rPr lang="de-DE" smtClean="0"/>
              <a:t>28.02.2023</a:t>
            </a:fld>
            <a:endParaRPr lang="de-DE"/>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D8F405-DE51-4C0D-9781-01A2F5FFC4DB}" type="slidenum">
              <a:rPr lang="de-DE" smtClean="0"/>
              <a:t>‹Nr.›</a:t>
            </a:fld>
            <a:endParaRPr lang="de-DE"/>
          </a:p>
        </p:txBody>
      </p:sp>
      <p:sp>
        <p:nvSpPr>
          <p:cNvPr id="7" name="Rechteck 6">
            <a:extLst>
              <a:ext uri="{FF2B5EF4-FFF2-40B4-BE49-F238E27FC236}">
                <a16:creationId xmlns:a16="http://schemas.microsoft.com/office/drawing/2014/main" id="{E84256C1-D687-43FB-AB94-A4D050944B5C}"/>
              </a:ext>
            </a:extLst>
          </p:cNvPr>
          <p:cNvSpPr/>
          <p:nvPr userDrawn="1"/>
        </p:nvSpPr>
        <p:spPr>
          <a:xfrm>
            <a:off x="0" y="6176967"/>
            <a:ext cx="9144000" cy="681037"/>
          </a:xfrm>
          <a:prstGeom prst="rect">
            <a:avLst/>
          </a:prstGeom>
          <a:gradFill flip="none" rotWithShape="1">
            <a:gsLst>
              <a:gs pos="0">
                <a:schemeClr val="accent1">
                  <a:lumMod val="5000"/>
                  <a:lumOff val="95000"/>
                </a:schemeClr>
              </a:gs>
              <a:gs pos="100000">
                <a:schemeClr val="bg1">
                  <a:lumMod val="8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8" name="Date Placeholder 3">
            <a:extLst>
              <a:ext uri="{FF2B5EF4-FFF2-40B4-BE49-F238E27FC236}">
                <a16:creationId xmlns:a16="http://schemas.microsoft.com/office/drawing/2014/main" id="{C2E02A55-FA3A-42BE-9BE4-052AC62EB708}"/>
              </a:ext>
            </a:extLst>
          </p:cNvPr>
          <p:cNvSpPr txBox="1">
            <a:spLocks/>
          </p:cNvSpPr>
          <p:nvPr userDrawn="1"/>
        </p:nvSpPr>
        <p:spPr>
          <a:xfrm>
            <a:off x="63243" y="6492878"/>
            <a:ext cx="538428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sz="1200" dirty="0">
                <a:solidFill>
                  <a:schemeClr val="bg1">
                    <a:lumMod val="65000"/>
                  </a:schemeClr>
                </a:solidFill>
              </a:rPr>
              <a:t>NUN-Gruppe Physik RLSB-BS</a:t>
            </a:r>
          </a:p>
        </p:txBody>
      </p:sp>
      <p:pic>
        <p:nvPicPr>
          <p:cNvPr id="10" name="Picture 29" descr="C:\Eigene Dateien\NUNLogo.jpg">
            <a:extLst>
              <a:ext uri="{FF2B5EF4-FFF2-40B4-BE49-F238E27FC236}">
                <a16:creationId xmlns:a16="http://schemas.microsoft.com/office/drawing/2014/main" id="{08B2CC94-B15F-40D8-885E-50BF23D94B96}"/>
              </a:ext>
            </a:extLst>
          </p:cNvPr>
          <p:cNvPicPr>
            <a:picLocks noChangeAspect="1" noChangeArrowheads="1"/>
          </p:cNvPicPr>
          <p:nvPr userDrawn="1"/>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209009" y="6254070"/>
            <a:ext cx="832879" cy="56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49715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emf"/><Relationship Id="rId1" Type="http://schemas.openxmlformats.org/officeDocument/2006/relationships/slideLayout" Target="../slideLayouts/slideLayout2.xml"/><Relationship Id="rId4" Type="http://schemas.openxmlformats.org/officeDocument/2006/relationships/hyperlink" Target="https://www.rnd.de/wirtschaft/deutsche-bahn-bleibt-unpuenktlich-fast-jeder-zweite-fernzug-zu-spaet-D6CG36BFJB3F3BAZSXVRCROQ3U.html"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0.emf"/><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2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mnu.de/images/publikationen/Bewertungskompetenzen/Bildungsstandards_Bewertungskompetenz.pdf"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AF216B-D7CD-4872-B8E4-FE519C7EF9B1}"/>
              </a:ext>
            </a:extLst>
          </p:cNvPr>
          <p:cNvSpPr>
            <a:spLocks noGrp="1"/>
          </p:cNvSpPr>
          <p:nvPr>
            <p:ph type="ctrTitle"/>
          </p:nvPr>
        </p:nvSpPr>
        <p:spPr>
          <a:xfrm>
            <a:off x="314868" y="132864"/>
            <a:ext cx="6172199" cy="1841152"/>
          </a:xfrm>
        </p:spPr>
        <p:txBody>
          <a:bodyPr anchor="ctr">
            <a:normAutofit/>
          </a:bodyPr>
          <a:lstStyle/>
          <a:p>
            <a:pPr algn="l"/>
            <a:r>
              <a:rPr lang="de-DE" sz="4000" dirty="0"/>
              <a:t>Bewertungskompetenz fördern</a:t>
            </a:r>
          </a:p>
        </p:txBody>
      </p:sp>
      <p:pic>
        <p:nvPicPr>
          <p:cNvPr id="4" name="Picture 29" descr="C:\Eigene Dateien\NUNLogo.jpg">
            <a:extLst>
              <a:ext uri="{FF2B5EF4-FFF2-40B4-BE49-F238E27FC236}">
                <a16:creationId xmlns:a16="http://schemas.microsoft.com/office/drawing/2014/main" id="{5B458EEF-3A3E-412F-BDBD-3CE588F6B6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949" y="435439"/>
            <a:ext cx="1807012" cy="123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Inhaltsplatzhalter 2">
            <a:extLst>
              <a:ext uri="{FF2B5EF4-FFF2-40B4-BE49-F238E27FC236}">
                <a16:creationId xmlns:a16="http://schemas.microsoft.com/office/drawing/2014/main" id="{AF695660-B64E-475B-951F-38CE8B44D750}"/>
              </a:ext>
            </a:extLst>
          </p:cNvPr>
          <p:cNvSpPr txBox="1">
            <a:spLocks/>
          </p:cNvSpPr>
          <p:nvPr/>
        </p:nvSpPr>
        <p:spPr>
          <a:xfrm>
            <a:off x="2062271" y="2508424"/>
            <a:ext cx="5019465" cy="1841152"/>
          </a:xfrm>
          <a:prstGeom prst="rect">
            <a:avLst/>
          </a:prstGeom>
          <a:solidFill>
            <a:srgbClr val="F5F5F5"/>
          </a:solidFill>
          <a:effectLst>
            <a:outerShdw blurRad="50800" dist="38100" dir="2700000" algn="tl" rotWithShape="0">
              <a:prstClr val="black">
                <a:alpha val="40000"/>
              </a:prstClr>
            </a:outerShdw>
          </a:effectLst>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de-DE" dirty="0"/>
          </a:p>
          <a:p>
            <a:r>
              <a:rPr lang="de-DE" dirty="0"/>
              <a:t>KC-Fortbildung</a:t>
            </a:r>
          </a:p>
          <a:p>
            <a:r>
              <a:rPr lang="de-DE" dirty="0"/>
              <a:t>Frühjahr 2023</a:t>
            </a:r>
          </a:p>
          <a:p>
            <a:pPr algn="l"/>
            <a:endParaRPr lang="de-DE" sz="3600" dirty="0"/>
          </a:p>
        </p:txBody>
      </p:sp>
    </p:spTree>
    <p:extLst>
      <p:ext uri="{BB962C8B-B14F-4D97-AF65-F5344CB8AC3E}">
        <p14:creationId xmlns:p14="http://schemas.microsoft.com/office/powerpoint/2010/main" val="3193013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Andere Priorisierung</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pic>
        <p:nvPicPr>
          <p:cNvPr id="4" name="Grafik 3">
            <a:extLst>
              <a:ext uri="{FF2B5EF4-FFF2-40B4-BE49-F238E27FC236}">
                <a16:creationId xmlns:a16="http://schemas.microsoft.com/office/drawing/2014/main" id="{1D620E55-1075-1393-B8F3-AAECEF079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825" y="4011576"/>
            <a:ext cx="5167503" cy="1879092"/>
          </a:xfrm>
          <a:prstGeom prst="rect">
            <a:avLst/>
          </a:prstGeom>
        </p:spPr>
      </p:pic>
      <p:pic>
        <p:nvPicPr>
          <p:cNvPr id="3" name="Grafik 2">
            <a:extLst>
              <a:ext uri="{FF2B5EF4-FFF2-40B4-BE49-F238E27FC236}">
                <a16:creationId xmlns:a16="http://schemas.microsoft.com/office/drawing/2014/main" id="{D7719962-3388-73FA-EC8E-A4D06E70C43B}"/>
              </a:ext>
            </a:extLst>
          </p:cNvPr>
          <p:cNvPicPr>
            <a:picLocks noChangeAspect="1"/>
          </p:cNvPicPr>
          <p:nvPr/>
        </p:nvPicPr>
        <p:blipFill>
          <a:blip r:embed="rId4"/>
          <a:stretch>
            <a:fillRect/>
          </a:stretch>
        </p:blipFill>
        <p:spPr>
          <a:xfrm>
            <a:off x="246269" y="986327"/>
            <a:ext cx="5201059" cy="1879092"/>
          </a:xfrm>
          <a:prstGeom prst="rect">
            <a:avLst/>
          </a:prstGeom>
        </p:spPr>
      </p:pic>
      <p:sp>
        <p:nvSpPr>
          <p:cNvPr id="6" name="Abgerundetes Rechteck 5">
            <a:extLst>
              <a:ext uri="{FF2B5EF4-FFF2-40B4-BE49-F238E27FC236}">
                <a16:creationId xmlns:a16="http://schemas.microsoft.com/office/drawing/2014/main" id="{CD180CF4-C6BB-8AA8-5431-6193AF48EADE}"/>
              </a:ext>
            </a:extLst>
          </p:cNvPr>
          <p:cNvSpPr/>
          <p:nvPr/>
        </p:nvSpPr>
        <p:spPr>
          <a:xfrm>
            <a:off x="1353312" y="1633728"/>
            <a:ext cx="694944" cy="890016"/>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Abgerundetes Rechteck 6">
            <a:extLst>
              <a:ext uri="{FF2B5EF4-FFF2-40B4-BE49-F238E27FC236}">
                <a16:creationId xmlns:a16="http://schemas.microsoft.com/office/drawing/2014/main" id="{AD9E60EC-645D-71EC-4161-0F02C55E552E}"/>
              </a:ext>
            </a:extLst>
          </p:cNvPr>
          <p:cNvSpPr/>
          <p:nvPr/>
        </p:nvSpPr>
        <p:spPr>
          <a:xfrm>
            <a:off x="1353312" y="4645152"/>
            <a:ext cx="694944" cy="932688"/>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Abgerundetes Rechteck 7">
            <a:extLst>
              <a:ext uri="{FF2B5EF4-FFF2-40B4-BE49-F238E27FC236}">
                <a16:creationId xmlns:a16="http://schemas.microsoft.com/office/drawing/2014/main" id="{6966F4C5-D258-78E8-01E7-1182A554AB33}"/>
              </a:ext>
            </a:extLst>
          </p:cNvPr>
          <p:cNvSpPr/>
          <p:nvPr/>
        </p:nvSpPr>
        <p:spPr>
          <a:xfrm>
            <a:off x="6370689" y="1923621"/>
            <a:ext cx="2527046" cy="658368"/>
          </a:xfrm>
          <a:prstGeom prst="roundRect">
            <a:avLst/>
          </a:prstGeom>
          <a:solidFill>
            <a:srgbClr val="95C03D">
              <a:alpha val="3529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dirty="0">
                <a:solidFill>
                  <a:schemeClr val="tx1"/>
                </a:solidFill>
              </a:rPr>
              <a:t>Objektiver Teil</a:t>
            </a:r>
          </a:p>
        </p:txBody>
      </p:sp>
      <p:sp>
        <p:nvSpPr>
          <p:cNvPr id="9" name="Abgerundetes Rechteck 8">
            <a:extLst>
              <a:ext uri="{FF2B5EF4-FFF2-40B4-BE49-F238E27FC236}">
                <a16:creationId xmlns:a16="http://schemas.microsoft.com/office/drawing/2014/main" id="{4E861519-E2EE-AEEE-7B80-34FD3A260464}"/>
              </a:ext>
            </a:extLst>
          </p:cNvPr>
          <p:cNvSpPr/>
          <p:nvPr/>
        </p:nvSpPr>
        <p:spPr>
          <a:xfrm>
            <a:off x="2132052" y="163372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Abgerundetes Rechteck 9">
            <a:extLst>
              <a:ext uri="{FF2B5EF4-FFF2-40B4-BE49-F238E27FC236}">
                <a16:creationId xmlns:a16="http://schemas.microsoft.com/office/drawing/2014/main" id="{36483ADC-E3BF-DD5D-3F73-261D7C031A3B}"/>
              </a:ext>
            </a:extLst>
          </p:cNvPr>
          <p:cNvSpPr/>
          <p:nvPr/>
        </p:nvSpPr>
        <p:spPr>
          <a:xfrm>
            <a:off x="2132052" y="466648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Abgerundetes Rechteck 10">
            <a:extLst>
              <a:ext uri="{FF2B5EF4-FFF2-40B4-BE49-F238E27FC236}">
                <a16:creationId xmlns:a16="http://schemas.microsoft.com/office/drawing/2014/main" id="{3E72B95B-7A7D-5BF9-1790-B2F65153678E}"/>
              </a:ext>
            </a:extLst>
          </p:cNvPr>
          <p:cNvSpPr/>
          <p:nvPr/>
        </p:nvSpPr>
        <p:spPr>
          <a:xfrm>
            <a:off x="3727180" y="163372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Abgerundetes Rechteck 11">
            <a:extLst>
              <a:ext uri="{FF2B5EF4-FFF2-40B4-BE49-F238E27FC236}">
                <a16:creationId xmlns:a16="http://schemas.microsoft.com/office/drawing/2014/main" id="{CEF5AC42-14E7-A11B-27DC-64514F8164B4}"/>
              </a:ext>
            </a:extLst>
          </p:cNvPr>
          <p:cNvSpPr/>
          <p:nvPr/>
        </p:nvSpPr>
        <p:spPr>
          <a:xfrm>
            <a:off x="3719508" y="4615638"/>
            <a:ext cx="915146" cy="890016"/>
          </a:xfrm>
          <a:prstGeom prst="roundRect">
            <a:avLst/>
          </a:prstGeom>
          <a:solidFill>
            <a:srgbClr val="95C03D">
              <a:alpha val="3451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Abgerundetes Rechteck 12">
            <a:extLst>
              <a:ext uri="{FF2B5EF4-FFF2-40B4-BE49-F238E27FC236}">
                <a16:creationId xmlns:a16="http://schemas.microsoft.com/office/drawing/2014/main" id="{44D86156-F84F-C260-708B-FC68C0A5197B}"/>
              </a:ext>
            </a:extLst>
          </p:cNvPr>
          <p:cNvSpPr/>
          <p:nvPr/>
        </p:nvSpPr>
        <p:spPr>
          <a:xfrm>
            <a:off x="6335226" y="2767284"/>
            <a:ext cx="2578445" cy="658532"/>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dirty="0">
                <a:solidFill>
                  <a:schemeClr val="tx1"/>
                </a:solidFill>
              </a:rPr>
              <a:t>Subjektiver Teil</a:t>
            </a:r>
          </a:p>
        </p:txBody>
      </p:sp>
      <p:sp>
        <p:nvSpPr>
          <p:cNvPr id="14" name="Abgerundetes Rechteck 13">
            <a:extLst>
              <a:ext uri="{FF2B5EF4-FFF2-40B4-BE49-F238E27FC236}">
                <a16:creationId xmlns:a16="http://schemas.microsoft.com/office/drawing/2014/main" id="{F850293F-BB14-9FEA-FB5B-5D6746C10CF8}"/>
              </a:ext>
            </a:extLst>
          </p:cNvPr>
          <p:cNvSpPr/>
          <p:nvPr/>
        </p:nvSpPr>
        <p:spPr>
          <a:xfrm>
            <a:off x="3039721" y="1611534"/>
            <a:ext cx="679791" cy="1155750"/>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Abgerundetes Rechteck 14">
            <a:extLst>
              <a:ext uri="{FF2B5EF4-FFF2-40B4-BE49-F238E27FC236}">
                <a16:creationId xmlns:a16="http://schemas.microsoft.com/office/drawing/2014/main" id="{69E02B85-3041-A5EA-B2FC-9FFFA7EAE15B}"/>
              </a:ext>
            </a:extLst>
          </p:cNvPr>
          <p:cNvSpPr/>
          <p:nvPr/>
        </p:nvSpPr>
        <p:spPr>
          <a:xfrm>
            <a:off x="4697353" y="1624026"/>
            <a:ext cx="694944" cy="1143258"/>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Abgerundetes Rechteck 15">
            <a:extLst>
              <a:ext uri="{FF2B5EF4-FFF2-40B4-BE49-F238E27FC236}">
                <a16:creationId xmlns:a16="http://schemas.microsoft.com/office/drawing/2014/main" id="{9F455893-8053-2BBF-EDC9-6AAC1F5E1559}"/>
              </a:ext>
            </a:extLst>
          </p:cNvPr>
          <p:cNvSpPr/>
          <p:nvPr/>
        </p:nvSpPr>
        <p:spPr>
          <a:xfrm>
            <a:off x="3047202" y="4645152"/>
            <a:ext cx="679791" cy="1155750"/>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Abgerundetes Rechteck 16">
            <a:extLst>
              <a:ext uri="{FF2B5EF4-FFF2-40B4-BE49-F238E27FC236}">
                <a16:creationId xmlns:a16="http://schemas.microsoft.com/office/drawing/2014/main" id="{9AA4AB08-DFBF-42EF-DD00-862996EA9E52}"/>
              </a:ext>
            </a:extLst>
          </p:cNvPr>
          <p:cNvSpPr/>
          <p:nvPr/>
        </p:nvSpPr>
        <p:spPr>
          <a:xfrm>
            <a:off x="4693517" y="4651398"/>
            <a:ext cx="694944" cy="1143258"/>
          </a:xfrm>
          <a:prstGeom prst="roundRect">
            <a:avLst/>
          </a:prstGeom>
          <a:solidFill>
            <a:srgbClr val="F49231">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Abgerundetes Rechteck 17">
            <a:extLst>
              <a:ext uri="{FF2B5EF4-FFF2-40B4-BE49-F238E27FC236}">
                <a16:creationId xmlns:a16="http://schemas.microsoft.com/office/drawing/2014/main" id="{4587AC1A-4123-225D-3BA8-F776B91A1951}"/>
              </a:ext>
            </a:extLst>
          </p:cNvPr>
          <p:cNvSpPr/>
          <p:nvPr/>
        </p:nvSpPr>
        <p:spPr>
          <a:xfrm>
            <a:off x="5986272" y="3730752"/>
            <a:ext cx="3023616" cy="1975104"/>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dirty="0"/>
              <a:t>Gleiche objektive Untersuchungs-ergebnisse können zu unterschiedlicher Bewertung führen</a:t>
            </a:r>
          </a:p>
        </p:txBody>
      </p:sp>
    </p:spTree>
    <p:extLst>
      <p:ext uri="{BB962C8B-B14F-4D97-AF65-F5344CB8AC3E}">
        <p14:creationId xmlns:p14="http://schemas.microsoft.com/office/powerpoint/2010/main" val="499828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66225E-EFD4-1678-203C-7AEF5F867FE8}"/>
              </a:ext>
            </a:extLst>
          </p:cNvPr>
          <p:cNvSpPr>
            <a:spLocks noGrp="1"/>
          </p:cNvSpPr>
          <p:nvPr>
            <p:ph type="title"/>
          </p:nvPr>
        </p:nvSpPr>
        <p:spPr/>
        <p:txBody>
          <a:bodyPr>
            <a:normAutofit fontScale="90000"/>
          </a:bodyPr>
          <a:lstStyle/>
          <a:p>
            <a:r>
              <a:rPr lang="de-DE" dirty="0"/>
              <a:t>Bewertung im Modell</a:t>
            </a:r>
          </a:p>
        </p:txBody>
      </p:sp>
      <p:pic>
        <p:nvPicPr>
          <p:cNvPr id="17" name="Grafik 16">
            <a:extLst>
              <a:ext uri="{FF2B5EF4-FFF2-40B4-BE49-F238E27FC236}">
                <a16:creationId xmlns:a16="http://schemas.microsoft.com/office/drawing/2014/main" id="{3C23D91B-635E-6BE4-782A-7A522B0CDC2A}"/>
              </a:ext>
            </a:extLst>
          </p:cNvPr>
          <p:cNvPicPr>
            <a:picLocks noChangeAspect="1"/>
          </p:cNvPicPr>
          <p:nvPr/>
        </p:nvPicPr>
        <p:blipFill>
          <a:blip r:embed="rId2"/>
          <a:stretch>
            <a:fillRect/>
          </a:stretch>
        </p:blipFill>
        <p:spPr>
          <a:xfrm>
            <a:off x="1068513" y="828650"/>
            <a:ext cx="3318868" cy="5200700"/>
          </a:xfrm>
          <a:prstGeom prst="rect">
            <a:avLst/>
          </a:prstGeom>
        </p:spPr>
      </p:pic>
      <p:sp>
        <p:nvSpPr>
          <p:cNvPr id="18" name="Geschweifte Klammer rechts 17">
            <a:extLst>
              <a:ext uri="{FF2B5EF4-FFF2-40B4-BE49-F238E27FC236}">
                <a16:creationId xmlns:a16="http://schemas.microsoft.com/office/drawing/2014/main" id="{36A2596B-78BE-64A7-C83A-522C1CC02003}"/>
              </a:ext>
            </a:extLst>
          </p:cNvPr>
          <p:cNvSpPr/>
          <p:nvPr/>
        </p:nvSpPr>
        <p:spPr>
          <a:xfrm>
            <a:off x="4643919" y="1232903"/>
            <a:ext cx="678094" cy="1910993"/>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de-DE"/>
          </a:p>
        </p:txBody>
      </p:sp>
      <p:sp>
        <p:nvSpPr>
          <p:cNvPr id="19" name="Textfeld 18">
            <a:extLst>
              <a:ext uri="{FF2B5EF4-FFF2-40B4-BE49-F238E27FC236}">
                <a16:creationId xmlns:a16="http://schemas.microsoft.com/office/drawing/2014/main" id="{888768A3-271C-7819-3E82-5A74B8E5E75D}"/>
              </a:ext>
            </a:extLst>
          </p:cNvPr>
          <p:cNvSpPr txBox="1"/>
          <p:nvPr/>
        </p:nvSpPr>
        <p:spPr>
          <a:xfrm>
            <a:off x="5578551" y="1849841"/>
            <a:ext cx="3014864" cy="677108"/>
          </a:xfrm>
          <a:prstGeom prst="rect">
            <a:avLst/>
          </a:prstGeom>
          <a:noFill/>
        </p:spPr>
        <p:txBody>
          <a:bodyPr wrap="none" rtlCol="0">
            <a:spAutoFit/>
          </a:bodyPr>
          <a:lstStyle/>
          <a:p>
            <a:r>
              <a:rPr lang="de-DE" sz="3800" dirty="0"/>
              <a:t>Objektiver Teil</a:t>
            </a:r>
          </a:p>
        </p:txBody>
      </p:sp>
      <p:sp>
        <p:nvSpPr>
          <p:cNvPr id="20" name="Geschweifte Klammer rechts 19">
            <a:extLst>
              <a:ext uri="{FF2B5EF4-FFF2-40B4-BE49-F238E27FC236}">
                <a16:creationId xmlns:a16="http://schemas.microsoft.com/office/drawing/2014/main" id="{412D64EE-AC48-0DCF-2BA8-F17139B45A97}"/>
              </a:ext>
            </a:extLst>
          </p:cNvPr>
          <p:cNvSpPr/>
          <p:nvPr/>
        </p:nvSpPr>
        <p:spPr>
          <a:xfrm>
            <a:off x="4643919" y="3714113"/>
            <a:ext cx="678094" cy="2059967"/>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de-DE"/>
          </a:p>
        </p:txBody>
      </p:sp>
      <p:sp>
        <p:nvSpPr>
          <p:cNvPr id="21" name="Textfeld 20">
            <a:extLst>
              <a:ext uri="{FF2B5EF4-FFF2-40B4-BE49-F238E27FC236}">
                <a16:creationId xmlns:a16="http://schemas.microsoft.com/office/drawing/2014/main" id="{73F2E6E7-519C-8AEF-6A85-A644D0D6E7D4}"/>
              </a:ext>
            </a:extLst>
          </p:cNvPr>
          <p:cNvSpPr txBox="1"/>
          <p:nvPr/>
        </p:nvSpPr>
        <p:spPr>
          <a:xfrm>
            <a:off x="5669310" y="4331052"/>
            <a:ext cx="3173561" cy="677108"/>
          </a:xfrm>
          <a:prstGeom prst="rect">
            <a:avLst/>
          </a:prstGeom>
          <a:noFill/>
        </p:spPr>
        <p:txBody>
          <a:bodyPr wrap="none" rtlCol="0">
            <a:spAutoFit/>
          </a:bodyPr>
          <a:lstStyle/>
          <a:p>
            <a:r>
              <a:rPr lang="de-DE" sz="3800" dirty="0"/>
              <a:t>Subjektiver Teil</a:t>
            </a:r>
          </a:p>
        </p:txBody>
      </p:sp>
    </p:spTree>
    <p:extLst>
      <p:ext uri="{BB962C8B-B14F-4D97-AF65-F5344CB8AC3E}">
        <p14:creationId xmlns:p14="http://schemas.microsoft.com/office/powerpoint/2010/main" val="1293213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2892DF-10EF-786A-884B-0E1AFD6CA8EB}"/>
              </a:ext>
            </a:extLst>
          </p:cNvPr>
          <p:cNvSpPr>
            <a:spLocks noGrp="1"/>
          </p:cNvSpPr>
          <p:nvPr>
            <p:ph type="title"/>
          </p:nvPr>
        </p:nvSpPr>
        <p:spPr/>
        <p:txBody>
          <a:bodyPr>
            <a:normAutofit fontScale="90000"/>
          </a:bodyPr>
          <a:lstStyle/>
          <a:p>
            <a:r>
              <a:rPr lang="de-DE" dirty="0"/>
              <a:t>Reflexion</a:t>
            </a:r>
          </a:p>
        </p:txBody>
      </p:sp>
      <p:pic>
        <p:nvPicPr>
          <p:cNvPr id="5" name="Grafik 4">
            <a:extLst>
              <a:ext uri="{FF2B5EF4-FFF2-40B4-BE49-F238E27FC236}">
                <a16:creationId xmlns:a16="http://schemas.microsoft.com/office/drawing/2014/main" id="{BA5A0057-D20D-59AB-7AF2-E09FE081B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2698" y="866470"/>
            <a:ext cx="2685542" cy="694109"/>
          </a:xfrm>
          <a:prstGeom prst="rect">
            <a:avLst/>
          </a:prstGeom>
        </p:spPr>
      </p:pic>
      <p:sp>
        <p:nvSpPr>
          <p:cNvPr id="6" name="Textfeld 5">
            <a:extLst>
              <a:ext uri="{FF2B5EF4-FFF2-40B4-BE49-F238E27FC236}">
                <a16:creationId xmlns:a16="http://schemas.microsoft.com/office/drawing/2014/main" id="{6B2CC006-6914-CF24-A6B1-EC4F922F10BE}"/>
              </a:ext>
            </a:extLst>
          </p:cNvPr>
          <p:cNvSpPr txBox="1"/>
          <p:nvPr/>
        </p:nvSpPr>
        <p:spPr>
          <a:xfrm>
            <a:off x="5712283" y="2928379"/>
            <a:ext cx="3065961" cy="646331"/>
          </a:xfrm>
          <a:prstGeom prst="rect">
            <a:avLst/>
          </a:prstGeom>
          <a:noFill/>
        </p:spPr>
        <p:txBody>
          <a:bodyPr wrap="square" rtlCol="0">
            <a:spAutoFit/>
          </a:bodyPr>
          <a:lstStyle/>
          <a:p>
            <a:pPr algn="ctr"/>
            <a:r>
              <a:rPr lang="de-DE" dirty="0"/>
              <a:t>Wurden pauschale Aussagen kritisch geprüft?</a:t>
            </a:r>
          </a:p>
        </p:txBody>
      </p:sp>
      <p:pic>
        <p:nvPicPr>
          <p:cNvPr id="8" name="Grafik 7">
            <a:extLst>
              <a:ext uri="{FF2B5EF4-FFF2-40B4-BE49-F238E27FC236}">
                <a16:creationId xmlns:a16="http://schemas.microsoft.com/office/drawing/2014/main" id="{FDF834D1-5C38-4723-9AF9-61017B144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54" y="1026937"/>
            <a:ext cx="4707497" cy="3983267"/>
          </a:xfrm>
          <a:prstGeom prst="rect">
            <a:avLst/>
          </a:prstGeom>
        </p:spPr>
      </p:pic>
      <p:sp>
        <p:nvSpPr>
          <p:cNvPr id="9" name="Textfeld 8">
            <a:hlinkClick r:id="rId4"/>
            <a:extLst>
              <a:ext uri="{FF2B5EF4-FFF2-40B4-BE49-F238E27FC236}">
                <a16:creationId xmlns:a16="http://schemas.microsoft.com/office/drawing/2014/main" id="{2389DF49-9363-BE9D-B10A-51C1FA9A7EE0}"/>
              </a:ext>
            </a:extLst>
          </p:cNvPr>
          <p:cNvSpPr txBox="1"/>
          <p:nvPr/>
        </p:nvSpPr>
        <p:spPr>
          <a:xfrm>
            <a:off x="911841" y="5360196"/>
            <a:ext cx="4707497" cy="369332"/>
          </a:xfrm>
          <a:prstGeom prst="rect">
            <a:avLst/>
          </a:prstGeom>
          <a:noFill/>
        </p:spPr>
        <p:txBody>
          <a:bodyPr wrap="square" rtlCol="0">
            <a:spAutoFit/>
          </a:bodyPr>
          <a:lstStyle/>
          <a:p>
            <a:r>
              <a:rPr lang="de-DE" sz="900" dirty="0"/>
              <a:t>https://</a:t>
            </a:r>
            <a:r>
              <a:rPr lang="de-DE" sz="900" dirty="0" err="1"/>
              <a:t>www.rnd.de</a:t>
            </a:r>
            <a:r>
              <a:rPr lang="de-DE" sz="900" dirty="0"/>
              <a:t>/</a:t>
            </a:r>
            <a:r>
              <a:rPr lang="de-DE" sz="900" dirty="0" err="1"/>
              <a:t>wirtschaft</a:t>
            </a:r>
            <a:r>
              <a:rPr lang="de-DE" sz="900" dirty="0"/>
              <a:t>/deutsche-bahn-bleibt-unpuenktlich-fast-jeder-zweite-fernzug-zu-spaet-D6CG36BFJB3F3BAZSXVRCROQ3U.html</a:t>
            </a:r>
          </a:p>
        </p:txBody>
      </p:sp>
    </p:spTree>
    <p:extLst>
      <p:ext uri="{BB962C8B-B14F-4D97-AF65-F5344CB8AC3E}">
        <p14:creationId xmlns:p14="http://schemas.microsoft.com/office/powerpoint/2010/main" val="1552768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2892DF-10EF-786A-884B-0E1AFD6CA8EB}"/>
              </a:ext>
            </a:extLst>
          </p:cNvPr>
          <p:cNvSpPr>
            <a:spLocks noGrp="1"/>
          </p:cNvSpPr>
          <p:nvPr>
            <p:ph type="title"/>
          </p:nvPr>
        </p:nvSpPr>
        <p:spPr/>
        <p:txBody>
          <a:bodyPr>
            <a:normAutofit fontScale="90000"/>
          </a:bodyPr>
          <a:lstStyle/>
          <a:p>
            <a:r>
              <a:rPr lang="de-DE" dirty="0"/>
              <a:t>Reflexion</a:t>
            </a:r>
          </a:p>
        </p:txBody>
      </p:sp>
      <p:pic>
        <p:nvPicPr>
          <p:cNvPr id="5" name="Grafik 4">
            <a:extLst>
              <a:ext uri="{FF2B5EF4-FFF2-40B4-BE49-F238E27FC236}">
                <a16:creationId xmlns:a16="http://schemas.microsoft.com/office/drawing/2014/main" id="{BA5A0057-D20D-59AB-7AF2-E09FE081B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2698" y="866470"/>
            <a:ext cx="2685542" cy="694109"/>
          </a:xfrm>
          <a:prstGeom prst="rect">
            <a:avLst/>
          </a:prstGeom>
        </p:spPr>
      </p:pic>
      <p:sp>
        <p:nvSpPr>
          <p:cNvPr id="3" name="Textfeld 2">
            <a:extLst>
              <a:ext uri="{FF2B5EF4-FFF2-40B4-BE49-F238E27FC236}">
                <a16:creationId xmlns:a16="http://schemas.microsoft.com/office/drawing/2014/main" id="{4C0EF490-8139-FB19-3757-7A82B3ADB4FF}"/>
              </a:ext>
            </a:extLst>
          </p:cNvPr>
          <p:cNvSpPr txBox="1"/>
          <p:nvPr/>
        </p:nvSpPr>
        <p:spPr>
          <a:xfrm>
            <a:off x="246269" y="2280856"/>
            <a:ext cx="8405571" cy="2523768"/>
          </a:xfrm>
          <a:prstGeom prst="rect">
            <a:avLst/>
          </a:prstGeom>
          <a:noFill/>
        </p:spPr>
        <p:txBody>
          <a:bodyPr wrap="none" rtlCol="0">
            <a:spAutoFit/>
          </a:bodyPr>
          <a:lstStyle/>
          <a:p>
            <a:pPr marL="285750" indent="-285750">
              <a:buFont typeface="Arial" panose="020B0604020202020204" pitchFamily="34" charset="0"/>
              <a:buChar char="•"/>
            </a:pPr>
            <a:r>
              <a:rPr lang="de-DE" sz="2800" dirty="0"/>
              <a:t>Nicht immer sind Kriterien rein objektiv</a:t>
            </a:r>
          </a:p>
          <a:p>
            <a:pPr marL="285750" indent="-285750">
              <a:buFont typeface="Arial" panose="020B0604020202020204" pitchFamily="34" charset="0"/>
              <a:buChar char="•"/>
            </a:pPr>
            <a:r>
              <a:rPr lang="de-DE" sz="2800" dirty="0"/>
              <a:t>Anzahl und Auswahl der Kriterien haben einen Einfluss</a:t>
            </a:r>
          </a:p>
          <a:p>
            <a:pPr marL="285750" indent="-285750">
              <a:buFont typeface="Arial" panose="020B0604020202020204" pitchFamily="34" charset="0"/>
              <a:buChar char="•"/>
            </a:pPr>
            <a:r>
              <a:rPr lang="de-DE" sz="2800" dirty="0"/>
              <a:t>Problem: Kriterium ohne Gewinner</a:t>
            </a:r>
          </a:p>
          <a:p>
            <a:pPr marL="285750" indent="-285750">
              <a:buFont typeface="Arial" panose="020B0604020202020204" pitchFamily="34" charset="0"/>
              <a:buChar char="•"/>
            </a:pPr>
            <a:r>
              <a:rPr lang="de-DE" sz="2800" dirty="0"/>
              <a:t>Möglich: Kein Sieger in der Gesamtwertung</a:t>
            </a:r>
          </a:p>
          <a:p>
            <a:pPr marL="285750" indent="-285750">
              <a:buFont typeface="Arial" panose="020B0604020202020204" pitchFamily="34" charset="0"/>
              <a:buChar char="•"/>
            </a:pPr>
            <a:r>
              <a:rPr lang="de-DE" sz="2800" dirty="0"/>
              <a:t>Entscheidungsmatrix ist nur Hilfe</a:t>
            </a:r>
          </a:p>
          <a:p>
            <a:endParaRPr lang="de-DE" dirty="0"/>
          </a:p>
        </p:txBody>
      </p:sp>
    </p:spTree>
    <p:extLst>
      <p:ext uri="{BB962C8B-B14F-4D97-AF65-F5344CB8AC3E}">
        <p14:creationId xmlns:p14="http://schemas.microsoft.com/office/powerpoint/2010/main" val="1067479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608357-6632-83DE-9331-CC0E2062ED1C}"/>
              </a:ext>
            </a:extLst>
          </p:cNvPr>
          <p:cNvSpPr>
            <a:spLocks noGrp="1"/>
          </p:cNvSpPr>
          <p:nvPr>
            <p:ph type="title"/>
          </p:nvPr>
        </p:nvSpPr>
        <p:spPr/>
        <p:txBody>
          <a:bodyPr>
            <a:normAutofit fontScale="90000"/>
          </a:bodyPr>
          <a:lstStyle/>
          <a:p>
            <a:r>
              <a:rPr lang="de-DE" dirty="0"/>
              <a:t>Bewertung und Medienbildung</a:t>
            </a:r>
          </a:p>
        </p:txBody>
      </p:sp>
      <p:pic>
        <p:nvPicPr>
          <p:cNvPr id="4" name="Grafik 3">
            <a:extLst>
              <a:ext uri="{FF2B5EF4-FFF2-40B4-BE49-F238E27FC236}">
                <a16:creationId xmlns:a16="http://schemas.microsoft.com/office/drawing/2014/main" id="{82490D34-F9AD-71B9-C791-284572C9E3E1}"/>
              </a:ext>
            </a:extLst>
          </p:cNvPr>
          <p:cNvPicPr>
            <a:picLocks noChangeAspect="1"/>
          </p:cNvPicPr>
          <p:nvPr/>
        </p:nvPicPr>
        <p:blipFill>
          <a:blip r:embed="rId2"/>
          <a:stretch>
            <a:fillRect/>
          </a:stretch>
        </p:blipFill>
        <p:spPr>
          <a:xfrm>
            <a:off x="7156708" y="169868"/>
            <a:ext cx="1801449" cy="1534866"/>
          </a:xfrm>
          <a:prstGeom prst="rect">
            <a:avLst/>
          </a:prstGeom>
        </p:spPr>
      </p:pic>
      <p:pic>
        <p:nvPicPr>
          <p:cNvPr id="5" name="Grafik 4">
            <a:extLst>
              <a:ext uri="{FF2B5EF4-FFF2-40B4-BE49-F238E27FC236}">
                <a16:creationId xmlns:a16="http://schemas.microsoft.com/office/drawing/2014/main" id="{2B717A94-0986-1F67-FE84-7DB4F202C4D1}"/>
              </a:ext>
            </a:extLst>
          </p:cNvPr>
          <p:cNvPicPr>
            <a:picLocks noChangeAspect="1"/>
          </p:cNvPicPr>
          <p:nvPr/>
        </p:nvPicPr>
        <p:blipFill>
          <a:blip r:embed="rId3"/>
          <a:stretch>
            <a:fillRect/>
          </a:stretch>
        </p:blipFill>
        <p:spPr>
          <a:xfrm>
            <a:off x="517698" y="1704734"/>
            <a:ext cx="7343841" cy="3928804"/>
          </a:xfrm>
          <a:prstGeom prst="rect">
            <a:avLst/>
          </a:prstGeom>
        </p:spPr>
      </p:pic>
    </p:spTree>
    <p:extLst>
      <p:ext uri="{BB962C8B-B14F-4D97-AF65-F5344CB8AC3E}">
        <p14:creationId xmlns:p14="http://schemas.microsoft.com/office/powerpoint/2010/main" val="1540417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608357-6632-83DE-9331-CC0E2062ED1C}"/>
              </a:ext>
            </a:extLst>
          </p:cNvPr>
          <p:cNvSpPr>
            <a:spLocks noGrp="1"/>
          </p:cNvSpPr>
          <p:nvPr>
            <p:ph type="title"/>
          </p:nvPr>
        </p:nvSpPr>
        <p:spPr/>
        <p:txBody>
          <a:bodyPr>
            <a:normAutofit fontScale="90000"/>
          </a:bodyPr>
          <a:lstStyle/>
          <a:p>
            <a:r>
              <a:rPr lang="de-DE" dirty="0"/>
              <a:t>Bewertung und Medienbildung</a:t>
            </a:r>
          </a:p>
        </p:txBody>
      </p:sp>
      <p:pic>
        <p:nvPicPr>
          <p:cNvPr id="4" name="Grafik 3">
            <a:extLst>
              <a:ext uri="{FF2B5EF4-FFF2-40B4-BE49-F238E27FC236}">
                <a16:creationId xmlns:a16="http://schemas.microsoft.com/office/drawing/2014/main" id="{82490D34-F9AD-71B9-C791-284572C9E3E1}"/>
              </a:ext>
            </a:extLst>
          </p:cNvPr>
          <p:cNvPicPr>
            <a:picLocks noChangeAspect="1"/>
          </p:cNvPicPr>
          <p:nvPr/>
        </p:nvPicPr>
        <p:blipFill>
          <a:blip r:embed="rId2"/>
          <a:stretch>
            <a:fillRect/>
          </a:stretch>
        </p:blipFill>
        <p:spPr>
          <a:xfrm>
            <a:off x="7156708" y="169868"/>
            <a:ext cx="1801449" cy="1534866"/>
          </a:xfrm>
          <a:prstGeom prst="rect">
            <a:avLst/>
          </a:prstGeom>
        </p:spPr>
      </p:pic>
      <p:pic>
        <p:nvPicPr>
          <p:cNvPr id="7" name="Grafik 6">
            <a:extLst>
              <a:ext uri="{FF2B5EF4-FFF2-40B4-BE49-F238E27FC236}">
                <a16:creationId xmlns:a16="http://schemas.microsoft.com/office/drawing/2014/main" id="{7DEE676C-7AEB-023B-45D1-197245E43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27" y="929680"/>
            <a:ext cx="2424955" cy="626758"/>
          </a:xfrm>
          <a:prstGeom prst="rect">
            <a:avLst/>
          </a:prstGeom>
        </p:spPr>
      </p:pic>
      <p:pic>
        <p:nvPicPr>
          <p:cNvPr id="8" name="Grafik 7">
            <a:extLst>
              <a:ext uri="{FF2B5EF4-FFF2-40B4-BE49-F238E27FC236}">
                <a16:creationId xmlns:a16="http://schemas.microsoft.com/office/drawing/2014/main" id="{82CF8CD6-B08D-75C6-BD24-2BD47922D1C9}"/>
              </a:ext>
            </a:extLst>
          </p:cNvPr>
          <p:cNvPicPr>
            <a:picLocks noChangeAspect="1"/>
          </p:cNvPicPr>
          <p:nvPr/>
        </p:nvPicPr>
        <p:blipFill>
          <a:blip r:embed="rId4"/>
          <a:stretch>
            <a:fillRect/>
          </a:stretch>
        </p:blipFill>
        <p:spPr>
          <a:xfrm>
            <a:off x="685800" y="1856925"/>
            <a:ext cx="7772400" cy="4158074"/>
          </a:xfrm>
          <a:prstGeom prst="rect">
            <a:avLst/>
          </a:prstGeom>
        </p:spPr>
      </p:pic>
      <p:pic>
        <p:nvPicPr>
          <p:cNvPr id="10" name="Grafik 9">
            <a:extLst>
              <a:ext uri="{FF2B5EF4-FFF2-40B4-BE49-F238E27FC236}">
                <a16:creationId xmlns:a16="http://schemas.microsoft.com/office/drawing/2014/main" id="{99DADE2D-F433-DFD1-7EA1-E5C29A070D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1158" y="950565"/>
            <a:ext cx="2344166" cy="605877"/>
          </a:xfrm>
          <a:prstGeom prst="rect">
            <a:avLst/>
          </a:prstGeom>
        </p:spPr>
      </p:pic>
    </p:spTree>
    <p:extLst>
      <p:ext uri="{BB962C8B-B14F-4D97-AF65-F5344CB8AC3E}">
        <p14:creationId xmlns:p14="http://schemas.microsoft.com/office/powerpoint/2010/main" val="599717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649C55-5BE6-3DF3-EB71-0DE1C56CEB8B}"/>
              </a:ext>
            </a:extLst>
          </p:cNvPr>
          <p:cNvSpPr>
            <a:spLocks noGrp="1"/>
          </p:cNvSpPr>
          <p:nvPr>
            <p:ph type="title"/>
          </p:nvPr>
        </p:nvSpPr>
        <p:spPr/>
        <p:txBody>
          <a:bodyPr>
            <a:normAutofit fontScale="90000"/>
          </a:bodyPr>
          <a:lstStyle/>
          <a:p>
            <a:r>
              <a:rPr lang="de-DE" dirty="0"/>
              <a:t>Bewertung und Nachhaltigkeit</a:t>
            </a:r>
          </a:p>
        </p:txBody>
      </p:sp>
      <p:pic>
        <p:nvPicPr>
          <p:cNvPr id="5" name="Grafik 4">
            <a:extLst>
              <a:ext uri="{FF2B5EF4-FFF2-40B4-BE49-F238E27FC236}">
                <a16:creationId xmlns:a16="http://schemas.microsoft.com/office/drawing/2014/main" id="{1F8CC2D8-7CBF-B29F-4E17-1F9932D9B8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544" y="629193"/>
            <a:ext cx="8058912" cy="5697400"/>
          </a:xfrm>
          <a:prstGeom prst="rect">
            <a:avLst/>
          </a:prstGeom>
        </p:spPr>
      </p:pic>
    </p:spTree>
    <p:extLst>
      <p:ext uri="{BB962C8B-B14F-4D97-AF65-F5344CB8AC3E}">
        <p14:creationId xmlns:p14="http://schemas.microsoft.com/office/powerpoint/2010/main" val="1422539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649C55-5BE6-3DF3-EB71-0DE1C56CEB8B}"/>
              </a:ext>
            </a:extLst>
          </p:cNvPr>
          <p:cNvSpPr>
            <a:spLocks noGrp="1"/>
          </p:cNvSpPr>
          <p:nvPr>
            <p:ph type="title"/>
          </p:nvPr>
        </p:nvSpPr>
        <p:spPr/>
        <p:txBody>
          <a:bodyPr>
            <a:normAutofit fontScale="90000"/>
          </a:bodyPr>
          <a:lstStyle/>
          <a:p>
            <a:r>
              <a:rPr lang="de-DE" dirty="0"/>
              <a:t>Bewertung und Nachhaltigkeit</a:t>
            </a:r>
          </a:p>
        </p:txBody>
      </p:sp>
      <p:pic>
        <p:nvPicPr>
          <p:cNvPr id="5" name="Grafik 4">
            <a:extLst>
              <a:ext uri="{FF2B5EF4-FFF2-40B4-BE49-F238E27FC236}">
                <a16:creationId xmlns:a16="http://schemas.microsoft.com/office/drawing/2014/main" id="{1F8CC2D8-7CBF-B29F-4E17-1F9932D9B8FE}"/>
              </a:ext>
            </a:extLst>
          </p:cNvPr>
          <p:cNvPicPr>
            <a:picLocks noChangeAspect="1"/>
          </p:cNvPicPr>
          <p:nvPr/>
        </p:nvPicPr>
        <p:blipFill rotWithShape="1">
          <a:blip r:embed="rId2">
            <a:extLst>
              <a:ext uri="{28A0092B-C50C-407E-A947-70E740481C1C}">
                <a14:useLocalDpi xmlns:a14="http://schemas.microsoft.com/office/drawing/2010/main" val="0"/>
              </a:ext>
            </a:extLst>
          </a:blip>
          <a:srcRect l="14437" t="49693" r="71937" b="32294"/>
          <a:stretch/>
        </p:blipFill>
        <p:spPr>
          <a:xfrm>
            <a:off x="2413000" y="1257115"/>
            <a:ext cx="4648200" cy="4343770"/>
          </a:xfrm>
          <a:prstGeom prst="rect">
            <a:avLst/>
          </a:prstGeom>
        </p:spPr>
      </p:pic>
      <p:sp>
        <p:nvSpPr>
          <p:cNvPr id="3" name="Abgerundetes Rechteck 2">
            <a:extLst>
              <a:ext uri="{FF2B5EF4-FFF2-40B4-BE49-F238E27FC236}">
                <a16:creationId xmlns:a16="http://schemas.microsoft.com/office/drawing/2014/main" id="{FEF1D052-2CEE-314A-7CB1-6BB38C47FBC7}"/>
              </a:ext>
            </a:extLst>
          </p:cNvPr>
          <p:cNvSpPr/>
          <p:nvPr/>
        </p:nvSpPr>
        <p:spPr>
          <a:xfrm>
            <a:off x="2882900" y="2184400"/>
            <a:ext cx="1739900" cy="452950"/>
          </a:xfrm>
          <a:prstGeom prst="roundRect">
            <a:avLst/>
          </a:prstGeom>
          <a:solidFill>
            <a:srgbClr val="F9E5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Abgerundetes Rechteck 3">
            <a:extLst>
              <a:ext uri="{FF2B5EF4-FFF2-40B4-BE49-F238E27FC236}">
                <a16:creationId xmlns:a16="http://schemas.microsoft.com/office/drawing/2014/main" id="{BCD886DD-5801-376B-83C6-04AC8DA6C97C}"/>
              </a:ext>
            </a:extLst>
          </p:cNvPr>
          <p:cNvSpPr/>
          <p:nvPr/>
        </p:nvSpPr>
        <p:spPr>
          <a:xfrm>
            <a:off x="4048125" y="3185760"/>
            <a:ext cx="2514600" cy="452950"/>
          </a:xfrm>
          <a:prstGeom prst="roundRect">
            <a:avLst/>
          </a:prstGeom>
          <a:solidFill>
            <a:srgbClr val="F9E5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Abgerundetes Rechteck 5">
            <a:extLst>
              <a:ext uri="{FF2B5EF4-FFF2-40B4-BE49-F238E27FC236}">
                <a16:creationId xmlns:a16="http://schemas.microsoft.com/office/drawing/2014/main" id="{9EEAFB8F-7577-E4AE-989A-A798C3E02824}"/>
              </a:ext>
            </a:extLst>
          </p:cNvPr>
          <p:cNvSpPr/>
          <p:nvPr/>
        </p:nvSpPr>
        <p:spPr>
          <a:xfrm>
            <a:off x="3538538" y="3564635"/>
            <a:ext cx="2265362" cy="452950"/>
          </a:xfrm>
          <a:prstGeom prst="roundRect">
            <a:avLst/>
          </a:prstGeom>
          <a:solidFill>
            <a:srgbClr val="F9E5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31840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F1B12-D659-A023-B3EA-089A7EF13C6C}"/>
              </a:ext>
            </a:extLst>
          </p:cNvPr>
          <p:cNvSpPr>
            <a:spLocks noGrp="1"/>
          </p:cNvSpPr>
          <p:nvPr>
            <p:ph type="title"/>
          </p:nvPr>
        </p:nvSpPr>
        <p:spPr/>
        <p:txBody>
          <a:bodyPr>
            <a:normAutofit fontScale="90000"/>
          </a:bodyPr>
          <a:lstStyle/>
          <a:p>
            <a:r>
              <a:rPr lang="de-DE" dirty="0"/>
              <a:t>Bewertungsverfahren anwenden</a:t>
            </a:r>
          </a:p>
        </p:txBody>
      </p:sp>
      <p:sp>
        <p:nvSpPr>
          <p:cNvPr id="4" name="Textfeld 3">
            <a:extLst>
              <a:ext uri="{FF2B5EF4-FFF2-40B4-BE49-F238E27FC236}">
                <a16:creationId xmlns:a16="http://schemas.microsoft.com/office/drawing/2014/main" id="{AE80DA52-ECE5-02E2-22AF-23F8C62C359F}"/>
              </a:ext>
            </a:extLst>
          </p:cNvPr>
          <p:cNvSpPr txBox="1"/>
          <p:nvPr/>
        </p:nvSpPr>
        <p:spPr>
          <a:xfrm>
            <a:off x="518159" y="1294826"/>
            <a:ext cx="8107681" cy="4396588"/>
          </a:xfrm>
          <a:prstGeom prst="rect">
            <a:avLst/>
          </a:prstGeom>
          <a:noFill/>
        </p:spPr>
        <p:txBody>
          <a:bodyPr wrap="square" rtlCol="0">
            <a:spAutoFit/>
          </a:bodyPr>
          <a:lstStyle/>
          <a:p>
            <a:pPr algn="just">
              <a:lnSpc>
                <a:spcPct val="115000"/>
              </a:lnSpc>
              <a:spcAft>
                <a:spcPts val="1000"/>
              </a:spcAft>
              <a:tabLst>
                <a:tab pos="900430" algn="l"/>
              </a:tabLst>
            </a:pPr>
            <a:r>
              <a:rPr lang="de-DE" sz="1800" u="sng" dirty="0">
                <a:solidFill>
                  <a:srgbClr val="00000A"/>
                </a:solidFill>
                <a:effectLst/>
                <a:latin typeface="Arial" panose="020B0604020202020204" pitchFamily="34" charset="0"/>
                <a:ea typeface="Times New Roman" panose="02020603050405020304" pitchFamily="18" charset="0"/>
              </a:rPr>
              <a:t>Situation:</a:t>
            </a:r>
            <a:endParaRPr lang="de-DE" sz="1800" dirty="0">
              <a:solidFill>
                <a:srgbClr val="00000A"/>
              </a:solidFill>
              <a:effectLst/>
              <a:latin typeface="Times New Roman" panose="02020603050405020304" pitchFamily="18" charset="0"/>
              <a:ea typeface="Times New Roman" panose="02020603050405020304" pitchFamily="18" charset="0"/>
            </a:endParaRPr>
          </a:p>
          <a:p>
            <a:pPr algn="l">
              <a:lnSpc>
                <a:spcPct val="150000"/>
              </a:lnSpc>
              <a:spcAft>
                <a:spcPts val="1000"/>
              </a:spcAft>
              <a:tabLst>
                <a:tab pos="900430" algn="l"/>
              </a:tabLst>
            </a:pPr>
            <a:r>
              <a:rPr lang="de-DE" sz="1800" dirty="0">
                <a:solidFill>
                  <a:srgbClr val="00000A"/>
                </a:solidFill>
                <a:effectLst/>
                <a:latin typeface="Arial" panose="020B0604020202020204" pitchFamily="34" charset="0"/>
                <a:ea typeface="Times New Roman" panose="02020603050405020304" pitchFamily="18" charset="0"/>
              </a:rPr>
              <a:t>Familie M. braucht ein neues Auto. Durchschnittlich fährt die Familie 35 km pro Tag. Das Ehepaar hat insgesamt drei Kinder, weshalb das neue Auto mindestens fünf Sitzplätze benötigt. Allerdings sollten die Kosten im Jahr möglichst gering bleiben. Die Familie verreist gerne ins Ausland (bis zu    1000 km entfernt), wodurch ein großer Kofferraum ebenfalls wünschenswert wäre. Außerdem hat die Familie Interesse an neuen Innovationen, daher ist nun auch ein Elektroauto anstelle eines Verbrennerfahrzeugs eine Option. Zusätzlich würden sie gerne ihren Beitrag zum Klimaschutz leisten.</a:t>
            </a:r>
            <a:endParaRPr lang="de-DE" sz="1800" dirty="0">
              <a:solidFill>
                <a:srgbClr val="00000A"/>
              </a:solidFill>
              <a:effectLst/>
              <a:latin typeface="Times New Roman" panose="02020603050405020304" pitchFamily="18" charset="0"/>
              <a:ea typeface="Times New Roman" panose="02020603050405020304" pitchFamily="18" charset="0"/>
            </a:endParaRPr>
          </a:p>
          <a:p>
            <a:endParaRPr lang="de-DE" dirty="0"/>
          </a:p>
        </p:txBody>
      </p:sp>
      <p:pic>
        <p:nvPicPr>
          <p:cNvPr id="13" name="Grafik 12">
            <a:extLst>
              <a:ext uri="{FF2B5EF4-FFF2-40B4-BE49-F238E27FC236}">
                <a16:creationId xmlns:a16="http://schemas.microsoft.com/office/drawing/2014/main" id="{FB687FF5-3481-6365-E7DC-ACA061FF69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4869" y="919586"/>
            <a:ext cx="1418058" cy="375240"/>
          </a:xfrm>
          <a:prstGeom prst="rect">
            <a:avLst/>
          </a:prstGeom>
        </p:spPr>
      </p:pic>
      <p:sp>
        <p:nvSpPr>
          <p:cNvPr id="10" name="Abgerundetes Rechteck 7">
            <a:extLst>
              <a:ext uri="{FF2B5EF4-FFF2-40B4-BE49-F238E27FC236}">
                <a16:creationId xmlns:a16="http://schemas.microsoft.com/office/drawing/2014/main" id="{88ED05C2-2A04-2C04-8AE9-A8163A76A1B6}"/>
              </a:ext>
            </a:extLst>
          </p:cNvPr>
          <p:cNvSpPr/>
          <p:nvPr/>
        </p:nvSpPr>
        <p:spPr>
          <a:xfrm>
            <a:off x="2901696" y="1834895"/>
            <a:ext cx="1207008" cy="292497"/>
          </a:xfrm>
          <a:prstGeom prst="roundRect">
            <a:avLst/>
          </a:prstGeom>
          <a:solidFill>
            <a:srgbClr val="6F35A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28417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F1B12-D659-A023-B3EA-089A7EF13C6C}"/>
              </a:ext>
            </a:extLst>
          </p:cNvPr>
          <p:cNvSpPr>
            <a:spLocks noGrp="1"/>
          </p:cNvSpPr>
          <p:nvPr>
            <p:ph type="title"/>
          </p:nvPr>
        </p:nvSpPr>
        <p:spPr/>
        <p:txBody>
          <a:bodyPr>
            <a:normAutofit fontScale="90000"/>
          </a:bodyPr>
          <a:lstStyle/>
          <a:p>
            <a:r>
              <a:rPr lang="de-DE" dirty="0"/>
              <a:t>Bewertungsverfahren anwenden</a:t>
            </a:r>
          </a:p>
        </p:txBody>
      </p:sp>
      <p:sp>
        <p:nvSpPr>
          <p:cNvPr id="4" name="Textfeld 3">
            <a:extLst>
              <a:ext uri="{FF2B5EF4-FFF2-40B4-BE49-F238E27FC236}">
                <a16:creationId xmlns:a16="http://schemas.microsoft.com/office/drawing/2014/main" id="{AE80DA52-ECE5-02E2-22AF-23F8C62C359F}"/>
              </a:ext>
            </a:extLst>
          </p:cNvPr>
          <p:cNvSpPr txBox="1"/>
          <p:nvPr/>
        </p:nvSpPr>
        <p:spPr>
          <a:xfrm>
            <a:off x="518159" y="1294826"/>
            <a:ext cx="8107681" cy="4396588"/>
          </a:xfrm>
          <a:prstGeom prst="rect">
            <a:avLst/>
          </a:prstGeom>
          <a:noFill/>
        </p:spPr>
        <p:txBody>
          <a:bodyPr wrap="square" rtlCol="0">
            <a:spAutoFit/>
          </a:bodyPr>
          <a:lstStyle/>
          <a:p>
            <a:pPr algn="just">
              <a:lnSpc>
                <a:spcPct val="115000"/>
              </a:lnSpc>
              <a:spcAft>
                <a:spcPts val="1000"/>
              </a:spcAft>
              <a:tabLst>
                <a:tab pos="900430" algn="l"/>
              </a:tabLst>
            </a:pPr>
            <a:r>
              <a:rPr lang="de-DE" sz="1800" u="sng" dirty="0">
                <a:solidFill>
                  <a:srgbClr val="00000A"/>
                </a:solidFill>
                <a:effectLst/>
                <a:latin typeface="Arial" panose="020B0604020202020204" pitchFamily="34" charset="0"/>
                <a:ea typeface="Times New Roman" panose="02020603050405020304" pitchFamily="18" charset="0"/>
              </a:rPr>
              <a:t>Situation:</a:t>
            </a:r>
            <a:endParaRPr lang="de-DE" sz="1800" dirty="0">
              <a:solidFill>
                <a:srgbClr val="00000A"/>
              </a:solidFill>
              <a:effectLst/>
              <a:latin typeface="Times New Roman" panose="02020603050405020304" pitchFamily="18" charset="0"/>
              <a:ea typeface="Times New Roman" panose="02020603050405020304" pitchFamily="18" charset="0"/>
            </a:endParaRPr>
          </a:p>
          <a:p>
            <a:pPr algn="l">
              <a:lnSpc>
                <a:spcPct val="150000"/>
              </a:lnSpc>
              <a:spcAft>
                <a:spcPts val="1000"/>
              </a:spcAft>
              <a:tabLst>
                <a:tab pos="900430" algn="l"/>
              </a:tabLst>
            </a:pPr>
            <a:r>
              <a:rPr lang="de-DE" sz="1800" dirty="0">
                <a:solidFill>
                  <a:srgbClr val="00000A"/>
                </a:solidFill>
                <a:effectLst/>
                <a:latin typeface="Arial" panose="020B0604020202020204" pitchFamily="34" charset="0"/>
                <a:ea typeface="Times New Roman" panose="02020603050405020304" pitchFamily="18" charset="0"/>
              </a:rPr>
              <a:t>Familie M. braucht ein neues Auto. Durchschnittlich fährt die Familie 35 km pro Tag. Das Ehepaar hat insgesamt drei Kinder, weshalb das neue Auto mindestens fünf Sitzplätze benötigt. Allerdings sollten die Kosten im Jahr möglichst gering bleiben. Die Familie verreist gerne ins Ausland (bis zu    1000 km entfernt), wodurch ein großer Kofferraum ebenfalls wünschenswert wäre. Außerdem hat die Familie Interesse an neuen Innovationen, daher ist nun auch ein Elektroauto anstelle eines Verbrennerfahrzeugs eine Option. Zusätzlich würden sie gerne ihren Beitrag zum Klimaschutz leisten.</a:t>
            </a:r>
            <a:endParaRPr lang="de-DE" sz="1800" dirty="0">
              <a:solidFill>
                <a:srgbClr val="00000A"/>
              </a:solidFill>
              <a:effectLst/>
              <a:latin typeface="Times New Roman" panose="02020603050405020304" pitchFamily="18" charset="0"/>
              <a:ea typeface="Times New Roman" panose="02020603050405020304" pitchFamily="18" charset="0"/>
            </a:endParaRPr>
          </a:p>
          <a:p>
            <a:endParaRPr lang="de-DE" dirty="0"/>
          </a:p>
        </p:txBody>
      </p:sp>
      <p:sp>
        <p:nvSpPr>
          <p:cNvPr id="7" name="Abgerundetes Rechteck 6">
            <a:extLst>
              <a:ext uri="{FF2B5EF4-FFF2-40B4-BE49-F238E27FC236}">
                <a16:creationId xmlns:a16="http://schemas.microsoft.com/office/drawing/2014/main" id="{4AC6C4EE-FC81-1D67-6C4B-608015149716}"/>
              </a:ext>
            </a:extLst>
          </p:cNvPr>
          <p:cNvSpPr/>
          <p:nvPr/>
        </p:nvSpPr>
        <p:spPr>
          <a:xfrm>
            <a:off x="4611380" y="4334368"/>
            <a:ext cx="2218045" cy="292608"/>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Abgerundetes Rechteck 8">
            <a:extLst>
              <a:ext uri="{FF2B5EF4-FFF2-40B4-BE49-F238E27FC236}">
                <a16:creationId xmlns:a16="http://schemas.microsoft.com/office/drawing/2014/main" id="{A7AF0BE4-517A-EA33-F246-14862264C0A8}"/>
              </a:ext>
            </a:extLst>
          </p:cNvPr>
          <p:cNvSpPr/>
          <p:nvPr/>
        </p:nvSpPr>
        <p:spPr>
          <a:xfrm>
            <a:off x="1945525" y="4334368"/>
            <a:ext cx="1207009" cy="292608"/>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a:extLst>
              <a:ext uri="{FF2B5EF4-FFF2-40B4-BE49-F238E27FC236}">
                <a16:creationId xmlns:a16="http://schemas.microsoft.com/office/drawing/2014/main" id="{8E412AC9-8FFC-2F4A-1662-4F4DD80DA9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2621" y="943640"/>
            <a:ext cx="1358755" cy="351186"/>
          </a:xfrm>
          <a:prstGeom prst="rect">
            <a:avLst/>
          </a:prstGeom>
        </p:spPr>
      </p:pic>
      <p:pic>
        <p:nvPicPr>
          <p:cNvPr id="13" name="Grafik 12">
            <a:extLst>
              <a:ext uri="{FF2B5EF4-FFF2-40B4-BE49-F238E27FC236}">
                <a16:creationId xmlns:a16="http://schemas.microsoft.com/office/drawing/2014/main" id="{FB687FF5-3481-6365-E7DC-ACA061FF6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4869" y="919586"/>
            <a:ext cx="1418058" cy="375240"/>
          </a:xfrm>
          <a:prstGeom prst="rect">
            <a:avLst/>
          </a:prstGeom>
        </p:spPr>
      </p:pic>
      <p:sp>
        <p:nvSpPr>
          <p:cNvPr id="10" name="Abgerundetes Rechteck 7">
            <a:extLst>
              <a:ext uri="{FF2B5EF4-FFF2-40B4-BE49-F238E27FC236}">
                <a16:creationId xmlns:a16="http://schemas.microsoft.com/office/drawing/2014/main" id="{88ED05C2-2A04-2C04-8AE9-A8163A76A1B6}"/>
              </a:ext>
            </a:extLst>
          </p:cNvPr>
          <p:cNvSpPr/>
          <p:nvPr/>
        </p:nvSpPr>
        <p:spPr>
          <a:xfrm>
            <a:off x="2901696" y="1834895"/>
            <a:ext cx="1207008" cy="292497"/>
          </a:xfrm>
          <a:prstGeom prst="roundRect">
            <a:avLst/>
          </a:prstGeom>
          <a:solidFill>
            <a:srgbClr val="6F35A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50416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AB29CF-597C-447C-8B29-E6BA44575464}"/>
              </a:ext>
            </a:extLst>
          </p:cNvPr>
          <p:cNvSpPr>
            <a:spLocks noGrp="1"/>
          </p:cNvSpPr>
          <p:nvPr>
            <p:ph type="title"/>
          </p:nvPr>
        </p:nvSpPr>
        <p:spPr/>
        <p:txBody>
          <a:bodyPr>
            <a:normAutofit fontScale="90000"/>
          </a:bodyPr>
          <a:lstStyle/>
          <a:p>
            <a:r>
              <a:rPr lang="de-DE" dirty="0"/>
              <a:t>Bewertungskompetenz im neuen KC</a:t>
            </a:r>
          </a:p>
        </p:txBody>
      </p:sp>
      <p:pic>
        <p:nvPicPr>
          <p:cNvPr id="7" name="Grafik 6">
            <a:extLst>
              <a:ext uri="{FF2B5EF4-FFF2-40B4-BE49-F238E27FC236}">
                <a16:creationId xmlns:a16="http://schemas.microsoft.com/office/drawing/2014/main" id="{01B5593A-42B2-6CB1-A641-00560E8663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264" y="2854773"/>
            <a:ext cx="8764386" cy="2099952"/>
          </a:xfrm>
          <a:prstGeom prst="rect">
            <a:avLst/>
          </a:prstGeom>
        </p:spPr>
      </p:pic>
      <p:pic>
        <p:nvPicPr>
          <p:cNvPr id="8" name="Grafik 7">
            <a:extLst>
              <a:ext uri="{FF2B5EF4-FFF2-40B4-BE49-F238E27FC236}">
                <a16:creationId xmlns:a16="http://schemas.microsoft.com/office/drawing/2014/main" id="{675FDF59-A84F-8A8B-D18B-48C76D1785C5}"/>
              </a:ext>
            </a:extLst>
          </p:cNvPr>
          <p:cNvPicPr>
            <a:picLocks noChangeAspect="1"/>
          </p:cNvPicPr>
          <p:nvPr/>
        </p:nvPicPr>
        <p:blipFill>
          <a:blip r:embed="rId3"/>
          <a:stretch>
            <a:fillRect/>
          </a:stretch>
        </p:blipFill>
        <p:spPr>
          <a:xfrm>
            <a:off x="302943" y="927403"/>
            <a:ext cx="8538114" cy="1328697"/>
          </a:xfrm>
          <a:prstGeom prst="rect">
            <a:avLst/>
          </a:prstGeom>
        </p:spPr>
      </p:pic>
    </p:spTree>
    <p:extLst>
      <p:ext uri="{BB962C8B-B14F-4D97-AF65-F5344CB8AC3E}">
        <p14:creationId xmlns:p14="http://schemas.microsoft.com/office/powerpoint/2010/main" val="1392680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F1B12-D659-A023-B3EA-089A7EF13C6C}"/>
              </a:ext>
            </a:extLst>
          </p:cNvPr>
          <p:cNvSpPr>
            <a:spLocks noGrp="1"/>
          </p:cNvSpPr>
          <p:nvPr>
            <p:ph type="title"/>
          </p:nvPr>
        </p:nvSpPr>
        <p:spPr/>
        <p:txBody>
          <a:bodyPr>
            <a:normAutofit fontScale="90000"/>
          </a:bodyPr>
          <a:lstStyle/>
          <a:p>
            <a:r>
              <a:rPr lang="de-DE" dirty="0"/>
              <a:t>Bewertungsverfahren anwenden</a:t>
            </a:r>
          </a:p>
        </p:txBody>
      </p:sp>
      <p:sp>
        <p:nvSpPr>
          <p:cNvPr id="4" name="Textfeld 3">
            <a:extLst>
              <a:ext uri="{FF2B5EF4-FFF2-40B4-BE49-F238E27FC236}">
                <a16:creationId xmlns:a16="http://schemas.microsoft.com/office/drawing/2014/main" id="{AE80DA52-ECE5-02E2-22AF-23F8C62C359F}"/>
              </a:ext>
            </a:extLst>
          </p:cNvPr>
          <p:cNvSpPr txBox="1"/>
          <p:nvPr/>
        </p:nvSpPr>
        <p:spPr>
          <a:xfrm>
            <a:off x="518159" y="1294826"/>
            <a:ext cx="8107681" cy="4396588"/>
          </a:xfrm>
          <a:prstGeom prst="rect">
            <a:avLst/>
          </a:prstGeom>
          <a:noFill/>
        </p:spPr>
        <p:txBody>
          <a:bodyPr wrap="square" rtlCol="0">
            <a:spAutoFit/>
          </a:bodyPr>
          <a:lstStyle/>
          <a:p>
            <a:pPr algn="just">
              <a:lnSpc>
                <a:spcPct val="115000"/>
              </a:lnSpc>
              <a:spcAft>
                <a:spcPts val="1000"/>
              </a:spcAft>
              <a:tabLst>
                <a:tab pos="900430" algn="l"/>
              </a:tabLst>
            </a:pPr>
            <a:r>
              <a:rPr lang="de-DE" sz="1800" u="sng" dirty="0">
                <a:solidFill>
                  <a:srgbClr val="00000A"/>
                </a:solidFill>
                <a:effectLst/>
                <a:latin typeface="Arial" panose="020B0604020202020204" pitchFamily="34" charset="0"/>
                <a:ea typeface="Times New Roman" panose="02020603050405020304" pitchFamily="18" charset="0"/>
              </a:rPr>
              <a:t>Situation:</a:t>
            </a:r>
            <a:endParaRPr lang="de-DE" sz="1800" dirty="0">
              <a:solidFill>
                <a:srgbClr val="00000A"/>
              </a:solidFill>
              <a:effectLst/>
              <a:latin typeface="Times New Roman" panose="02020603050405020304" pitchFamily="18" charset="0"/>
              <a:ea typeface="Times New Roman" panose="02020603050405020304" pitchFamily="18" charset="0"/>
            </a:endParaRPr>
          </a:p>
          <a:p>
            <a:pPr algn="l">
              <a:lnSpc>
                <a:spcPct val="150000"/>
              </a:lnSpc>
              <a:spcAft>
                <a:spcPts val="1000"/>
              </a:spcAft>
              <a:tabLst>
                <a:tab pos="900430" algn="l"/>
              </a:tabLst>
            </a:pPr>
            <a:r>
              <a:rPr lang="de-DE" sz="1800" dirty="0">
                <a:solidFill>
                  <a:srgbClr val="00000A"/>
                </a:solidFill>
                <a:effectLst/>
                <a:latin typeface="Arial" panose="020B0604020202020204" pitchFamily="34" charset="0"/>
                <a:ea typeface="Times New Roman" panose="02020603050405020304" pitchFamily="18" charset="0"/>
              </a:rPr>
              <a:t>Familie M. braucht ein neues Auto. Durchschnittlich fährt die Familie 35 km pro Tag. Das Ehepaar hat insgesamt drei Kinder, weshalb das neue Auto mindestens fünf Sitzplätze benötigt. Allerdings sollten die Kosten im Jahr möglichst gering bleiben. Die Familie verreist gerne ins Ausland (bis zu    1000 km entfernt), wodurch ein großer Kofferraum ebenfalls wünschenswert wäre. Außerdem hat die Familie Interesse an neuen Innovationen, daher ist nun auch ein Elektroauto anstelle eines Verbrennerfahrzeugs eine Option. Zusätzlich würden sie gerne ihren Beitrag zum Klimaschutz leisten.</a:t>
            </a:r>
            <a:endParaRPr lang="de-DE" sz="1800" dirty="0">
              <a:solidFill>
                <a:srgbClr val="00000A"/>
              </a:solidFill>
              <a:effectLst/>
              <a:latin typeface="Times New Roman" panose="02020603050405020304" pitchFamily="18" charset="0"/>
              <a:ea typeface="Times New Roman" panose="02020603050405020304" pitchFamily="18" charset="0"/>
            </a:endParaRPr>
          </a:p>
          <a:p>
            <a:endParaRPr lang="de-DE" dirty="0"/>
          </a:p>
        </p:txBody>
      </p:sp>
      <p:sp>
        <p:nvSpPr>
          <p:cNvPr id="3" name="Abgerundetes Rechteck 2">
            <a:extLst>
              <a:ext uri="{FF2B5EF4-FFF2-40B4-BE49-F238E27FC236}">
                <a16:creationId xmlns:a16="http://schemas.microsoft.com/office/drawing/2014/main" id="{763E37D4-59D2-523C-7273-F345B482ADE2}"/>
              </a:ext>
            </a:extLst>
          </p:cNvPr>
          <p:cNvSpPr/>
          <p:nvPr/>
        </p:nvSpPr>
        <p:spPr>
          <a:xfrm>
            <a:off x="5351070" y="4714118"/>
            <a:ext cx="1291399" cy="292608"/>
          </a:xfrm>
          <a:prstGeom prst="roundRect">
            <a:avLst/>
          </a:prstGeom>
          <a:solidFill>
            <a:srgbClr val="8FCC8E">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Abgerundetes Rechteck 5">
            <a:extLst>
              <a:ext uri="{FF2B5EF4-FFF2-40B4-BE49-F238E27FC236}">
                <a16:creationId xmlns:a16="http://schemas.microsoft.com/office/drawing/2014/main" id="{5F9776FB-6F94-2676-D693-B2C548C6565E}"/>
              </a:ext>
            </a:extLst>
          </p:cNvPr>
          <p:cNvSpPr/>
          <p:nvPr/>
        </p:nvSpPr>
        <p:spPr>
          <a:xfrm>
            <a:off x="622693" y="3523488"/>
            <a:ext cx="889115" cy="262240"/>
          </a:xfrm>
          <a:prstGeom prst="roundRect">
            <a:avLst/>
          </a:prstGeom>
          <a:solidFill>
            <a:srgbClr val="8FCC8E">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Abgerundetes Rechteck 6">
            <a:extLst>
              <a:ext uri="{FF2B5EF4-FFF2-40B4-BE49-F238E27FC236}">
                <a16:creationId xmlns:a16="http://schemas.microsoft.com/office/drawing/2014/main" id="{4AC6C4EE-FC81-1D67-6C4B-608015149716}"/>
              </a:ext>
            </a:extLst>
          </p:cNvPr>
          <p:cNvSpPr/>
          <p:nvPr/>
        </p:nvSpPr>
        <p:spPr>
          <a:xfrm>
            <a:off x="4611381" y="4334368"/>
            <a:ext cx="2227958" cy="308066"/>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Abgerundetes Rechteck 7">
            <a:extLst>
              <a:ext uri="{FF2B5EF4-FFF2-40B4-BE49-F238E27FC236}">
                <a16:creationId xmlns:a16="http://schemas.microsoft.com/office/drawing/2014/main" id="{9B31B3AF-F65E-C738-F24D-326A567FDE00}"/>
              </a:ext>
            </a:extLst>
          </p:cNvPr>
          <p:cNvSpPr/>
          <p:nvPr/>
        </p:nvSpPr>
        <p:spPr>
          <a:xfrm>
            <a:off x="6392091" y="2668349"/>
            <a:ext cx="1559675" cy="292497"/>
          </a:xfrm>
          <a:prstGeom prst="roundRect">
            <a:avLst/>
          </a:prstGeom>
          <a:solidFill>
            <a:srgbClr val="8FCC8E">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Abgerundetes Rechteck 8">
            <a:extLst>
              <a:ext uri="{FF2B5EF4-FFF2-40B4-BE49-F238E27FC236}">
                <a16:creationId xmlns:a16="http://schemas.microsoft.com/office/drawing/2014/main" id="{A7AF0BE4-517A-EA33-F246-14862264C0A8}"/>
              </a:ext>
            </a:extLst>
          </p:cNvPr>
          <p:cNvSpPr/>
          <p:nvPr/>
        </p:nvSpPr>
        <p:spPr>
          <a:xfrm>
            <a:off x="1945525" y="4334368"/>
            <a:ext cx="1207009" cy="292608"/>
          </a:xfrm>
          <a:prstGeom prst="roundRect">
            <a:avLst/>
          </a:prstGeom>
          <a:solidFill>
            <a:srgbClr val="4472C4">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a:extLst>
              <a:ext uri="{FF2B5EF4-FFF2-40B4-BE49-F238E27FC236}">
                <a16:creationId xmlns:a16="http://schemas.microsoft.com/office/drawing/2014/main" id="{8E412AC9-8FFC-2F4A-1662-4F4DD80DA9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2621" y="943640"/>
            <a:ext cx="1358755" cy="351186"/>
          </a:xfrm>
          <a:prstGeom prst="rect">
            <a:avLst/>
          </a:prstGeom>
        </p:spPr>
      </p:pic>
      <p:pic>
        <p:nvPicPr>
          <p:cNvPr id="13" name="Grafik 12">
            <a:extLst>
              <a:ext uri="{FF2B5EF4-FFF2-40B4-BE49-F238E27FC236}">
                <a16:creationId xmlns:a16="http://schemas.microsoft.com/office/drawing/2014/main" id="{FB687FF5-3481-6365-E7DC-ACA061FF6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4869" y="919586"/>
            <a:ext cx="1418058" cy="375240"/>
          </a:xfrm>
          <a:prstGeom prst="rect">
            <a:avLst/>
          </a:prstGeom>
        </p:spPr>
      </p:pic>
      <p:sp>
        <p:nvSpPr>
          <p:cNvPr id="10" name="Abgerundetes Rechteck 7">
            <a:extLst>
              <a:ext uri="{FF2B5EF4-FFF2-40B4-BE49-F238E27FC236}">
                <a16:creationId xmlns:a16="http://schemas.microsoft.com/office/drawing/2014/main" id="{88ED05C2-2A04-2C04-8AE9-A8163A76A1B6}"/>
              </a:ext>
            </a:extLst>
          </p:cNvPr>
          <p:cNvSpPr/>
          <p:nvPr/>
        </p:nvSpPr>
        <p:spPr>
          <a:xfrm>
            <a:off x="2901696" y="1834895"/>
            <a:ext cx="1207008" cy="292497"/>
          </a:xfrm>
          <a:prstGeom prst="roundRect">
            <a:avLst/>
          </a:prstGeom>
          <a:solidFill>
            <a:srgbClr val="6F35A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a:extLst>
              <a:ext uri="{FF2B5EF4-FFF2-40B4-BE49-F238E27FC236}">
                <a16:creationId xmlns:a16="http://schemas.microsoft.com/office/drawing/2014/main" id="{B1A28D8C-F325-F6FA-C149-4A808013807A}"/>
              </a:ext>
            </a:extLst>
          </p:cNvPr>
          <p:cNvPicPr>
            <a:picLocks noChangeAspect="1"/>
          </p:cNvPicPr>
          <p:nvPr/>
        </p:nvPicPr>
        <p:blipFill>
          <a:blip r:embed="rId4"/>
          <a:stretch>
            <a:fillRect/>
          </a:stretch>
        </p:blipFill>
        <p:spPr>
          <a:xfrm>
            <a:off x="5351070" y="953903"/>
            <a:ext cx="1291399" cy="333584"/>
          </a:xfrm>
          <a:prstGeom prst="rect">
            <a:avLst/>
          </a:prstGeom>
        </p:spPr>
      </p:pic>
      <p:pic>
        <p:nvPicPr>
          <p:cNvPr id="14" name="Grafik 13">
            <a:extLst>
              <a:ext uri="{FF2B5EF4-FFF2-40B4-BE49-F238E27FC236}">
                <a16:creationId xmlns:a16="http://schemas.microsoft.com/office/drawing/2014/main" id="{94B99168-4562-41DE-AA39-EC5393CD7BFA}"/>
              </a:ext>
            </a:extLst>
          </p:cNvPr>
          <p:cNvPicPr>
            <a:picLocks noChangeAspect="1"/>
          </p:cNvPicPr>
          <p:nvPr/>
        </p:nvPicPr>
        <p:blipFill>
          <a:blip r:embed="rId5"/>
          <a:stretch>
            <a:fillRect/>
          </a:stretch>
        </p:blipFill>
        <p:spPr>
          <a:xfrm>
            <a:off x="3792927" y="3477662"/>
            <a:ext cx="1917408" cy="308066"/>
          </a:xfrm>
          <a:prstGeom prst="rect">
            <a:avLst/>
          </a:prstGeom>
        </p:spPr>
      </p:pic>
      <p:pic>
        <p:nvPicPr>
          <p:cNvPr id="15" name="Grafik 14">
            <a:extLst>
              <a:ext uri="{FF2B5EF4-FFF2-40B4-BE49-F238E27FC236}">
                <a16:creationId xmlns:a16="http://schemas.microsoft.com/office/drawing/2014/main" id="{4346372E-1BE5-0FCB-2DE1-2683A5F0CB71}"/>
              </a:ext>
            </a:extLst>
          </p:cNvPr>
          <p:cNvPicPr>
            <a:picLocks noChangeAspect="1"/>
          </p:cNvPicPr>
          <p:nvPr/>
        </p:nvPicPr>
        <p:blipFill>
          <a:blip r:embed="rId6"/>
          <a:stretch>
            <a:fillRect/>
          </a:stretch>
        </p:blipFill>
        <p:spPr>
          <a:xfrm>
            <a:off x="1791707" y="2650355"/>
            <a:ext cx="1511330" cy="310923"/>
          </a:xfrm>
          <a:prstGeom prst="rect">
            <a:avLst/>
          </a:prstGeom>
        </p:spPr>
      </p:pic>
    </p:spTree>
    <p:extLst>
      <p:ext uri="{BB962C8B-B14F-4D97-AF65-F5344CB8AC3E}">
        <p14:creationId xmlns:p14="http://schemas.microsoft.com/office/powerpoint/2010/main" val="919802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5">
            <a:extLst>
              <a:ext uri="{FF2B5EF4-FFF2-40B4-BE49-F238E27FC236}">
                <a16:creationId xmlns:a16="http://schemas.microsoft.com/office/drawing/2014/main" id="{7D52BAE6-2868-FE3C-4A5E-2DDB18EF9B48}"/>
              </a:ext>
            </a:extLst>
          </p:cNvPr>
          <p:cNvSpPr/>
          <p:nvPr/>
        </p:nvSpPr>
        <p:spPr>
          <a:xfrm>
            <a:off x="390144" y="2279904"/>
            <a:ext cx="4096512" cy="3462528"/>
          </a:xfrm>
          <a:prstGeom prst="roundRect">
            <a:avLst/>
          </a:prstGeom>
          <a:solidFill>
            <a:srgbClr val="53B15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C526012C-068D-C64C-3625-6809CA928DF3}"/>
              </a:ext>
            </a:extLst>
          </p:cNvPr>
          <p:cNvSpPr>
            <a:spLocks noGrp="1"/>
          </p:cNvSpPr>
          <p:nvPr>
            <p:ph type="title"/>
          </p:nvPr>
        </p:nvSpPr>
        <p:spPr/>
        <p:txBody>
          <a:bodyPr>
            <a:normAutofit fontScale="90000"/>
          </a:bodyPr>
          <a:lstStyle/>
          <a:p>
            <a:r>
              <a:rPr lang="de-DE" dirty="0"/>
              <a:t>Öffnungsgrad variabel</a:t>
            </a:r>
          </a:p>
        </p:txBody>
      </p:sp>
      <p:sp>
        <p:nvSpPr>
          <p:cNvPr id="4" name="Textfeld 3">
            <a:extLst>
              <a:ext uri="{FF2B5EF4-FFF2-40B4-BE49-F238E27FC236}">
                <a16:creationId xmlns:a16="http://schemas.microsoft.com/office/drawing/2014/main" id="{1D760FC5-FDFA-C4ED-0E63-A412623190BD}"/>
              </a:ext>
            </a:extLst>
          </p:cNvPr>
          <p:cNvSpPr txBox="1"/>
          <p:nvPr/>
        </p:nvSpPr>
        <p:spPr>
          <a:xfrm>
            <a:off x="597408" y="2279904"/>
            <a:ext cx="3791712" cy="3366178"/>
          </a:xfrm>
          <a:prstGeom prst="rect">
            <a:avLst/>
          </a:prstGeom>
          <a:noFill/>
        </p:spPr>
        <p:txBody>
          <a:bodyPr wrap="square" rtlCol="0">
            <a:spAutoFit/>
          </a:bodyPr>
          <a:lstStyle/>
          <a:p>
            <a:pPr>
              <a:lnSpc>
                <a:spcPct val="150000"/>
              </a:lnSpc>
              <a:spcAft>
                <a:spcPts val="600"/>
              </a:spcAft>
              <a:tabLst>
                <a:tab pos="900430" algn="l"/>
                <a:tab pos="180340" algn="l"/>
                <a:tab pos="900430" algn="l"/>
              </a:tabLst>
            </a:pPr>
            <a:r>
              <a:rPr lang="de-DE" b="1" dirty="0">
                <a:solidFill>
                  <a:srgbClr val="00000A"/>
                </a:solidFill>
                <a:latin typeface="Arial" panose="020B0604020202020204" pitchFamily="34" charset="0"/>
                <a:ea typeface="Times New Roman" panose="02020603050405020304" pitchFamily="18" charset="0"/>
              </a:rPr>
              <a:t>Aufgabe: </a:t>
            </a:r>
            <a:r>
              <a:rPr lang="de-DE" dirty="0">
                <a:solidFill>
                  <a:srgbClr val="00000A"/>
                </a:solidFill>
                <a:latin typeface="Arial" panose="020B0604020202020204" pitchFamily="34" charset="0"/>
                <a:ea typeface="Times New Roman" panose="02020603050405020304" pitchFamily="18" charset="0"/>
              </a:rPr>
              <a:t>Unterstütze die Familie bei ihrer Entscheidung durch Aufstellen einer Entscheidungsmatrix. Führe dazu mithilfe des beigefügten Materials (QR-Code) alle sechs Schritte des dir bekannten Bewertungsverfahrens durch.</a:t>
            </a:r>
            <a:endParaRPr lang="de-DE" dirty="0">
              <a:solidFill>
                <a:srgbClr val="00000A"/>
              </a:solidFill>
              <a:latin typeface="Times New Roman" panose="02020603050405020304" pitchFamily="18" charset="0"/>
              <a:ea typeface="Times New Roman" panose="02020603050405020304" pitchFamily="18" charset="0"/>
            </a:endParaRPr>
          </a:p>
        </p:txBody>
      </p:sp>
      <p:grpSp>
        <p:nvGrpSpPr>
          <p:cNvPr id="8" name="Gruppieren 7">
            <a:extLst>
              <a:ext uri="{FF2B5EF4-FFF2-40B4-BE49-F238E27FC236}">
                <a16:creationId xmlns:a16="http://schemas.microsoft.com/office/drawing/2014/main" id="{72462905-22A5-9EC7-C981-6886E7CE23B5}"/>
              </a:ext>
            </a:extLst>
          </p:cNvPr>
          <p:cNvGrpSpPr/>
          <p:nvPr/>
        </p:nvGrpSpPr>
        <p:grpSpPr>
          <a:xfrm>
            <a:off x="4888994" y="3018706"/>
            <a:ext cx="4096512" cy="1888574"/>
            <a:chOff x="4754882" y="1964098"/>
            <a:chExt cx="4096512" cy="1888574"/>
          </a:xfrm>
        </p:grpSpPr>
        <p:sp>
          <p:nvSpPr>
            <p:cNvPr id="5" name="Textfeld 4">
              <a:extLst>
                <a:ext uri="{FF2B5EF4-FFF2-40B4-BE49-F238E27FC236}">
                  <a16:creationId xmlns:a16="http://schemas.microsoft.com/office/drawing/2014/main" id="{E30F5347-06F9-4282-EEA7-5C9439865CCB}"/>
                </a:ext>
              </a:extLst>
            </p:cNvPr>
            <p:cNvSpPr txBox="1"/>
            <p:nvPr/>
          </p:nvSpPr>
          <p:spPr>
            <a:xfrm>
              <a:off x="4962144" y="2056901"/>
              <a:ext cx="3791712" cy="1702967"/>
            </a:xfrm>
            <a:prstGeom prst="rect">
              <a:avLst/>
            </a:prstGeom>
            <a:noFill/>
          </p:spPr>
          <p:txBody>
            <a:bodyPr wrap="square" rtlCol="0">
              <a:spAutoFit/>
            </a:bodyPr>
            <a:lstStyle/>
            <a:p>
              <a:pPr>
                <a:lnSpc>
                  <a:spcPct val="150000"/>
                </a:lnSpc>
                <a:spcAft>
                  <a:spcPts val="600"/>
                </a:spcAft>
                <a:tabLst>
                  <a:tab pos="900430" algn="l"/>
                  <a:tab pos="180340" algn="l"/>
                  <a:tab pos="900430" algn="l"/>
                </a:tabLst>
              </a:pPr>
              <a:r>
                <a:rPr lang="de-DE" b="1" dirty="0">
                  <a:solidFill>
                    <a:srgbClr val="00000A"/>
                  </a:solidFill>
                  <a:latin typeface="Arial" panose="020B0604020202020204" pitchFamily="34" charset="0"/>
                  <a:ea typeface="Times New Roman" panose="02020603050405020304" pitchFamily="18" charset="0"/>
                </a:rPr>
                <a:t>Aufgabe: </a:t>
              </a:r>
              <a:r>
                <a:rPr lang="de-DE" dirty="0">
                  <a:solidFill>
                    <a:srgbClr val="00000A"/>
                  </a:solidFill>
                  <a:latin typeface="Arial" panose="020B0604020202020204" pitchFamily="34" charset="0"/>
                  <a:ea typeface="Times New Roman" panose="02020603050405020304" pitchFamily="18" charset="0"/>
                </a:rPr>
                <a:t>Unterstütze die Familie bei ihrer Entscheidung durch Aufstellen einer Entscheidungsmatrix. </a:t>
              </a:r>
            </a:p>
          </p:txBody>
        </p:sp>
        <p:sp>
          <p:nvSpPr>
            <p:cNvPr id="7" name="Abgerundetes Rechteck 6">
              <a:extLst>
                <a:ext uri="{FF2B5EF4-FFF2-40B4-BE49-F238E27FC236}">
                  <a16:creationId xmlns:a16="http://schemas.microsoft.com/office/drawing/2014/main" id="{6F905F02-7E85-2291-4F21-49269E1AB524}"/>
                </a:ext>
              </a:extLst>
            </p:cNvPr>
            <p:cNvSpPr/>
            <p:nvPr/>
          </p:nvSpPr>
          <p:spPr>
            <a:xfrm>
              <a:off x="4754882" y="1964098"/>
              <a:ext cx="4096512" cy="1888574"/>
            </a:xfrm>
            <a:prstGeom prst="roundRect">
              <a:avLst/>
            </a:prstGeom>
            <a:solidFill>
              <a:srgbClr val="53B151">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10" name="Grafik 9">
            <a:extLst>
              <a:ext uri="{FF2B5EF4-FFF2-40B4-BE49-F238E27FC236}">
                <a16:creationId xmlns:a16="http://schemas.microsoft.com/office/drawing/2014/main" id="{B0F59B87-BF6B-DD8F-F490-C0C5129237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073" y="839221"/>
            <a:ext cx="2380744" cy="615331"/>
          </a:xfrm>
          <a:prstGeom prst="rect">
            <a:avLst/>
          </a:prstGeom>
        </p:spPr>
      </p:pic>
      <p:sp>
        <p:nvSpPr>
          <p:cNvPr id="11" name="Abgerundetes Rechteck 10">
            <a:extLst>
              <a:ext uri="{FF2B5EF4-FFF2-40B4-BE49-F238E27FC236}">
                <a16:creationId xmlns:a16="http://schemas.microsoft.com/office/drawing/2014/main" id="{E9C09E6A-6BF4-0162-3709-B81C845A7858}"/>
              </a:ext>
            </a:extLst>
          </p:cNvPr>
          <p:cNvSpPr/>
          <p:nvPr/>
        </p:nvSpPr>
        <p:spPr>
          <a:xfrm>
            <a:off x="1097280" y="1430998"/>
            <a:ext cx="2243328" cy="633150"/>
          </a:xfrm>
          <a:prstGeom prst="roundRect">
            <a:avLst/>
          </a:prstGeom>
          <a:noFill/>
          <a:ln>
            <a:solidFill>
              <a:srgbClr val="95C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Variante 1</a:t>
            </a:r>
          </a:p>
        </p:txBody>
      </p:sp>
      <p:sp>
        <p:nvSpPr>
          <p:cNvPr id="13" name="Abgerundetes Rechteck 12">
            <a:extLst>
              <a:ext uri="{FF2B5EF4-FFF2-40B4-BE49-F238E27FC236}">
                <a16:creationId xmlns:a16="http://schemas.microsoft.com/office/drawing/2014/main" id="{6426FC4C-DFFC-F7C0-9477-6430E53D3457}"/>
              </a:ext>
            </a:extLst>
          </p:cNvPr>
          <p:cNvSpPr/>
          <p:nvPr/>
        </p:nvSpPr>
        <p:spPr>
          <a:xfrm>
            <a:off x="5650992" y="2140149"/>
            <a:ext cx="2243328" cy="633150"/>
          </a:xfrm>
          <a:prstGeom prst="roundRect">
            <a:avLst/>
          </a:prstGeom>
          <a:noFill/>
          <a:ln>
            <a:solidFill>
              <a:srgbClr val="95C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Variante 2</a:t>
            </a:r>
          </a:p>
        </p:txBody>
      </p:sp>
    </p:spTree>
    <p:extLst>
      <p:ext uri="{BB962C8B-B14F-4D97-AF65-F5344CB8AC3E}">
        <p14:creationId xmlns:p14="http://schemas.microsoft.com/office/powerpoint/2010/main" val="1088097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DDDF01-7852-AE86-2689-9C92BAEF7915}"/>
              </a:ext>
            </a:extLst>
          </p:cNvPr>
          <p:cNvSpPr>
            <a:spLocks noGrp="1"/>
          </p:cNvSpPr>
          <p:nvPr>
            <p:ph type="title"/>
          </p:nvPr>
        </p:nvSpPr>
        <p:spPr/>
        <p:txBody>
          <a:bodyPr>
            <a:normAutofit fontScale="90000"/>
          </a:bodyPr>
          <a:lstStyle/>
          <a:p>
            <a:r>
              <a:rPr lang="de-DE" dirty="0"/>
              <a:t>Materialsammlung für Lernende </a:t>
            </a:r>
          </a:p>
        </p:txBody>
      </p:sp>
      <p:pic>
        <p:nvPicPr>
          <p:cNvPr id="5" name="Grafik 4">
            <a:extLst>
              <a:ext uri="{FF2B5EF4-FFF2-40B4-BE49-F238E27FC236}">
                <a16:creationId xmlns:a16="http://schemas.microsoft.com/office/drawing/2014/main" id="{8DE9C4E2-5B7A-521E-C349-6F77794D54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9816" y="1084605"/>
            <a:ext cx="3924808" cy="4688797"/>
          </a:xfrm>
          <a:prstGeom prst="rect">
            <a:avLst/>
          </a:prstGeom>
        </p:spPr>
      </p:pic>
      <p:pic>
        <p:nvPicPr>
          <p:cNvPr id="7" name="Grafik 6">
            <a:extLst>
              <a:ext uri="{FF2B5EF4-FFF2-40B4-BE49-F238E27FC236}">
                <a16:creationId xmlns:a16="http://schemas.microsoft.com/office/drawing/2014/main" id="{301CB660-5ECB-D8A4-C7A5-F76AF1093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160" y="3086353"/>
            <a:ext cx="2312036" cy="2312036"/>
          </a:xfrm>
          <a:prstGeom prst="rect">
            <a:avLst/>
          </a:prstGeom>
        </p:spPr>
      </p:pic>
      <p:pic>
        <p:nvPicPr>
          <p:cNvPr id="8" name="Grafik 7">
            <a:extLst>
              <a:ext uri="{FF2B5EF4-FFF2-40B4-BE49-F238E27FC236}">
                <a16:creationId xmlns:a16="http://schemas.microsoft.com/office/drawing/2014/main" id="{E84AD5B3-1918-0DC0-4ACA-7BDDCDF53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7160" y="1010966"/>
            <a:ext cx="2380744" cy="615331"/>
          </a:xfrm>
          <a:prstGeom prst="rect">
            <a:avLst/>
          </a:prstGeom>
        </p:spPr>
      </p:pic>
      <p:sp>
        <p:nvSpPr>
          <p:cNvPr id="9" name="Abgerundetes Rechteck 8">
            <a:extLst>
              <a:ext uri="{FF2B5EF4-FFF2-40B4-BE49-F238E27FC236}">
                <a16:creationId xmlns:a16="http://schemas.microsoft.com/office/drawing/2014/main" id="{3538A4C9-C588-8DA7-3D17-C3F089AE9BA5}"/>
              </a:ext>
            </a:extLst>
          </p:cNvPr>
          <p:cNvSpPr/>
          <p:nvPr/>
        </p:nvSpPr>
        <p:spPr>
          <a:xfrm>
            <a:off x="6555868" y="2165161"/>
            <a:ext cx="2243328" cy="633150"/>
          </a:xfrm>
          <a:prstGeom prst="roundRect">
            <a:avLst/>
          </a:prstGeom>
          <a:noFill/>
          <a:ln>
            <a:solidFill>
              <a:srgbClr val="95C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Variante 1</a:t>
            </a:r>
          </a:p>
        </p:txBody>
      </p:sp>
    </p:spTree>
    <p:extLst>
      <p:ext uri="{BB962C8B-B14F-4D97-AF65-F5344CB8AC3E}">
        <p14:creationId xmlns:p14="http://schemas.microsoft.com/office/powerpoint/2010/main" val="33892139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A34C6A-91A5-4392-0EE4-A9711B005639}"/>
              </a:ext>
            </a:extLst>
          </p:cNvPr>
          <p:cNvSpPr>
            <a:spLocks noGrp="1"/>
          </p:cNvSpPr>
          <p:nvPr>
            <p:ph type="title"/>
          </p:nvPr>
        </p:nvSpPr>
        <p:spPr/>
        <p:txBody>
          <a:bodyPr>
            <a:normAutofit fontScale="90000"/>
          </a:bodyPr>
          <a:lstStyle/>
          <a:p>
            <a:r>
              <a:rPr lang="de-DE" dirty="0"/>
              <a:t>Materialsammlung für Lehrkräfte</a:t>
            </a:r>
          </a:p>
        </p:txBody>
      </p:sp>
      <p:pic>
        <p:nvPicPr>
          <p:cNvPr id="5" name="Grafik 4">
            <a:extLst>
              <a:ext uri="{FF2B5EF4-FFF2-40B4-BE49-F238E27FC236}">
                <a16:creationId xmlns:a16="http://schemas.microsoft.com/office/drawing/2014/main" id="{328CED85-19EB-0708-548B-5D75407AF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572" y="1207008"/>
            <a:ext cx="3147372" cy="4706620"/>
          </a:xfrm>
          <a:prstGeom prst="rect">
            <a:avLst/>
          </a:prstGeom>
        </p:spPr>
      </p:pic>
      <p:pic>
        <p:nvPicPr>
          <p:cNvPr id="6" name="Grafik 5">
            <a:extLst>
              <a:ext uri="{FF2B5EF4-FFF2-40B4-BE49-F238E27FC236}">
                <a16:creationId xmlns:a16="http://schemas.microsoft.com/office/drawing/2014/main" id="{14A24992-67CE-8CD9-A717-1931D28C55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073" y="839221"/>
            <a:ext cx="2380744" cy="615331"/>
          </a:xfrm>
          <a:prstGeom prst="rect">
            <a:avLst/>
          </a:prstGeom>
        </p:spPr>
      </p:pic>
      <p:pic>
        <p:nvPicPr>
          <p:cNvPr id="7" name="Grafik 6">
            <a:extLst>
              <a:ext uri="{FF2B5EF4-FFF2-40B4-BE49-F238E27FC236}">
                <a16:creationId xmlns:a16="http://schemas.microsoft.com/office/drawing/2014/main" id="{425CB11B-06CB-42D7-BBC2-C7467699FEAE}"/>
              </a:ext>
            </a:extLst>
          </p:cNvPr>
          <p:cNvPicPr>
            <a:picLocks noChangeAspect="1"/>
          </p:cNvPicPr>
          <p:nvPr/>
        </p:nvPicPr>
        <p:blipFill>
          <a:blip r:embed="rId4"/>
          <a:stretch>
            <a:fillRect/>
          </a:stretch>
        </p:blipFill>
        <p:spPr>
          <a:xfrm>
            <a:off x="6501131" y="2832100"/>
            <a:ext cx="2313686" cy="2313686"/>
          </a:xfrm>
          <a:prstGeom prst="rect">
            <a:avLst/>
          </a:prstGeom>
        </p:spPr>
      </p:pic>
    </p:spTree>
    <p:extLst>
      <p:ext uri="{BB962C8B-B14F-4D97-AF65-F5344CB8AC3E}">
        <p14:creationId xmlns:p14="http://schemas.microsoft.com/office/powerpoint/2010/main" val="857371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FBE9A3-213B-76EE-072A-86AB2E69788F}"/>
              </a:ext>
            </a:extLst>
          </p:cNvPr>
          <p:cNvSpPr>
            <a:spLocks noGrp="1"/>
          </p:cNvSpPr>
          <p:nvPr>
            <p:ph type="title"/>
          </p:nvPr>
        </p:nvSpPr>
        <p:spPr/>
        <p:txBody>
          <a:bodyPr>
            <a:normAutofit fontScale="90000"/>
          </a:bodyPr>
          <a:lstStyle/>
          <a:p>
            <a:r>
              <a:rPr lang="de-DE" dirty="0"/>
              <a:t>Bewertung in der Q-Phase</a:t>
            </a:r>
          </a:p>
        </p:txBody>
      </p:sp>
      <p:sp>
        <p:nvSpPr>
          <p:cNvPr id="4" name="Textfeld 3">
            <a:extLst>
              <a:ext uri="{FF2B5EF4-FFF2-40B4-BE49-F238E27FC236}">
                <a16:creationId xmlns:a16="http://schemas.microsoft.com/office/drawing/2014/main" id="{6D26B7E3-6FD2-2EFB-7C92-DBC2EBDC018A}"/>
              </a:ext>
            </a:extLst>
          </p:cNvPr>
          <p:cNvSpPr txBox="1"/>
          <p:nvPr/>
        </p:nvSpPr>
        <p:spPr>
          <a:xfrm>
            <a:off x="2464905" y="858158"/>
            <a:ext cx="3119572" cy="461665"/>
          </a:xfrm>
          <a:prstGeom prst="rect">
            <a:avLst/>
          </a:prstGeom>
          <a:noFill/>
        </p:spPr>
        <p:txBody>
          <a:bodyPr wrap="none" rtlCol="0">
            <a:spAutoFit/>
          </a:bodyPr>
          <a:lstStyle/>
          <a:p>
            <a:r>
              <a:rPr lang="de-DE" sz="2400" dirty="0"/>
              <a:t>Jahrgang 12 (Induktion)</a:t>
            </a:r>
          </a:p>
        </p:txBody>
      </p:sp>
      <p:sp>
        <p:nvSpPr>
          <p:cNvPr id="5" name="Abgerundetes Rechteck 4">
            <a:extLst>
              <a:ext uri="{FF2B5EF4-FFF2-40B4-BE49-F238E27FC236}">
                <a16:creationId xmlns:a16="http://schemas.microsoft.com/office/drawing/2014/main" id="{64850750-3DD6-0F0F-3D82-3BCBDE8491E8}"/>
              </a:ext>
            </a:extLst>
          </p:cNvPr>
          <p:cNvSpPr/>
          <p:nvPr/>
        </p:nvSpPr>
        <p:spPr>
          <a:xfrm>
            <a:off x="355046" y="1965639"/>
            <a:ext cx="7886700" cy="3803374"/>
          </a:xfrm>
          <a:prstGeom prst="roundRect">
            <a:avLst/>
          </a:prstGeom>
          <a:solidFill>
            <a:srgbClr val="00B0F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solidFill>
                  <a:srgbClr val="000000"/>
                </a:solidFill>
                <a:latin typeface="Arial" panose="020B0604020202020204" pitchFamily="34" charset="0"/>
                <a:ea typeface="Times New Roman" panose="02020603050405020304" pitchFamily="18" charset="0"/>
              </a:rPr>
              <a:t>Setting: </a:t>
            </a:r>
          </a:p>
          <a:p>
            <a:r>
              <a:rPr lang="de-DE" sz="2800" dirty="0">
                <a:solidFill>
                  <a:srgbClr val="000000"/>
                </a:solidFill>
                <a:latin typeface="Arial" panose="020B0604020202020204" pitchFamily="34" charset="0"/>
                <a:ea typeface="Times New Roman" panose="02020603050405020304" pitchFamily="18" charset="0"/>
              </a:rPr>
              <a:t>Dein Smartphone wird 4 Jahre genutzt und täglich einmal geladen. Du erhältst täglich 200 Nachrichten, die du sofort lesen willst. Zusatzkosten für ein gleichwertiges, induktiv ladbares Smartphone inkl. Lade-Schale betragen 90€. </a:t>
            </a:r>
            <a:endParaRPr lang="de-DE" dirty="0"/>
          </a:p>
        </p:txBody>
      </p:sp>
      <p:sp>
        <p:nvSpPr>
          <p:cNvPr id="6" name="Textfeld 5">
            <a:extLst>
              <a:ext uri="{FF2B5EF4-FFF2-40B4-BE49-F238E27FC236}">
                <a16:creationId xmlns:a16="http://schemas.microsoft.com/office/drawing/2014/main" id="{F5E3B0CB-9DD0-1E02-75D6-DEF18FCA3D19}"/>
              </a:ext>
            </a:extLst>
          </p:cNvPr>
          <p:cNvSpPr txBox="1"/>
          <p:nvPr/>
        </p:nvSpPr>
        <p:spPr>
          <a:xfrm>
            <a:off x="1308649" y="1400699"/>
            <a:ext cx="5979494" cy="461665"/>
          </a:xfrm>
          <a:prstGeom prst="rect">
            <a:avLst/>
          </a:prstGeom>
          <a:noFill/>
        </p:spPr>
        <p:txBody>
          <a:bodyPr wrap="square" rtlCol="0">
            <a:spAutoFit/>
          </a:bodyPr>
          <a:lstStyle/>
          <a:p>
            <a:r>
              <a:rPr lang="de-DE" sz="2400" dirty="0"/>
              <a:t>Smartphone mit Kabel laden oder induktiv</a:t>
            </a:r>
          </a:p>
        </p:txBody>
      </p:sp>
    </p:spTree>
    <p:extLst>
      <p:ext uri="{BB962C8B-B14F-4D97-AF65-F5344CB8AC3E}">
        <p14:creationId xmlns:p14="http://schemas.microsoft.com/office/powerpoint/2010/main" val="357926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A34C6A-91A5-4392-0EE4-A9711B005639}"/>
              </a:ext>
            </a:extLst>
          </p:cNvPr>
          <p:cNvSpPr>
            <a:spLocks noGrp="1"/>
          </p:cNvSpPr>
          <p:nvPr>
            <p:ph type="title"/>
          </p:nvPr>
        </p:nvSpPr>
        <p:spPr/>
        <p:txBody>
          <a:bodyPr>
            <a:normAutofit fontScale="90000"/>
          </a:bodyPr>
          <a:lstStyle/>
          <a:p>
            <a:r>
              <a:rPr lang="de-DE" dirty="0"/>
              <a:t>Bewertung in der Q-Phase</a:t>
            </a:r>
          </a:p>
        </p:txBody>
      </p:sp>
      <p:sp>
        <p:nvSpPr>
          <p:cNvPr id="3" name="Textfeld 2">
            <a:extLst>
              <a:ext uri="{FF2B5EF4-FFF2-40B4-BE49-F238E27FC236}">
                <a16:creationId xmlns:a16="http://schemas.microsoft.com/office/drawing/2014/main" id="{DFFE680B-9969-7699-B38A-8183618443A9}"/>
              </a:ext>
            </a:extLst>
          </p:cNvPr>
          <p:cNvSpPr txBox="1"/>
          <p:nvPr/>
        </p:nvSpPr>
        <p:spPr>
          <a:xfrm>
            <a:off x="1643270" y="835755"/>
            <a:ext cx="5309210" cy="461665"/>
          </a:xfrm>
          <a:prstGeom prst="rect">
            <a:avLst/>
          </a:prstGeom>
          <a:noFill/>
        </p:spPr>
        <p:txBody>
          <a:bodyPr wrap="none" rtlCol="0">
            <a:spAutoFit/>
          </a:bodyPr>
          <a:lstStyle/>
          <a:p>
            <a:r>
              <a:rPr lang="de-DE" sz="2400" dirty="0"/>
              <a:t>Jahrgang 12 (Schwingungen und Wellen)</a:t>
            </a:r>
          </a:p>
        </p:txBody>
      </p:sp>
      <p:sp>
        <p:nvSpPr>
          <p:cNvPr id="4" name="Abgerundetes Rechteck 3">
            <a:extLst>
              <a:ext uri="{FF2B5EF4-FFF2-40B4-BE49-F238E27FC236}">
                <a16:creationId xmlns:a16="http://schemas.microsoft.com/office/drawing/2014/main" id="{A0527B61-6134-7AA5-415B-585AD8CD7580}"/>
              </a:ext>
            </a:extLst>
          </p:cNvPr>
          <p:cNvSpPr/>
          <p:nvPr/>
        </p:nvSpPr>
        <p:spPr>
          <a:xfrm>
            <a:off x="355046" y="1965639"/>
            <a:ext cx="7886700" cy="3803374"/>
          </a:xfrm>
          <a:prstGeom prst="roundRect">
            <a:avLst/>
          </a:prstGeom>
          <a:solidFill>
            <a:srgbClr val="00B0F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solidFill>
                  <a:srgbClr val="000000"/>
                </a:solidFill>
                <a:latin typeface="Arial" panose="020B0604020202020204" pitchFamily="34" charset="0"/>
                <a:ea typeface="Times New Roman" panose="02020603050405020304" pitchFamily="18" charset="0"/>
              </a:rPr>
              <a:t>Setting: </a:t>
            </a:r>
          </a:p>
          <a:p>
            <a:r>
              <a:rPr lang="de-DE" sz="2800" dirty="0">
                <a:solidFill>
                  <a:srgbClr val="000000"/>
                </a:solidFill>
                <a:latin typeface="Arial" panose="020B0604020202020204" pitchFamily="34" charset="0"/>
                <a:ea typeface="Times New Roman" panose="02020603050405020304" pitchFamily="18" charset="0"/>
              </a:rPr>
              <a:t>Einsatz beim Fahrradfahren zur Schule und zum Sport (10%), beim Computerspielen (40%), zum Musikhören auf dem Sofa (20%) und im Unterricht zum Videosehen (30%).</a:t>
            </a:r>
            <a:endParaRPr lang="de-DE" sz="2800" dirty="0">
              <a:latin typeface="Times New Roman" panose="02020603050405020304" pitchFamily="18" charset="0"/>
              <a:ea typeface="Times New Roman" panose="02020603050405020304" pitchFamily="18" charset="0"/>
            </a:endParaRPr>
          </a:p>
          <a:p>
            <a:pPr algn="ctr"/>
            <a:endParaRPr lang="de-DE" dirty="0"/>
          </a:p>
        </p:txBody>
      </p:sp>
      <p:sp>
        <p:nvSpPr>
          <p:cNvPr id="8" name="Textfeld 7">
            <a:extLst>
              <a:ext uri="{FF2B5EF4-FFF2-40B4-BE49-F238E27FC236}">
                <a16:creationId xmlns:a16="http://schemas.microsoft.com/office/drawing/2014/main" id="{A49C7A9A-71B7-C9B3-20BF-679AFF5C50B5}"/>
              </a:ext>
            </a:extLst>
          </p:cNvPr>
          <p:cNvSpPr txBox="1"/>
          <p:nvPr/>
        </p:nvSpPr>
        <p:spPr>
          <a:xfrm>
            <a:off x="1759776" y="1400699"/>
            <a:ext cx="5309210" cy="461665"/>
          </a:xfrm>
          <a:prstGeom prst="rect">
            <a:avLst/>
          </a:prstGeom>
          <a:noFill/>
        </p:spPr>
        <p:txBody>
          <a:bodyPr wrap="square" rtlCol="0">
            <a:spAutoFit/>
          </a:bodyPr>
          <a:lstStyle/>
          <a:p>
            <a:r>
              <a:rPr lang="de-DE" sz="2400" dirty="0"/>
              <a:t>Kopfhörer mit ANC oder ohne</a:t>
            </a:r>
          </a:p>
        </p:txBody>
      </p:sp>
    </p:spTree>
    <p:extLst>
      <p:ext uri="{BB962C8B-B14F-4D97-AF65-F5344CB8AC3E}">
        <p14:creationId xmlns:p14="http://schemas.microsoft.com/office/powerpoint/2010/main" val="4210691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09C4AA-0F66-A83F-8CF4-CE2F22F06FE1}"/>
              </a:ext>
            </a:extLst>
          </p:cNvPr>
          <p:cNvSpPr>
            <a:spLocks noGrp="1"/>
          </p:cNvSpPr>
          <p:nvPr>
            <p:ph type="title"/>
          </p:nvPr>
        </p:nvSpPr>
        <p:spPr/>
        <p:txBody>
          <a:bodyPr>
            <a:normAutofit fontScale="90000"/>
          </a:bodyPr>
          <a:lstStyle/>
          <a:p>
            <a:r>
              <a:rPr lang="de-DE" dirty="0"/>
              <a:t>Bewertung in der Q-Phase</a:t>
            </a:r>
          </a:p>
        </p:txBody>
      </p:sp>
      <p:sp>
        <p:nvSpPr>
          <p:cNvPr id="4" name="Textfeld 3">
            <a:extLst>
              <a:ext uri="{FF2B5EF4-FFF2-40B4-BE49-F238E27FC236}">
                <a16:creationId xmlns:a16="http://schemas.microsoft.com/office/drawing/2014/main" id="{46983C80-57FB-84A6-C795-66B641AA5416}"/>
              </a:ext>
            </a:extLst>
          </p:cNvPr>
          <p:cNvSpPr txBox="1"/>
          <p:nvPr/>
        </p:nvSpPr>
        <p:spPr>
          <a:xfrm>
            <a:off x="1643270" y="835755"/>
            <a:ext cx="3797130" cy="461665"/>
          </a:xfrm>
          <a:prstGeom prst="rect">
            <a:avLst/>
          </a:prstGeom>
          <a:noFill/>
        </p:spPr>
        <p:txBody>
          <a:bodyPr wrap="none" rtlCol="0">
            <a:spAutoFit/>
          </a:bodyPr>
          <a:lstStyle/>
          <a:p>
            <a:r>
              <a:rPr lang="de-DE" sz="2400" dirty="0"/>
              <a:t>Jahrgang 13 (Quantenphysik)</a:t>
            </a:r>
          </a:p>
        </p:txBody>
      </p:sp>
      <p:sp>
        <p:nvSpPr>
          <p:cNvPr id="5" name="Abgerundetes Rechteck 4">
            <a:extLst>
              <a:ext uri="{FF2B5EF4-FFF2-40B4-BE49-F238E27FC236}">
                <a16:creationId xmlns:a16="http://schemas.microsoft.com/office/drawing/2014/main" id="{A6CFC9AE-C65D-FE9C-4D7B-3EC287AD6C13}"/>
              </a:ext>
            </a:extLst>
          </p:cNvPr>
          <p:cNvSpPr/>
          <p:nvPr/>
        </p:nvSpPr>
        <p:spPr>
          <a:xfrm>
            <a:off x="355046" y="1965639"/>
            <a:ext cx="7886700" cy="3803374"/>
          </a:xfrm>
          <a:prstGeom prst="roundRect">
            <a:avLst/>
          </a:prstGeom>
          <a:solidFill>
            <a:srgbClr val="00B0F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solidFill>
                  <a:srgbClr val="000000"/>
                </a:solidFill>
                <a:latin typeface="Arial" panose="020B0604020202020204" pitchFamily="34" charset="0"/>
                <a:ea typeface="Times New Roman" panose="02020603050405020304" pitchFamily="18" charset="0"/>
              </a:rPr>
              <a:t>Setting: </a:t>
            </a:r>
          </a:p>
          <a:p>
            <a:r>
              <a:rPr lang="de-DE" sz="2800" dirty="0">
                <a:solidFill>
                  <a:srgbClr val="000000"/>
                </a:solidFill>
                <a:latin typeface="Arial" panose="020B0604020202020204" pitchFamily="34" charset="0"/>
                <a:ea typeface="Times New Roman" panose="02020603050405020304" pitchFamily="18" charset="0"/>
              </a:rPr>
              <a:t>Ein IT-Unternehmen möchte eine absolut abhörsichere digitale Kommunikationslösung auf dem Weltmarkt einführen. Ein internationales Gremium soll eine Empfehlung abgeben, ob das Unternehmen eine entsprechende Zulassung erhalten soll.</a:t>
            </a:r>
            <a:endParaRPr lang="de-DE" dirty="0"/>
          </a:p>
        </p:txBody>
      </p:sp>
      <p:sp>
        <p:nvSpPr>
          <p:cNvPr id="7" name="Textfeld 6">
            <a:extLst>
              <a:ext uri="{FF2B5EF4-FFF2-40B4-BE49-F238E27FC236}">
                <a16:creationId xmlns:a16="http://schemas.microsoft.com/office/drawing/2014/main" id="{BF0D7DFA-00DA-377E-5710-19535AE2117F}"/>
              </a:ext>
            </a:extLst>
          </p:cNvPr>
          <p:cNvSpPr txBox="1"/>
          <p:nvPr/>
        </p:nvSpPr>
        <p:spPr>
          <a:xfrm>
            <a:off x="1759776" y="1400699"/>
            <a:ext cx="5309210" cy="461665"/>
          </a:xfrm>
          <a:prstGeom prst="rect">
            <a:avLst/>
          </a:prstGeom>
          <a:noFill/>
        </p:spPr>
        <p:txBody>
          <a:bodyPr wrap="square" rtlCol="0">
            <a:spAutoFit/>
          </a:bodyPr>
          <a:lstStyle/>
          <a:p>
            <a:r>
              <a:rPr lang="de-DE" sz="2400" dirty="0"/>
              <a:t>Abhörsichere Kommunikation</a:t>
            </a:r>
          </a:p>
        </p:txBody>
      </p:sp>
    </p:spTree>
    <p:extLst>
      <p:ext uri="{BB962C8B-B14F-4D97-AF65-F5344CB8AC3E}">
        <p14:creationId xmlns:p14="http://schemas.microsoft.com/office/powerpoint/2010/main" val="742815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AB29CF-597C-447C-8B29-E6BA44575464}"/>
              </a:ext>
            </a:extLst>
          </p:cNvPr>
          <p:cNvSpPr>
            <a:spLocks noGrp="1"/>
          </p:cNvSpPr>
          <p:nvPr>
            <p:ph type="title"/>
          </p:nvPr>
        </p:nvSpPr>
        <p:spPr/>
        <p:txBody>
          <a:bodyPr>
            <a:normAutofit fontScale="90000"/>
          </a:bodyPr>
          <a:lstStyle/>
          <a:p>
            <a:r>
              <a:rPr lang="de-DE" dirty="0"/>
              <a:t>Bewertungskompetenz</a:t>
            </a:r>
          </a:p>
        </p:txBody>
      </p:sp>
      <p:sp>
        <p:nvSpPr>
          <p:cNvPr id="3" name="Textfeld 2"/>
          <p:cNvSpPr txBox="1"/>
          <p:nvPr/>
        </p:nvSpPr>
        <p:spPr>
          <a:xfrm>
            <a:off x="551065" y="1606446"/>
            <a:ext cx="8227252" cy="3416320"/>
          </a:xfrm>
          <a:prstGeom prst="rect">
            <a:avLst/>
          </a:prstGeom>
          <a:noFill/>
        </p:spPr>
        <p:txBody>
          <a:bodyPr wrap="none" rtlCol="0">
            <a:spAutoFit/>
          </a:bodyPr>
          <a:lstStyle/>
          <a:p>
            <a:r>
              <a:rPr lang="de-DE" dirty="0"/>
              <a:t>MICHAEL LÜBECK, DR. SVEN GEMBALLA, PROF. DR. ANKE MEISERT</a:t>
            </a:r>
          </a:p>
          <a:p>
            <a:r>
              <a:rPr lang="de-DE" dirty="0"/>
              <a:t>Bewertungsprozesse strukturieren mit dem WAAGE(R)-Modell</a:t>
            </a:r>
          </a:p>
          <a:p>
            <a:r>
              <a:rPr lang="de-DE" dirty="0"/>
              <a:t>(MNU-Tag Hannover 2022 / Biologie)</a:t>
            </a:r>
          </a:p>
          <a:p>
            <a:endParaRPr lang="de-DE" dirty="0"/>
          </a:p>
          <a:p>
            <a:r>
              <a:rPr lang="de-DE" dirty="0"/>
              <a:t>Es wird wenig Gelegenheiten geben den Operator „bewerten“ zu üben </a:t>
            </a:r>
            <a:br>
              <a:rPr lang="de-DE" dirty="0"/>
            </a:br>
            <a:r>
              <a:rPr lang="de-DE" dirty="0"/>
              <a:t>(ca. einmal im Schuljahr).</a:t>
            </a:r>
          </a:p>
          <a:p>
            <a:endParaRPr lang="de-DE" dirty="0"/>
          </a:p>
          <a:p>
            <a:r>
              <a:rPr lang="de-DE" dirty="0"/>
              <a:t>Der Operator wird prüfungsrelevant sein.</a:t>
            </a:r>
          </a:p>
          <a:p>
            <a:endParaRPr lang="de-DE" dirty="0"/>
          </a:p>
          <a:p>
            <a:r>
              <a:rPr lang="de-DE" dirty="0"/>
              <a:t>Einigung auf ein Bewertungsverfahren mit den anderen Naturwissenschaften sinnvoll,</a:t>
            </a:r>
          </a:p>
          <a:p>
            <a:r>
              <a:rPr lang="de-DE" dirty="0"/>
              <a:t>da dann an unterschiedlichen Kontexten bis zu 9-mal </a:t>
            </a:r>
            <a:br>
              <a:rPr lang="de-DE" dirty="0"/>
            </a:br>
            <a:r>
              <a:rPr lang="de-DE" dirty="0"/>
              <a:t>in den Jahrgängen 11-13 geübt werden kann.</a:t>
            </a:r>
          </a:p>
        </p:txBody>
      </p:sp>
    </p:spTree>
    <p:extLst>
      <p:ext uri="{BB962C8B-B14F-4D97-AF65-F5344CB8AC3E}">
        <p14:creationId xmlns:p14="http://schemas.microsoft.com/office/powerpoint/2010/main" val="2870771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4DCC1B-1489-8867-5A09-75916DB64578}"/>
              </a:ext>
            </a:extLst>
          </p:cNvPr>
          <p:cNvSpPr>
            <a:spLocks noGrp="1"/>
          </p:cNvSpPr>
          <p:nvPr>
            <p:ph type="title"/>
          </p:nvPr>
        </p:nvSpPr>
        <p:spPr/>
        <p:txBody>
          <a:bodyPr>
            <a:normAutofit fontScale="90000"/>
          </a:bodyPr>
          <a:lstStyle/>
          <a:p>
            <a:r>
              <a:rPr lang="de-DE" dirty="0"/>
              <a:t>Bewertung im WAAGE</a:t>
            </a:r>
            <a:r>
              <a:rPr lang="de-DE" sz="2200" b="1" dirty="0"/>
              <a:t>R</a:t>
            </a:r>
            <a:r>
              <a:rPr lang="de-DE" dirty="0"/>
              <a:t>-Modell</a:t>
            </a:r>
          </a:p>
        </p:txBody>
      </p:sp>
      <p:grpSp>
        <p:nvGrpSpPr>
          <p:cNvPr id="43" name="Gruppieren 42">
            <a:extLst>
              <a:ext uri="{FF2B5EF4-FFF2-40B4-BE49-F238E27FC236}">
                <a16:creationId xmlns:a16="http://schemas.microsoft.com/office/drawing/2014/main" id="{3B8839CA-023A-53AF-BB99-0EAE714151B8}"/>
              </a:ext>
            </a:extLst>
          </p:cNvPr>
          <p:cNvGrpSpPr/>
          <p:nvPr/>
        </p:nvGrpSpPr>
        <p:grpSpPr>
          <a:xfrm>
            <a:off x="3594861" y="1107571"/>
            <a:ext cx="4993555" cy="549136"/>
            <a:chOff x="3594862" y="967713"/>
            <a:chExt cx="4993555" cy="549136"/>
          </a:xfrm>
        </p:grpSpPr>
        <p:sp>
          <p:nvSpPr>
            <p:cNvPr id="5" name="Abgerundetes Rechteck 4">
              <a:extLst>
                <a:ext uri="{FF2B5EF4-FFF2-40B4-BE49-F238E27FC236}">
                  <a16:creationId xmlns:a16="http://schemas.microsoft.com/office/drawing/2014/main" id="{07B56641-5703-9C1D-2964-077A950EB38A}"/>
                </a:ext>
              </a:extLst>
            </p:cNvPr>
            <p:cNvSpPr/>
            <p:nvPr/>
          </p:nvSpPr>
          <p:spPr>
            <a:xfrm>
              <a:off x="3594862" y="967713"/>
              <a:ext cx="4993555" cy="549136"/>
            </a:xfrm>
            <a:prstGeom prst="roundRect">
              <a:avLst/>
            </a:prstGeom>
            <a:solidFill>
              <a:srgbClr val="6F35A1">
                <a:alpha val="3058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C8E62396-F963-5E55-D121-FDD153DC61B8}"/>
                </a:ext>
              </a:extLst>
            </p:cNvPr>
            <p:cNvSpPr txBox="1"/>
            <p:nvPr/>
          </p:nvSpPr>
          <p:spPr>
            <a:xfrm>
              <a:off x="3761124" y="996037"/>
              <a:ext cx="4738036" cy="477054"/>
            </a:xfrm>
            <a:prstGeom prst="rect">
              <a:avLst/>
            </a:prstGeom>
            <a:noFill/>
          </p:spPr>
          <p:txBody>
            <a:bodyPr wrap="square">
              <a:spAutoFit/>
            </a:bodyPr>
            <a:lstStyle/>
            <a:p>
              <a:r>
                <a:rPr lang="de-DE" sz="2500" dirty="0">
                  <a:solidFill>
                    <a:schemeClr val="bg1"/>
                  </a:solidFill>
                </a:rPr>
                <a:t>Wahrnehmen der Problemstellung</a:t>
              </a:r>
            </a:p>
          </p:txBody>
        </p:sp>
      </p:grpSp>
      <p:grpSp>
        <p:nvGrpSpPr>
          <p:cNvPr id="32" name="Gruppieren 31">
            <a:extLst>
              <a:ext uri="{FF2B5EF4-FFF2-40B4-BE49-F238E27FC236}">
                <a16:creationId xmlns:a16="http://schemas.microsoft.com/office/drawing/2014/main" id="{3B5DE9D7-9305-223F-DF47-1DAA7500379D}"/>
              </a:ext>
            </a:extLst>
          </p:cNvPr>
          <p:cNvGrpSpPr/>
          <p:nvPr/>
        </p:nvGrpSpPr>
        <p:grpSpPr>
          <a:xfrm>
            <a:off x="3594861" y="1845109"/>
            <a:ext cx="6723397" cy="579951"/>
            <a:chOff x="3904177" y="2081641"/>
            <a:chExt cx="6723397" cy="348332"/>
          </a:xfrm>
        </p:grpSpPr>
        <p:sp>
          <p:nvSpPr>
            <p:cNvPr id="20" name="Abgerundetes Rechteck 19">
              <a:extLst>
                <a:ext uri="{FF2B5EF4-FFF2-40B4-BE49-F238E27FC236}">
                  <a16:creationId xmlns:a16="http://schemas.microsoft.com/office/drawing/2014/main" id="{5147FDFC-717F-AE0C-AFE1-02FB40706817}"/>
                </a:ext>
              </a:extLst>
            </p:cNvPr>
            <p:cNvSpPr/>
            <p:nvPr/>
          </p:nvSpPr>
          <p:spPr>
            <a:xfrm>
              <a:off x="3904177" y="2081641"/>
              <a:ext cx="4993555" cy="348332"/>
            </a:xfrm>
            <a:prstGeom prst="roundRect">
              <a:avLst/>
            </a:prstGeom>
            <a:solidFill>
              <a:srgbClr val="1871C0">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feld 20">
              <a:extLst>
                <a:ext uri="{FF2B5EF4-FFF2-40B4-BE49-F238E27FC236}">
                  <a16:creationId xmlns:a16="http://schemas.microsoft.com/office/drawing/2014/main" id="{91ED8953-5995-44B9-BB05-7D95BDAD8B10}"/>
                </a:ext>
              </a:extLst>
            </p:cNvPr>
            <p:cNvSpPr txBox="1"/>
            <p:nvPr/>
          </p:nvSpPr>
          <p:spPr>
            <a:xfrm>
              <a:off x="4021291" y="2105446"/>
              <a:ext cx="6606283" cy="286530"/>
            </a:xfrm>
            <a:prstGeom prst="rect">
              <a:avLst/>
            </a:prstGeom>
            <a:noFill/>
          </p:spPr>
          <p:txBody>
            <a:bodyPr wrap="square">
              <a:spAutoFit/>
            </a:bodyPr>
            <a:lstStyle/>
            <a:p>
              <a:r>
                <a:rPr lang="de-DE" sz="2500" dirty="0">
                  <a:solidFill>
                    <a:schemeClr val="bg1"/>
                  </a:solidFill>
                </a:rPr>
                <a:t>Analysieren der Handlungsoptionen</a:t>
              </a:r>
            </a:p>
          </p:txBody>
        </p:sp>
      </p:grpSp>
      <p:grpSp>
        <p:nvGrpSpPr>
          <p:cNvPr id="36" name="Gruppieren 35">
            <a:extLst>
              <a:ext uri="{FF2B5EF4-FFF2-40B4-BE49-F238E27FC236}">
                <a16:creationId xmlns:a16="http://schemas.microsoft.com/office/drawing/2014/main" id="{388A2260-89AF-D8E5-F981-4AABB8C8C770}"/>
              </a:ext>
            </a:extLst>
          </p:cNvPr>
          <p:cNvGrpSpPr/>
          <p:nvPr/>
        </p:nvGrpSpPr>
        <p:grpSpPr>
          <a:xfrm>
            <a:off x="3594860" y="2667575"/>
            <a:ext cx="4993555" cy="549136"/>
            <a:chOff x="3829001" y="2828481"/>
            <a:chExt cx="4993555" cy="549136"/>
          </a:xfrm>
          <a:solidFill>
            <a:srgbClr val="8FCC8E"/>
          </a:solidFill>
        </p:grpSpPr>
        <p:sp>
          <p:nvSpPr>
            <p:cNvPr id="23" name="Abgerundetes Rechteck 22">
              <a:extLst>
                <a:ext uri="{FF2B5EF4-FFF2-40B4-BE49-F238E27FC236}">
                  <a16:creationId xmlns:a16="http://schemas.microsoft.com/office/drawing/2014/main" id="{E5FCD369-A368-01E0-A8FC-9CD32B50D431}"/>
                </a:ext>
              </a:extLst>
            </p:cNvPr>
            <p:cNvSpPr/>
            <p:nvPr/>
          </p:nvSpPr>
          <p:spPr>
            <a:xfrm>
              <a:off x="3829001" y="2828481"/>
              <a:ext cx="4993555" cy="549136"/>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Textfeld 34">
              <a:extLst>
                <a:ext uri="{FF2B5EF4-FFF2-40B4-BE49-F238E27FC236}">
                  <a16:creationId xmlns:a16="http://schemas.microsoft.com/office/drawing/2014/main" id="{49947E3A-3938-AA85-D2F2-C648E2B4CD30}"/>
                </a:ext>
              </a:extLst>
            </p:cNvPr>
            <p:cNvSpPr txBox="1"/>
            <p:nvPr/>
          </p:nvSpPr>
          <p:spPr>
            <a:xfrm>
              <a:off x="4362675" y="2837339"/>
              <a:ext cx="4294556" cy="477054"/>
            </a:xfrm>
            <a:prstGeom prst="rect">
              <a:avLst/>
            </a:prstGeom>
            <a:grpFill/>
          </p:spPr>
          <p:txBody>
            <a:bodyPr wrap="square">
              <a:spAutoFit/>
            </a:bodyPr>
            <a:lstStyle/>
            <a:p>
              <a:r>
                <a:rPr lang="de-DE" sz="2500" dirty="0">
                  <a:solidFill>
                    <a:schemeClr val="bg1"/>
                  </a:solidFill>
                </a:rPr>
                <a:t>Auswahl relevanter Kriterien</a:t>
              </a:r>
            </a:p>
          </p:txBody>
        </p:sp>
      </p:grpSp>
      <p:grpSp>
        <p:nvGrpSpPr>
          <p:cNvPr id="40" name="Gruppieren 39">
            <a:extLst>
              <a:ext uri="{FF2B5EF4-FFF2-40B4-BE49-F238E27FC236}">
                <a16:creationId xmlns:a16="http://schemas.microsoft.com/office/drawing/2014/main" id="{D562CCAB-9B6C-9B18-11BA-07D523E35056}"/>
              </a:ext>
            </a:extLst>
          </p:cNvPr>
          <p:cNvGrpSpPr/>
          <p:nvPr/>
        </p:nvGrpSpPr>
        <p:grpSpPr>
          <a:xfrm>
            <a:off x="3594860" y="3469933"/>
            <a:ext cx="5814879" cy="549136"/>
            <a:chOff x="3829002" y="3647234"/>
            <a:chExt cx="5814879" cy="549136"/>
          </a:xfrm>
        </p:grpSpPr>
        <p:sp>
          <p:nvSpPr>
            <p:cNvPr id="28" name="Abgerundetes Rechteck 27">
              <a:extLst>
                <a:ext uri="{FF2B5EF4-FFF2-40B4-BE49-F238E27FC236}">
                  <a16:creationId xmlns:a16="http://schemas.microsoft.com/office/drawing/2014/main" id="{6B3255AF-7895-17C6-72C9-5673D8DA7808}"/>
                </a:ext>
              </a:extLst>
            </p:cNvPr>
            <p:cNvSpPr/>
            <p:nvPr/>
          </p:nvSpPr>
          <p:spPr>
            <a:xfrm>
              <a:off x="3829002" y="3647234"/>
              <a:ext cx="4993555" cy="549136"/>
            </a:xfrm>
            <a:prstGeom prst="roundRect">
              <a:avLst/>
            </a:prstGeom>
            <a:solidFill>
              <a:srgbClr val="F49231">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extLst>
                <a:ext uri="{FF2B5EF4-FFF2-40B4-BE49-F238E27FC236}">
                  <a16:creationId xmlns:a16="http://schemas.microsoft.com/office/drawing/2014/main" id="{BF8F18D1-5865-9D6F-9765-C24D79A438A2}"/>
                </a:ext>
              </a:extLst>
            </p:cNvPr>
            <p:cNvSpPr txBox="1"/>
            <p:nvPr/>
          </p:nvSpPr>
          <p:spPr>
            <a:xfrm>
              <a:off x="4776977" y="3665691"/>
              <a:ext cx="4866904" cy="477054"/>
            </a:xfrm>
            <a:prstGeom prst="rect">
              <a:avLst/>
            </a:prstGeom>
            <a:noFill/>
          </p:spPr>
          <p:txBody>
            <a:bodyPr wrap="square">
              <a:spAutoFit/>
            </a:bodyPr>
            <a:lstStyle/>
            <a:p>
              <a:r>
                <a:rPr lang="de-DE" sz="2500" dirty="0">
                  <a:solidFill>
                    <a:schemeClr val="bg1"/>
                  </a:solidFill>
                </a:rPr>
                <a:t>Gewichten der Kriterien</a:t>
              </a:r>
            </a:p>
          </p:txBody>
        </p:sp>
      </p:grpSp>
      <p:grpSp>
        <p:nvGrpSpPr>
          <p:cNvPr id="41" name="Gruppieren 40">
            <a:extLst>
              <a:ext uri="{FF2B5EF4-FFF2-40B4-BE49-F238E27FC236}">
                <a16:creationId xmlns:a16="http://schemas.microsoft.com/office/drawing/2014/main" id="{E44446F9-9419-9A39-93F3-14A79DB66995}"/>
              </a:ext>
            </a:extLst>
          </p:cNvPr>
          <p:cNvGrpSpPr/>
          <p:nvPr/>
        </p:nvGrpSpPr>
        <p:grpSpPr>
          <a:xfrm>
            <a:off x="3594860" y="4298534"/>
            <a:ext cx="4993555" cy="549136"/>
            <a:chOff x="3845070" y="4493350"/>
            <a:chExt cx="4993555" cy="549136"/>
          </a:xfrm>
        </p:grpSpPr>
        <p:sp>
          <p:nvSpPr>
            <p:cNvPr id="29" name="Abgerundetes Rechteck 28">
              <a:extLst>
                <a:ext uri="{FF2B5EF4-FFF2-40B4-BE49-F238E27FC236}">
                  <a16:creationId xmlns:a16="http://schemas.microsoft.com/office/drawing/2014/main" id="{57C609E5-CB53-F34D-4AE8-B843F9D24704}"/>
                </a:ext>
              </a:extLst>
            </p:cNvPr>
            <p:cNvSpPr/>
            <p:nvPr/>
          </p:nvSpPr>
          <p:spPr>
            <a:xfrm>
              <a:off x="3845070" y="4493350"/>
              <a:ext cx="4993555" cy="549136"/>
            </a:xfrm>
            <a:prstGeom prst="roundRect">
              <a:avLst/>
            </a:prstGeom>
            <a:solidFill>
              <a:srgbClr val="EE452F">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Textfeld 37">
              <a:extLst>
                <a:ext uri="{FF2B5EF4-FFF2-40B4-BE49-F238E27FC236}">
                  <a16:creationId xmlns:a16="http://schemas.microsoft.com/office/drawing/2014/main" id="{5EADEFC3-7906-0D47-9EA2-A7148AE22687}"/>
                </a:ext>
              </a:extLst>
            </p:cNvPr>
            <p:cNvSpPr txBox="1"/>
            <p:nvPr/>
          </p:nvSpPr>
          <p:spPr>
            <a:xfrm>
              <a:off x="5507023" y="4510289"/>
              <a:ext cx="1819441" cy="477054"/>
            </a:xfrm>
            <a:prstGeom prst="rect">
              <a:avLst/>
            </a:prstGeom>
            <a:noFill/>
          </p:spPr>
          <p:txBody>
            <a:bodyPr wrap="square">
              <a:spAutoFit/>
            </a:bodyPr>
            <a:lstStyle/>
            <a:p>
              <a:r>
                <a:rPr lang="de-DE" sz="2500" dirty="0">
                  <a:solidFill>
                    <a:schemeClr val="bg1"/>
                  </a:solidFill>
                </a:rPr>
                <a:t>Entscheiden</a:t>
              </a:r>
            </a:p>
          </p:txBody>
        </p:sp>
      </p:grpSp>
      <p:grpSp>
        <p:nvGrpSpPr>
          <p:cNvPr id="42" name="Gruppieren 41">
            <a:extLst>
              <a:ext uri="{FF2B5EF4-FFF2-40B4-BE49-F238E27FC236}">
                <a16:creationId xmlns:a16="http://schemas.microsoft.com/office/drawing/2014/main" id="{8EEEDCE0-52B6-4E22-B760-8ED406ED00E7}"/>
              </a:ext>
            </a:extLst>
          </p:cNvPr>
          <p:cNvGrpSpPr/>
          <p:nvPr/>
        </p:nvGrpSpPr>
        <p:grpSpPr>
          <a:xfrm>
            <a:off x="3594859" y="5079849"/>
            <a:ext cx="4993555" cy="549136"/>
            <a:chOff x="3849707" y="5230788"/>
            <a:chExt cx="4993555" cy="549136"/>
          </a:xfrm>
        </p:grpSpPr>
        <p:sp>
          <p:nvSpPr>
            <p:cNvPr id="30" name="Abgerundetes Rechteck 29">
              <a:extLst>
                <a:ext uri="{FF2B5EF4-FFF2-40B4-BE49-F238E27FC236}">
                  <a16:creationId xmlns:a16="http://schemas.microsoft.com/office/drawing/2014/main" id="{B1319CE9-956B-A49A-B011-A2D2F7314547}"/>
                </a:ext>
              </a:extLst>
            </p:cNvPr>
            <p:cNvSpPr/>
            <p:nvPr/>
          </p:nvSpPr>
          <p:spPr>
            <a:xfrm>
              <a:off x="3849707" y="5230788"/>
              <a:ext cx="4993555" cy="549136"/>
            </a:xfrm>
            <a:prstGeom prst="roundRect">
              <a:avLst/>
            </a:prstGeom>
            <a:solidFill>
              <a:srgbClr val="595959">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Textfeld 38">
              <a:extLst>
                <a:ext uri="{FF2B5EF4-FFF2-40B4-BE49-F238E27FC236}">
                  <a16:creationId xmlns:a16="http://schemas.microsoft.com/office/drawing/2014/main" id="{4BC418B2-55A4-09BB-D28E-B3A790C708D9}"/>
                </a:ext>
              </a:extLst>
            </p:cNvPr>
            <p:cNvSpPr txBox="1"/>
            <p:nvPr/>
          </p:nvSpPr>
          <p:spPr>
            <a:xfrm>
              <a:off x="4685789" y="5230788"/>
              <a:ext cx="3657600" cy="477054"/>
            </a:xfrm>
            <a:prstGeom prst="rect">
              <a:avLst/>
            </a:prstGeom>
            <a:noFill/>
          </p:spPr>
          <p:txBody>
            <a:bodyPr wrap="square">
              <a:spAutoFit/>
            </a:bodyPr>
            <a:lstStyle/>
            <a:p>
              <a:r>
                <a:rPr lang="de-DE" sz="2500" dirty="0">
                  <a:solidFill>
                    <a:schemeClr val="bg1"/>
                  </a:solidFill>
                </a:rPr>
                <a:t>Reflektieren des Prozesses</a:t>
              </a:r>
            </a:p>
          </p:txBody>
        </p:sp>
      </p:grpSp>
      <p:pic>
        <p:nvPicPr>
          <p:cNvPr id="27" name="Grafik 26">
            <a:extLst>
              <a:ext uri="{FF2B5EF4-FFF2-40B4-BE49-F238E27FC236}">
                <a16:creationId xmlns:a16="http://schemas.microsoft.com/office/drawing/2014/main" id="{F16D829C-9F19-2356-587A-3981416557D6}"/>
              </a:ext>
            </a:extLst>
          </p:cNvPr>
          <p:cNvPicPr>
            <a:picLocks noChangeAspect="1"/>
          </p:cNvPicPr>
          <p:nvPr/>
        </p:nvPicPr>
        <p:blipFill>
          <a:blip r:embed="rId2"/>
          <a:stretch>
            <a:fillRect/>
          </a:stretch>
        </p:blipFill>
        <p:spPr>
          <a:xfrm>
            <a:off x="358238" y="822044"/>
            <a:ext cx="2986959" cy="4933008"/>
          </a:xfrm>
          <a:prstGeom prst="rect">
            <a:avLst/>
          </a:prstGeom>
        </p:spPr>
      </p:pic>
      <p:sp>
        <p:nvSpPr>
          <p:cNvPr id="31" name="Textfeld 30">
            <a:extLst>
              <a:ext uri="{FF2B5EF4-FFF2-40B4-BE49-F238E27FC236}">
                <a16:creationId xmlns:a16="http://schemas.microsoft.com/office/drawing/2014/main" id="{1866FD4E-B7B4-7A32-0C07-1ECD2F1F30D2}"/>
              </a:ext>
            </a:extLst>
          </p:cNvPr>
          <p:cNvSpPr txBox="1"/>
          <p:nvPr/>
        </p:nvSpPr>
        <p:spPr>
          <a:xfrm>
            <a:off x="246265" y="5750429"/>
            <a:ext cx="8289288" cy="369332"/>
          </a:xfrm>
          <a:prstGeom prst="rect">
            <a:avLst/>
          </a:prstGeom>
          <a:noFill/>
        </p:spPr>
        <p:txBody>
          <a:bodyPr wrap="square" rtlCol="0">
            <a:spAutoFit/>
          </a:bodyPr>
          <a:lstStyle/>
          <a:p>
            <a:r>
              <a:rPr lang="de-DE" sz="900" dirty="0"/>
              <a:t>nach: J. </a:t>
            </a:r>
            <a:r>
              <a:rPr lang="de-DE" sz="900" dirty="0" err="1"/>
              <a:t>Langlet</a:t>
            </a:r>
            <a:r>
              <a:rPr lang="de-DE" sz="900" dirty="0"/>
              <a:t> et.al., Bewertungskompetenz in den Naturwissenschaften – Denkanstöße, Empfehlungen und Hilfen für den Unterricht und für Aufgaben, MNU, 2022, </a:t>
            </a:r>
            <a:r>
              <a:rPr lang="de-DE" sz="900" dirty="0">
                <a:hlinkClick r:id="rId3"/>
              </a:rPr>
              <a:t>https://www.mnu.de/images/publikationen/Bewertungskompetenzen/Bildungsstandards_Bewertungskompetenz.pdf</a:t>
            </a:r>
            <a:r>
              <a:rPr lang="de-DE" sz="900" dirty="0"/>
              <a:t>, entnommen am 1.1.2023</a:t>
            </a:r>
          </a:p>
        </p:txBody>
      </p:sp>
    </p:spTree>
    <p:extLst>
      <p:ext uri="{BB962C8B-B14F-4D97-AF65-F5344CB8AC3E}">
        <p14:creationId xmlns:p14="http://schemas.microsoft.com/office/powerpoint/2010/main" val="4078412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191EFC-964E-3DEF-CA6C-317091C06CEF}"/>
              </a:ext>
            </a:extLst>
          </p:cNvPr>
          <p:cNvSpPr>
            <a:spLocks noGrp="1"/>
          </p:cNvSpPr>
          <p:nvPr>
            <p:ph type="title"/>
          </p:nvPr>
        </p:nvSpPr>
        <p:spPr/>
        <p:txBody>
          <a:bodyPr>
            <a:normAutofit fontScale="90000"/>
          </a:bodyPr>
          <a:lstStyle/>
          <a:p>
            <a:r>
              <a:rPr lang="de-DE" dirty="0"/>
              <a:t>Beispiel</a:t>
            </a:r>
          </a:p>
        </p:txBody>
      </p:sp>
      <p:sp>
        <p:nvSpPr>
          <p:cNvPr id="4" name="Textfeld 3">
            <a:extLst>
              <a:ext uri="{FF2B5EF4-FFF2-40B4-BE49-F238E27FC236}">
                <a16:creationId xmlns:a16="http://schemas.microsoft.com/office/drawing/2014/main" id="{D947B507-7661-B744-1191-482206F32F7E}"/>
              </a:ext>
            </a:extLst>
          </p:cNvPr>
          <p:cNvSpPr txBox="1"/>
          <p:nvPr/>
        </p:nvSpPr>
        <p:spPr>
          <a:xfrm>
            <a:off x="246265" y="883578"/>
            <a:ext cx="4146482" cy="1477328"/>
          </a:xfrm>
          <a:prstGeom prst="rect">
            <a:avLst/>
          </a:prstGeom>
          <a:noFill/>
        </p:spPr>
        <p:txBody>
          <a:bodyPr wrap="square" rtlCol="0">
            <a:spAutoFit/>
          </a:bodyPr>
          <a:lstStyle/>
          <a:p>
            <a:r>
              <a:rPr lang="de-DE" sz="3000" u="sng" dirty="0"/>
              <a:t>Problem: </a:t>
            </a:r>
          </a:p>
          <a:p>
            <a:r>
              <a:rPr lang="de-DE" sz="3000" dirty="0"/>
              <a:t>Klassenfahrt nach Trier – Wie fahren wir dahin?</a:t>
            </a:r>
          </a:p>
        </p:txBody>
      </p:sp>
      <p:pic>
        <p:nvPicPr>
          <p:cNvPr id="6" name="Grafik 5">
            <a:extLst>
              <a:ext uri="{FF2B5EF4-FFF2-40B4-BE49-F238E27FC236}">
                <a16:creationId xmlns:a16="http://schemas.microsoft.com/office/drawing/2014/main" id="{05E8F252-2EC4-2CF2-3746-15DE7ED70B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3938" y="1174590"/>
            <a:ext cx="3646285" cy="964863"/>
          </a:xfrm>
          <a:prstGeom prst="rect">
            <a:avLst/>
          </a:prstGeom>
        </p:spPr>
      </p:pic>
      <p:sp>
        <p:nvSpPr>
          <p:cNvPr id="8" name="Textfeld 7">
            <a:extLst>
              <a:ext uri="{FF2B5EF4-FFF2-40B4-BE49-F238E27FC236}">
                <a16:creationId xmlns:a16="http://schemas.microsoft.com/office/drawing/2014/main" id="{C1396E1A-A7E4-E7B4-C185-C50107C17FA0}"/>
              </a:ext>
            </a:extLst>
          </p:cNvPr>
          <p:cNvSpPr txBox="1"/>
          <p:nvPr/>
        </p:nvSpPr>
        <p:spPr>
          <a:xfrm>
            <a:off x="246265" y="2515460"/>
            <a:ext cx="5065474" cy="1015663"/>
          </a:xfrm>
          <a:prstGeom prst="rect">
            <a:avLst/>
          </a:prstGeom>
          <a:noFill/>
        </p:spPr>
        <p:txBody>
          <a:bodyPr wrap="square" rtlCol="0">
            <a:spAutoFit/>
          </a:bodyPr>
          <a:lstStyle/>
          <a:p>
            <a:r>
              <a:rPr lang="de-DE" sz="3000" u="sng" dirty="0"/>
              <a:t>Entscheidungsmöglichkeiten:</a:t>
            </a:r>
          </a:p>
          <a:p>
            <a:r>
              <a:rPr lang="de-DE" sz="3000" dirty="0"/>
              <a:t>Zug oder Bus?</a:t>
            </a:r>
          </a:p>
        </p:txBody>
      </p:sp>
      <p:pic>
        <p:nvPicPr>
          <p:cNvPr id="10" name="Grafik 9">
            <a:extLst>
              <a:ext uri="{FF2B5EF4-FFF2-40B4-BE49-F238E27FC236}">
                <a16:creationId xmlns:a16="http://schemas.microsoft.com/office/drawing/2014/main" id="{42A44859-9CF9-21A1-C549-AD75558826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3934" y="2480244"/>
            <a:ext cx="3670782" cy="948756"/>
          </a:xfrm>
          <a:prstGeom prst="rect">
            <a:avLst/>
          </a:prstGeom>
        </p:spPr>
      </p:pic>
      <p:sp>
        <p:nvSpPr>
          <p:cNvPr id="11" name="Textfeld 10">
            <a:extLst>
              <a:ext uri="{FF2B5EF4-FFF2-40B4-BE49-F238E27FC236}">
                <a16:creationId xmlns:a16="http://schemas.microsoft.com/office/drawing/2014/main" id="{4B8EE996-31EE-03AD-147E-CE5ADFC5550D}"/>
              </a:ext>
            </a:extLst>
          </p:cNvPr>
          <p:cNvSpPr txBox="1"/>
          <p:nvPr/>
        </p:nvSpPr>
        <p:spPr>
          <a:xfrm>
            <a:off x="246265" y="3769799"/>
            <a:ext cx="5065474" cy="1015663"/>
          </a:xfrm>
          <a:prstGeom prst="rect">
            <a:avLst/>
          </a:prstGeom>
          <a:noFill/>
        </p:spPr>
        <p:txBody>
          <a:bodyPr wrap="square" rtlCol="0">
            <a:spAutoFit/>
          </a:bodyPr>
          <a:lstStyle/>
          <a:p>
            <a:r>
              <a:rPr lang="de-DE" sz="3000" u="sng" dirty="0"/>
              <a:t>Kriterien:</a:t>
            </a:r>
          </a:p>
          <a:p>
            <a:r>
              <a:rPr lang="de-DE" sz="3000" dirty="0"/>
              <a:t>Reisedauer, Preis, CO</a:t>
            </a:r>
            <a:r>
              <a:rPr lang="de-DE" sz="3000" baseline="-25000" dirty="0"/>
              <a:t>2</a:t>
            </a:r>
            <a:r>
              <a:rPr lang="de-DE" sz="3000" dirty="0"/>
              <a:t>-Bilanz,…</a:t>
            </a:r>
          </a:p>
        </p:txBody>
      </p:sp>
      <p:pic>
        <p:nvPicPr>
          <p:cNvPr id="13" name="Grafik 12">
            <a:extLst>
              <a:ext uri="{FF2B5EF4-FFF2-40B4-BE49-F238E27FC236}">
                <a16:creationId xmlns:a16="http://schemas.microsoft.com/office/drawing/2014/main" id="{44CC0FAC-AB3D-06F7-1BA1-3ACABC2B2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3937" y="3805007"/>
            <a:ext cx="3670781" cy="948756"/>
          </a:xfrm>
          <a:prstGeom prst="rect">
            <a:avLst/>
          </a:prstGeom>
        </p:spPr>
      </p:pic>
    </p:spTree>
    <p:extLst>
      <p:ext uri="{BB962C8B-B14F-4D97-AF65-F5344CB8AC3E}">
        <p14:creationId xmlns:p14="http://schemas.microsoft.com/office/powerpoint/2010/main" val="3415142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1DC88-F2B2-E31C-931F-7D8275EC5822}"/>
              </a:ext>
            </a:extLst>
          </p:cNvPr>
          <p:cNvSpPr>
            <a:spLocks noGrp="1"/>
          </p:cNvSpPr>
          <p:nvPr>
            <p:ph type="title"/>
          </p:nvPr>
        </p:nvSpPr>
        <p:spPr/>
        <p:txBody>
          <a:bodyPr>
            <a:normAutofit fontScale="90000"/>
          </a:bodyPr>
          <a:lstStyle/>
          <a:p>
            <a:r>
              <a:rPr lang="de-DE" dirty="0"/>
              <a:t>Beispiel</a:t>
            </a:r>
          </a:p>
        </p:txBody>
      </p:sp>
      <p:pic>
        <p:nvPicPr>
          <p:cNvPr id="7" name="Grafik 6">
            <a:extLst>
              <a:ext uri="{FF2B5EF4-FFF2-40B4-BE49-F238E27FC236}">
                <a16:creationId xmlns:a16="http://schemas.microsoft.com/office/drawing/2014/main" id="{656E39D8-F9F2-E6E3-1EA5-ACCA430B73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39" y="1473643"/>
            <a:ext cx="3183636" cy="822847"/>
          </a:xfrm>
          <a:prstGeom prst="rect">
            <a:avLst/>
          </a:prstGeom>
        </p:spPr>
      </p:pic>
      <p:sp>
        <p:nvSpPr>
          <p:cNvPr id="10" name="Textfeld 9">
            <a:extLst>
              <a:ext uri="{FF2B5EF4-FFF2-40B4-BE49-F238E27FC236}">
                <a16:creationId xmlns:a16="http://schemas.microsoft.com/office/drawing/2014/main" id="{867A5D30-83EE-92CF-2164-AAC2CD123E49}"/>
              </a:ext>
            </a:extLst>
          </p:cNvPr>
          <p:cNvSpPr txBox="1"/>
          <p:nvPr/>
        </p:nvSpPr>
        <p:spPr>
          <a:xfrm>
            <a:off x="361943" y="2843137"/>
            <a:ext cx="4146482" cy="1015663"/>
          </a:xfrm>
          <a:prstGeom prst="rect">
            <a:avLst/>
          </a:prstGeom>
          <a:noFill/>
        </p:spPr>
        <p:txBody>
          <a:bodyPr wrap="square" rtlCol="0">
            <a:spAutoFit/>
          </a:bodyPr>
          <a:lstStyle/>
          <a:p>
            <a:r>
              <a:rPr lang="de-DE" sz="3000" u="sng" dirty="0"/>
              <a:t>Entscheidung: </a:t>
            </a:r>
          </a:p>
          <a:p>
            <a:r>
              <a:rPr lang="de-DE" sz="3000" dirty="0"/>
              <a:t>Matrix auswerten</a:t>
            </a:r>
          </a:p>
        </p:txBody>
      </p:sp>
      <p:pic>
        <p:nvPicPr>
          <p:cNvPr id="12" name="Grafik 11">
            <a:extLst>
              <a:ext uri="{FF2B5EF4-FFF2-40B4-BE49-F238E27FC236}">
                <a16:creationId xmlns:a16="http://schemas.microsoft.com/office/drawing/2014/main" id="{C604BDBA-B8AE-F0A4-1CCD-E18EAC790E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37" y="4293439"/>
            <a:ext cx="3183638" cy="822848"/>
          </a:xfrm>
          <a:prstGeom prst="rect">
            <a:avLst/>
          </a:prstGeom>
        </p:spPr>
      </p:pic>
      <p:pic>
        <p:nvPicPr>
          <p:cNvPr id="14" name="Grafik 13">
            <a:extLst>
              <a:ext uri="{FF2B5EF4-FFF2-40B4-BE49-F238E27FC236}">
                <a16:creationId xmlns:a16="http://schemas.microsoft.com/office/drawing/2014/main" id="{E359551F-28F6-929B-1D82-9D8C94BEAE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1890" y="2944678"/>
            <a:ext cx="3143889" cy="812574"/>
          </a:xfrm>
          <a:prstGeom prst="rect">
            <a:avLst/>
          </a:prstGeom>
        </p:spPr>
      </p:pic>
      <p:sp>
        <p:nvSpPr>
          <p:cNvPr id="15" name="Textfeld 14">
            <a:extLst>
              <a:ext uri="{FF2B5EF4-FFF2-40B4-BE49-F238E27FC236}">
                <a16:creationId xmlns:a16="http://schemas.microsoft.com/office/drawing/2014/main" id="{D5324466-DFD5-3916-1E9F-2D2F26696F88}"/>
              </a:ext>
            </a:extLst>
          </p:cNvPr>
          <p:cNvSpPr txBox="1"/>
          <p:nvPr/>
        </p:nvSpPr>
        <p:spPr>
          <a:xfrm>
            <a:off x="398665" y="1433227"/>
            <a:ext cx="4146482" cy="1015663"/>
          </a:xfrm>
          <a:prstGeom prst="rect">
            <a:avLst/>
          </a:prstGeom>
          <a:noFill/>
        </p:spPr>
        <p:txBody>
          <a:bodyPr wrap="square" rtlCol="0">
            <a:spAutoFit/>
          </a:bodyPr>
          <a:lstStyle/>
          <a:p>
            <a:r>
              <a:rPr lang="de-DE" sz="3000" u="sng" dirty="0"/>
              <a:t>Priorisierung: </a:t>
            </a:r>
          </a:p>
          <a:p>
            <a:r>
              <a:rPr lang="de-DE" sz="3000" dirty="0"/>
              <a:t>Was ist mir wichtig?</a:t>
            </a:r>
          </a:p>
        </p:txBody>
      </p:sp>
      <p:sp>
        <p:nvSpPr>
          <p:cNvPr id="16" name="Textfeld 15">
            <a:extLst>
              <a:ext uri="{FF2B5EF4-FFF2-40B4-BE49-F238E27FC236}">
                <a16:creationId xmlns:a16="http://schemas.microsoft.com/office/drawing/2014/main" id="{594FF1C5-72BE-6CDC-F13F-ADE2FD7944D1}"/>
              </a:ext>
            </a:extLst>
          </p:cNvPr>
          <p:cNvSpPr txBox="1"/>
          <p:nvPr/>
        </p:nvSpPr>
        <p:spPr>
          <a:xfrm>
            <a:off x="425518" y="4253047"/>
            <a:ext cx="4146482" cy="1015663"/>
          </a:xfrm>
          <a:prstGeom prst="rect">
            <a:avLst/>
          </a:prstGeom>
          <a:noFill/>
        </p:spPr>
        <p:txBody>
          <a:bodyPr wrap="square" rtlCol="0">
            <a:spAutoFit/>
          </a:bodyPr>
          <a:lstStyle/>
          <a:p>
            <a:r>
              <a:rPr lang="de-DE" sz="3000" u="sng" dirty="0"/>
              <a:t>Abschluss:</a:t>
            </a:r>
          </a:p>
          <a:p>
            <a:r>
              <a:rPr lang="de-DE" sz="3000" dirty="0"/>
              <a:t>Prozess reflektieren</a:t>
            </a:r>
          </a:p>
        </p:txBody>
      </p:sp>
    </p:spTree>
    <p:extLst>
      <p:ext uri="{BB962C8B-B14F-4D97-AF65-F5344CB8AC3E}">
        <p14:creationId xmlns:p14="http://schemas.microsoft.com/office/powerpoint/2010/main" val="994441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Zentrales Hilfsmittel:</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sp>
        <p:nvSpPr>
          <p:cNvPr id="3" name="Textfeld 2">
            <a:extLst>
              <a:ext uri="{FF2B5EF4-FFF2-40B4-BE49-F238E27FC236}">
                <a16:creationId xmlns:a16="http://schemas.microsoft.com/office/drawing/2014/main" id="{50D680EE-7C3E-42D6-83A6-4E2DCCE2193C}"/>
              </a:ext>
            </a:extLst>
          </p:cNvPr>
          <p:cNvSpPr txBox="1"/>
          <p:nvPr/>
        </p:nvSpPr>
        <p:spPr>
          <a:xfrm>
            <a:off x="532403" y="772870"/>
            <a:ext cx="5135007" cy="707886"/>
          </a:xfrm>
          <a:prstGeom prst="rect">
            <a:avLst/>
          </a:prstGeom>
          <a:noFill/>
        </p:spPr>
        <p:txBody>
          <a:bodyPr wrap="square" rtlCol="0">
            <a:spAutoFit/>
          </a:bodyPr>
          <a:lstStyle/>
          <a:p>
            <a:r>
              <a:rPr lang="de-DE" sz="4000" dirty="0">
                <a:latin typeface="+mj-lt"/>
              </a:rPr>
              <a:t>Entscheidungsmatrix</a:t>
            </a:r>
          </a:p>
        </p:txBody>
      </p:sp>
      <p:pic>
        <p:nvPicPr>
          <p:cNvPr id="6" name="Grafik 5">
            <a:extLst>
              <a:ext uri="{FF2B5EF4-FFF2-40B4-BE49-F238E27FC236}">
                <a16:creationId xmlns:a16="http://schemas.microsoft.com/office/drawing/2014/main" id="{CDD09ED8-69AA-A2E4-CE9E-C446C43BE95D}"/>
              </a:ext>
            </a:extLst>
          </p:cNvPr>
          <p:cNvPicPr>
            <a:picLocks noChangeAspect="1"/>
          </p:cNvPicPr>
          <p:nvPr/>
        </p:nvPicPr>
        <p:blipFill>
          <a:blip r:embed="rId3"/>
          <a:stretch>
            <a:fillRect/>
          </a:stretch>
        </p:blipFill>
        <p:spPr>
          <a:xfrm>
            <a:off x="302143" y="2009774"/>
            <a:ext cx="8539713" cy="3038475"/>
          </a:xfrm>
          <a:prstGeom prst="rect">
            <a:avLst/>
          </a:prstGeom>
        </p:spPr>
      </p:pic>
    </p:spTree>
    <p:extLst>
      <p:ext uri="{BB962C8B-B14F-4D97-AF65-F5344CB8AC3E}">
        <p14:creationId xmlns:p14="http://schemas.microsoft.com/office/powerpoint/2010/main" val="2044372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Mögliche Entscheidung</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pic>
        <p:nvPicPr>
          <p:cNvPr id="6" name="Grafik 5">
            <a:extLst>
              <a:ext uri="{FF2B5EF4-FFF2-40B4-BE49-F238E27FC236}">
                <a16:creationId xmlns:a16="http://schemas.microsoft.com/office/drawing/2014/main" id="{987D3726-D372-C2A1-6291-B0418221B7A0}"/>
              </a:ext>
            </a:extLst>
          </p:cNvPr>
          <p:cNvPicPr>
            <a:picLocks noChangeAspect="1"/>
          </p:cNvPicPr>
          <p:nvPr/>
        </p:nvPicPr>
        <p:blipFill>
          <a:blip r:embed="rId3"/>
          <a:stretch>
            <a:fillRect/>
          </a:stretch>
        </p:blipFill>
        <p:spPr>
          <a:xfrm>
            <a:off x="220915" y="1856994"/>
            <a:ext cx="8702177" cy="3144012"/>
          </a:xfrm>
          <a:prstGeom prst="rect">
            <a:avLst/>
          </a:prstGeom>
        </p:spPr>
      </p:pic>
    </p:spTree>
    <p:extLst>
      <p:ext uri="{BB962C8B-B14F-4D97-AF65-F5344CB8AC3E}">
        <p14:creationId xmlns:p14="http://schemas.microsoft.com/office/powerpoint/2010/main" val="463551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76DE4C-64BD-9D5B-7940-C368E841175B}"/>
              </a:ext>
            </a:extLst>
          </p:cNvPr>
          <p:cNvSpPr>
            <a:spLocks noGrp="1"/>
          </p:cNvSpPr>
          <p:nvPr>
            <p:ph type="title"/>
          </p:nvPr>
        </p:nvSpPr>
        <p:spPr/>
        <p:txBody>
          <a:bodyPr>
            <a:normAutofit fontScale="90000"/>
          </a:bodyPr>
          <a:lstStyle/>
          <a:p>
            <a:r>
              <a:rPr lang="de-DE" dirty="0"/>
              <a:t>Andere Priorisierung</a:t>
            </a:r>
          </a:p>
        </p:txBody>
      </p:sp>
      <p:pic>
        <p:nvPicPr>
          <p:cNvPr id="5" name="Grafik 4">
            <a:extLst>
              <a:ext uri="{FF2B5EF4-FFF2-40B4-BE49-F238E27FC236}">
                <a16:creationId xmlns:a16="http://schemas.microsoft.com/office/drawing/2014/main" id="{D48F29BC-8327-A031-5754-450932A33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266" y="871728"/>
            <a:ext cx="2356358" cy="609028"/>
          </a:xfrm>
          <a:prstGeom prst="rect">
            <a:avLst/>
          </a:prstGeom>
        </p:spPr>
      </p:pic>
      <p:pic>
        <p:nvPicPr>
          <p:cNvPr id="4" name="Grafik 3">
            <a:extLst>
              <a:ext uri="{FF2B5EF4-FFF2-40B4-BE49-F238E27FC236}">
                <a16:creationId xmlns:a16="http://schemas.microsoft.com/office/drawing/2014/main" id="{1D620E55-1075-1393-B8F3-AAECEF079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69" y="1842516"/>
            <a:ext cx="8725662" cy="3172968"/>
          </a:xfrm>
          <a:prstGeom prst="rect">
            <a:avLst/>
          </a:prstGeom>
        </p:spPr>
      </p:pic>
    </p:spTree>
    <p:extLst>
      <p:ext uri="{BB962C8B-B14F-4D97-AF65-F5344CB8AC3E}">
        <p14:creationId xmlns:p14="http://schemas.microsoft.com/office/powerpoint/2010/main" val="312819228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0</TotalTime>
  <Words>802</Words>
  <Application>Microsoft Office PowerPoint</Application>
  <PresentationFormat>Bildschirmpräsentation (4:3)</PresentationFormat>
  <Paragraphs>94</Paragraphs>
  <Slides>26</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26</vt:i4>
      </vt:variant>
    </vt:vector>
  </HeadingPairs>
  <TitlesOfParts>
    <vt:vector size="31" baseType="lpstr">
      <vt:lpstr>Arial</vt:lpstr>
      <vt:lpstr>Calibri</vt:lpstr>
      <vt:lpstr>Calibri Light</vt:lpstr>
      <vt:lpstr>Times New Roman</vt:lpstr>
      <vt:lpstr>Office</vt:lpstr>
      <vt:lpstr>Bewertungskompetenz fördern</vt:lpstr>
      <vt:lpstr>Bewertungskompetenz im neuen KC</vt:lpstr>
      <vt:lpstr>Bewertungskompetenz</vt:lpstr>
      <vt:lpstr>Bewertung im WAAGER-Modell</vt:lpstr>
      <vt:lpstr>Beispiel</vt:lpstr>
      <vt:lpstr>Beispiel</vt:lpstr>
      <vt:lpstr>Zentrales Hilfsmittel:</vt:lpstr>
      <vt:lpstr>Mögliche Entscheidung</vt:lpstr>
      <vt:lpstr>Andere Priorisierung</vt:lpstr>
      <vt:lpstr>Andere Priorisierung</vt:lpstr>
      <vt:lpstr>Bewertung im Modell</vt:lpstr>
      <vt:lpstr>Reflexion</vt:lpstr>
      <vt:lpstr>Reflexion</vt:lpstr>
      <vt:lpstr>Bewertung und Medienbildung</vt:lpstr>
      <vt:lpstr>Bewertung und Medienbildung</vt:lpstr>
      <vt:lpstr>Bewertung und Nachhaltigkeit</vt:lpstr>
      <vt:lpstr>Bewertung und Nachhaltigkeit</vt:lpstr>
      <vt:lpstr>Bewertungsverfahren anwenden</vt:lpstr>
      <vt:lpstr>Bewertungsverfahren anwenden</vt:lpstr>
      <vt:lpstr>Bewertungsverfahren anwenden</vt:lpstr>
      <vt:lpstr>Öffnungsgrad variabel</vt:lpstr>
      <vt:lpstr>Materialsammlung für Lernende </vt:lpstr>
      <vt:lpstr>Materialsammlung für Lehrkräfte</vt:lpstr>
      <vt:lpstr>Bewertung in der Q-Phase</vt:lpstr>
      <vt:lpstr>Bewertung in der Q-Phase</vt:lpstr>
      <vt:lpstr>Bewertung in der Q-Phase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Florian Heym</dc:creator>
  <cp:lastModifiedBy>Peter Anne</cp:lastModifiedBy>
  <cp:revision>148</cp:revision>
  <dcterms:created xsi:type="dcterms:W3CDTF">2020-10-02T08:39:26Z</dcterms:created>
  <dcterms:modified xsi:type="dcterms:W3CDTF">2023-02-28T18:17:49Z</dcterms:modified>
</cp:coreProperties>
</file>