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4" r:id="rId6"/>
    <p:sldId id="263" r:id="rId7"/>
    <p:sldId id="266" r:id="rId8"/>
    <p:sldId id="261" r:id="rId9"/>
    <p:sldId id="267" r:id="rId10"/>
    <p:sldId id="262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6E4186-C3F5-4688-A711-0E91B1D6492D}" v="104" dt="2023-02-24T07:15:30.3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 Heym" userId="4ff4135c629c6836" providerId="LiveId" clId="{74BBFB14-ED50-3D44-ADC2-183AC0F74794}"/>
    <pc:docChg chg="undo custSel modSld">
      <pc:chgData name="Florian Heym" userId="4ff4135c629c6836" providerId="LiveId" clId="{74BBFB14-ED50-3D44-ADC2-183AC0F74794}" dt="2022-09-23T08:31:30.632" v="365" actId="20577"/>
      <pc:docMkLst>
        <pc:docMk/>
      </pc:docMkLst>
      <pc:sldChg chg="addSp modSp">
        <pc:chgData name="Florian Heym" userId="4ff4135c629c6836" providerId="LiveId" clId="{74BBFB14-ED50-3D44-ADC2-183AC0F74794}" dt="2022-09-23T08:03:44.946" v="256" actId="20577"/>
        <pc:sldMkLst>
          <pc:docMk/>
          <pc:sldMk cId="3193013366" sldId="256"/>
        </pc:sldMkLst>
        <pc:spChg chg="add mod">
          <ac:chgData name="Florian Heym" userId="4ff4135c629c6836" providerId="LiveId" clId="{74BBFB14-ED50-3D44-ADC2-183AC0F74794}" dt="2022-09-23T08:03:44.946" v="256" actId="20577"/>
          <ac:spMkLst>
            <pc:docMk/>
            <pc:sldMk cId="3193013366" sldId="256"/>
            <ac:spMk id="5" creationId="{7D7008DE-5DDE-3306-EF12-6CAD4D6AA38B}"/>
          </ac:spMkLst>
        </pc:spChg>
        <pc:spChg chg="mod">
          <ac:chgData name="Florian Heym" userId="4ff4135c629c6836" providerId="LiveId" clId="{74BBFB14-ED50-3D44-ADC2-183AC0F74794}" dt="2022-09-23T07:59:05.018" v="210" actId="14100"/>
          <ac:spMkLst>
            <pc:docMk/>
            <pc:sldMk cId="3193013366" sldId="256"/>
            <ac:spMk id="14" creationId="{AF695660-B64E-475B-951F-38CE8B44D750}"/>
          </ac:spMkLst>
        </pc:spChg>
        <pc:picChg chg="mod">
          <ac:chgData name="Florian Heym" userId="4ff4135c629c6836" providerId="LiveId" clId="{74BBFB14-ED50-3D44-ADC2-183AC0F74794}" dt="2022-09-23T08:02:48.355" v="211" actId="14826"/>
          <ac:picMkLst>
            <pc:docMk/>
            <pc:sldMk cId="3193013366" sldId="256"/>
            <ac:picMk id="1026" creationId="{A857E18B-2F56-8897-8FA7-C96A7371C0B1}"/>
          </ac:picMkLst>
        </pc:picChg>
      </pc:sldChg>
      <pc:sldChg chg="addSp modSp">
        <pc:chgData name="Florian Heym" userId="4ff4135c629c6836" providerId="LiveId" clId="{74BBFB14-ED50-3D44-ADC2-183AC0F74794}" dt="2022-09-23T08:05:36.441" v="292" actId="1076"/>
        <pc:sldMkLst>
          <pc:docMk/>
          <pc:sldMk cId="1392680484" sldId="257"/>
        </pc:sldMkLst>
        <pc:spChg chg="add mod">
          <ac:chgData name="Florian Heym" userId="4ff4135c629c6836" providerId="LiveId" clId="{74BBFB14-ED50-3D44-ADC2-183AC0F74794}" dt="2022-09-23T08:05:36.441" v="292" actId="1076"/>
          <ac:spMkLst>
            <pc:docMk/>
            <pc:sldMk cId="1392680484" sldId="257"/>
            <ac:spMk id="4" creationId="{F90127DD-7880-5FB8-5AA8-E87C1C0AB7E1}"/>
          </ac:spMkLst>
        </pc:spChg>
        <pc:picChg chg="mod">
          <ac:chgData name="Florian Heym" userId="4ff4135c629c6836" providerId="LiveId" clId="{74BBFB14-ED50-3D44-ADC2-183AC0F74794}" dt="2022-09-23T08:04:54.754" v="258" actId="1076"/>
          <ac:picMkLst>
            <pc:docMk/>
            <pc:sldMk cId="1392680484" sldId="257"/>
            <ac:picMk id="2050" creationId="{DAB9256A-58F6-4691-9B67-AC34EE4B712F}"/>
          </ac:picMkLst>
        </pc:picChg>
      </pc:sldChg>
      <pc:sldChg chg="addSp modSp">
        <pc:chgData name="Florian Heym" userId="4ff4135c629c6836" providerId="LiveId" clId="{74BBFB14-ED50-3D44-ADC2-183AC0F74794}" dt="2022-09-23T08:08:16.529" v="330" actId="14100"/>
        <pc:sldMkLst>
          <pc:docMk/>
          <pc:sldMk cId="79550173" sldId="258"/>
        </pc:sldMkLst>
        <pc:spChg chg="add mod">
          <ac:chgData name="Florian Heym" userId="4ff4135c629c6836" providerId="LiveId" clId="{74BBFB14-ED50-3D44-ADC2-183AC0F74794}" dt="2022-09-23T08:08:16.529" v="330" actId="14100"/>
          <ac:spMkLst>
            <pc:docMk/>
            <pc:sldMk cId="79550173" sldId="258"/>
            <ac:spMk id="5" creationId="{3FED130E-A0ED-D915-CE02-AF3192800ED6}"/>
          </ac:spMkLst>
        </pc:spChg>
        <pc:picChg chg="mod">
          <ac:chgData name="Florian Heym" userId="4ff4135c629c6836" providerId="LiveId" clId="{74BBFB14-ED50-3D44-ADC2-183AC0F74794}" dt="2022-09-23T08:07:37.140" v="295" actId="14100"/>
          <ac:picMkLst>
            <pc:docMk/>
            <pc:sldMk cId="79550173" sldId="258"/>
            <ac:picMk id="3074" creationId="{2ED96560-DC81-6C8F-9CFA-4E524A574848}"/>
          </ac:picMkLst>
        </pc:picChg>
      </pc:sldChg>
      <pc:sldChg chg="addSp modSp">
        <pc:chgData name="Florian Heym" userId="4ff4135c629c6836" providerId="LiveId" clId="{74BBFB14-ED50-3D44-ADC2-183AC0F74794}" dt="2022-09-23T08:31:30.632" v="365" actId="20577"/>
        <pc:sldMkLst>
          <pc:docMk/>
          <pc:sldMk cId="3959100305" sldId="265"/>
        </pc:sldMkLst>
        <pc:spChg chg="add mod">
          <ac:chgData name="Florian Heym" userId="4ff4135c629c6836" providerId="LiveId" clId="{74BBFB14-ED50-3D44-ADC2-183AC0F74794}" dt="2022-09-23T08:31:30.632" v="365" actId="20577"/>
          <ac:spMkLst>
            <pc:docMk/>
            <pc:sldMk cId="3959100305" sldId="265"/>
            <ac:spMk id="4" creationId="{4CD1EE4F-16F5-C228-438C-D5A4CD85E672}"/>
          </ac:spMkLst>
        </pc:spChg>
        <pc:picChg chg="mod">
          <ac:chgData name="Florian Heym" userId="4ff4135c629c6836" providerId="LiveId" clId="{74BBFB14-ED50-3D44-ADC2-183AC0F74794}" dt="2022-09-23T08:31:09.542" v="331" actId="14826"/>
          <ac:picMkLst>
            <pc:docMk/>
            <pc:sldMk cId="3959100305" sldId="265"/>
            <ac:picMk id="4102" creationId="{EB95C809-6A33-6EE5-A18C-CF726069029F}"/>
          </ac:picMkLst>
        </pc:picChg>
      </pc:sldChg>
    </pc:docChg>
  </pc:docChgLst>
  <pc:docChgLst>
    <pc:chgData name="Jens Goessing" userId="7ec3ab8007f46721" providerId="LiveId" clId="{CC6E4186-C3F5-4688-A711-0E91B1D6492D}"/>
    <pc:docChg chg="modMainMaster">
      <pc:chgData name="Jens Goessing" userId="7ec3ab8007f46721" providerId="LiveId" clId="{CC6E4186-C3F5-4688-A711-0E91B1D6492D}" dt="2023-02-24T07:15:30.379" v="103" actId="20577"/>
      <pc:docMkLst>
        <pc:docMk/>
      </pc:docMkLst>
      <pc:sldMasterChg chg="modSp mod">
        <pc:chgData name="Jens Goessing" userId="7ec3ab8007f46721" providerId="LiveId" clId="{CC6E4186-C3F5-4688-A711-0E91B1D6492D}" dt="2023-02-24T07:15:30.379" v="103" actId="20577"/>
        <pc:sldMasterMkLst>
          <pc:docMk/>
          <pc:sldMasterMk cId="3894971539" sldId="2147483660"/>
        </pc:sldMasterMkLst>
        <pc:spChg chg="mod">
          <ac:chgData name="Jens Goessing" userId="7ec3ab8007f46721" providerId="LiveId" clId="{CC6E4186-C3F5-4688-A711-0E91B1D6492D}" dt="2023-02-24T07:15:30.379" v="103" actId="20577"/>
          <ac:spMkLst>
            <pc:docMk/>
            <pc:sldMasterMk cId="3894971539" sldId="2147483660"/>
            <ac:spMk id="8" creationId="{C2E02A55-FA3A-42BE-9BE4-052AC62EB708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4208"/>
            <a:ext cx="7772400" cy="184115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C771A82-3402-4D96-99F6-33FD3B6247BC}"/>
              </a:ext>
            </a:extLst>
          </p:cNvPr>
          <p:cNvCxnSpPr>
            <a:cxnSpLocks/>
          </p:cNvCxnSpPr>
          <p:nvPr userDrawn="1"/>
        </p:nvCxnSpPr>
        <p:spPr>
          <a:xfrm>
            <a:off x="315097" y="2125360"/>
            <a:ext cx="8513806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87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3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1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65" y="49243"/>
            <a:ext cx="7886700" cy="5799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3852"/>
            <a:ext cx="7886700" cy="48731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15ED926-EF09-4D11-8FF6-216647E732FB}"/>
              </a:ext>
            </a:extLst>
          </p:cNvPr>
          <p:cNvCxnSpPr>
            <a:cxnSpLocks/>
          </p:cNvCxnSpPr>
          <p:nvPr userDrawn="1"/>
        </p:nvCxnSpPr>
        <p:spPr>
          <a:xfrm>
            <a:off x="345989" y="692196"/>
            <a:ext cx="8432251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54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0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658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3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8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49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22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372-1A44-4A4F-B315-C72E5D7105A6}" type="datetimeFigureOut">
              <a:rPr lang="de-DE" smtClean="0"/>
              <a:t>23.02.2023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F405-DE51-4C0D-9781-01A2F5FFC4D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84256C1-D687-43FB-AB94-A4D050944B5C}"/>
              </a:ext>
            </a:extLst>
          </p:cNvPr>
          <p:cNvSpPr/>
          <p:nvPr userDrawn="1"/>
        </p:nvSpPr>
        <p:spPr>
          <a:xfrm>
            <a:off x="0" y="6176963"/>
            <a:ext cx="9144000" cy="6810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2E02A55-FA3A-42BE-9BE4-052AC62EB708}"/>
              </a:ext>
            </a:extLst>
          </p:cNvPr>
          <p:cNvSpPr txBox="1">
            <a:spLocks/>
          </p:cNvSpPr>
          <p:nvPr userDrawn="1"/>
        </p:nvSpPr>
        <p:spPr>
          <a:xfrm>
            <a:off x="63243" y="6492874"/>
            <a:ext cx="538428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NUN-Gruppe Physik RLSB-BS</a:t>
            </a:r>
          </a:p>
        </p:txBody>
      </p:sp>
      <p:pic>
        <p:nvPicPr>
          <p:cNvPr id="10" name="Picture 29" descr="C:\Eigene Dateien\NUNLogo.jpg">
            <a:extLst>
              <a:ext uri="{FF2B5EF4-FFF2-40B4-BE49-F238E27FC236}">
                <a16:creationId xmlns:a16="http://schemas.microsoft.com/office/drawing/2014/main" id="{08B2CC94-B15F-40D8-885E-50BF23D94B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007" y="6254066"/>
            <a:ext cx="832879" cy="56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132864"/>
            <a:ext cx="6172199" cy="1841152"/>
          </a:xfrm>
        </p:spPr>
        <p:txBody>
          <a:bodyPr>
            <a:normAutofit/>
          </a:bodyPr>
          <a:lstStyle/>
          <a:p>
            <a:pPr algn="l"/>
            <a:r>
              <a:rPr lang="de-DE" sz="4000" err="1"/>
              <a:t>gA</a:t>
            </a:r>
            <a:r>
              <a:rPr lang="de-DE" sz="4000"/>
              <a:t>-Kurse und das neue KC</a:t>
            </a:r>
            <a:endParaRPr lang="de-DE" sz="1150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9" y="7380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297243" y="2309641"/>
            <a:ext cx="4274757" cy="184115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/>
          </a:p>
          <a:p>
            <a:r>
              <a:rPr lang="de-DE"/>
              <a:t>Wie man mit den neuen Anforderungen umgehen kann …</a:t>
            </a:r>
          </a:p>
          <a:p>
            <a:pPr algn="l"/>
            <a:endParaRPr lang="de-DE" sz="360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57E18B-2F56-8897-8FA7-C96A7371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26101" y="3069660"/>
            <a:ext cx="3263796" cy="216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D7008DE-5DDE-3306-EF12-6CAD4D6AA38B}"/>
              </a:ext>
            </a:extLst>
          </p:cNvPr>
          <p:cNvSpPr txBox="1"/>
          <p:nvPr/>
        </p:nvSpPr>
        <p:spPr>
          <a:xfrm>
            <a:off x="5538605" y="5387386"/>
            <a:ext cx="295129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700">
                <a:solidFill>
                  <a:schemeClr val="bg1">
                    <a:lumMod val="50000"/>
                  </a:schemeClr>
                </a:solidFill>
              </a:rPr>
              <a:t>Bild von Petra auf </a:t>
            </a:r>
            <a:r>
              <a:rPr lang="de-DE" sz="700" err="1">
                <a:solidFill>
                  <a:schemeClr val="bg1">
                    <a:lumMod val="50000"/>
                  </a:schemeClr>
                </a:solidFill>
              </a:rPr>
              <a:t>Pixabay</a:t>
            </a:r>
            <a:r>
              <a:rPr lang="de-DE" sz="700">
                <a:solidFill>
                  <a:schemeClr val="bg1">
                    <a:lumMod val="50000"/>
                  </a:schemeClr>
                </a:solidFill>
              </a:rPr>
              <a:t> (23.09.2022)</a:t>
            </a:r>
          </a:p>
        </p:txBody>
      </p:sp>
    </p:spTree>
    <p:extLst>
      <p:ext uri="{BB962C8B-B14F-4D97-AF65-F5344CB8AC3E}">
        <p14:creationId xmlns:p14="http://schemas.microsoft.com/office/powerpoint/2010/main" val="3193013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2D7725-591C-264B-BD65-582286972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Förderung von </a:t>
            </a:r>
            <a:r>
              <a:rPr lang="de-DE" err="1"/>
              <a:t>pbK</a:t>
            </a:r>
            <a:r>
              <a:rPr lang="de-DE"/>
              <a:t>: Herleitungen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16BE37-80FD-2246-ACBB-B6EDB8BBB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2444"/>
            <a:ext cx="7886700" cy="48731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>
                <a:solidFill>
                  <a:srgbClr val="FF0000"/>
                </a:solidFill>
              </a:rPr>
              <a:t>Unterricht zum „Erstkontakt“ in 45 min:</a:t>
            </a:r>
          </a:p>
          <a:p>
            <a:r>
              <a:rPr lang="de-DE"/>
              <a:t>Ziel: Erarbeitung eines Rasters für eine zeitlich angemessene, dennoch nachvollziehbare Herleitung.</a:t>
            </a:r>
          </a:p>
          <a:p>
            <a:r>
              <a:rPr lang="de-DE"/>
              <a:t>Grober Verlauf:</a:t>
            </a:r>
            <a:br>
              <a:rPr lang="de-DE"/>
            </a:br>
            <a:r>
              <a:rPr lang="de-DE"/>
              <a:t>Provokantes Negativbeispiel,</a:t>
            </a:r>
            <a:br>
              <a:rPr lang="de-DE"/>
            </a:br>
            <a:r>
              <a:rPr lang="de-DE"/>
              <a:t>Herleitung als Puzzle,</a:t>
            </a:r>
            <a:br>
              <a:rPr lang="de-DE"/>
            </a:br>
            <a:r>
              <a:rPr lang="de-DE"/>
              <a:t>tabellarische Herleitung mit Lücken aus Klasse 12.</a:t>
            </a:r>
          </a:p>
          <a:p>
            <a:pPr marL="0" indent="0">
              <a:buNone/>
            </a:pPr>
            <a:r>
              <a:rPr lang="de-DE"/>
              <a:t>Lehrermaterial: </a:t>
            </a:r>
          </a:p>
          <a:p>
            <a:r>
              <a:rPr lang="de-DE"/>
              <a:t>allgemeine Bausteinübersicht mit Beispielaufgabe samt Musterlösung</a:t>
            </a:r>
          </a:p>
        </p:txBody>
      </p:sp>
    </p:spTree>
    <p:extLst>
      <p:ext uri="{BB962C8B-B14F-4D97-AF65-F5344CB8AC3E}">
        <p14:creationId xmlns:p14="http://schemas.microsoft.com/office/powerpoint/2010/main" val="4278253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11F86E-2D2D-48D6-A56F-C9263B663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Geht doch!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EB95C809-6A33-6EE5-A18C-CF7260690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1458398" y="1093218"/>
            <a:ext cx="6227203" cy="4144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CD1EE4F-16F5-C228-438C-D5A4CD85E672}"/>
              </a:ext>
            </a:extLst>
          </p:cNvPr>
          <p:cNvSpPr txBox="1"/>
          <p:nvPr/>
        </p:nvSpPr>
        <p:spPr>
          <a:xfrm>
            <a:off x="1565491" y="5389955"/>
            <a:ext cx="45752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</a:rPr>
              <a:t>Bild von Lisa runnels auf Pixabay</a:t>
            </a:r>
          </a:p>
          <a:p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</a:rPr>
              <a:t>Letzter Aufruf: 23.09.2022</a:t>
            </a:r>
          </a:p>
        </p:txBody>
      </p:sp>
    </p:spTree>
    <p:extLst>
      <p:ext uri="{BB962C8B-B14F-4D97-AF65-F5344CB8AC3E}">
        <p14:creationId xmlns:p14="http://schemas.microsoft.com/office/powerpoint/2010/main" val="3959100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Rahmenbedingungen für </a:t>
            </a:r>
            <a:r>
              <a:rPr lang="de-DE" err="1"/>
              <a:t>gA</a:t>
            </a:r>
            <a:r>
              <a:rPr lang="de-DE"/>
              <a:t>-Kurse 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286149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/>
              <a:t>Veränderung der Stundenzahl 4 </a:t>
            </a:r>
            <a:r>
              <a:rPr lang="de-DE">
                <a:sym typeface="Wingdings" pitchFamily="2" charset="2"/>
              </a:rPr>
              <a:t> 3  3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>
                <a:sym typeface="Wingdings" pitchFamily="2" charset="2"/>
              </a:rPr>
              <a:t>Veränderung der geforderten Inhalte je nach KC 2010/2017/2022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>
                <a:sym typeface="Wingdings" pitchFamily="2" charset="2"/>
              </a:rPr>
              <a:t>Phasenweise starke „Parallelität“ zu den </a:t>
            </a:r>
            <a:r>
              <a:rPr lang="de-DE" err="1">
                <a:sym typeface="Wingdings" pitchFamily="2" charset="2"/>
              </a:rPr>
              <a:t>eA</a:t>
            </a:r>
            <a:r>
              <a:rPr lang="de-DE">
                <a:sym typeface="Wingdings" pitchFamily="2" charset="2"/>
              </a:rPr>
              <a:t>-Kursen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>
                <a:sym typeface="Wingdings" pitchFamily="2" charset="2"/>
              </a:rPr>
              <a:t>Reduktion auf 3 Stunden noch nicht „verdaut“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>
                <a:sym typeface="Wingdings" pitchFamily="2" charset="2"/>
              </a:rPr>
              <a:t>Jetzt neu: durch </a:t>
            </a:r>
            <a:r>
              <a:rPr lang="de-DE" err="1">
                <a:sym typeface="Wingdings" pitchFamily="2" charset="2"/>
              </a:rPr>
              <a:t>BiStas</a:t>
            </a:r>
            <a:r>
              <a:rPr lang="de-DE">
                <a:sym typeface="Wingdings" pitchFamily="2" charset="2"/>
              </a:rPr>
              <a:t> gibt es Ergänzungen bei Inhalten und     </a:t>
            </a:r>
          </a:p>
          <a:p>
            <a:pPr algn="l"/>
            <a:r>
              <a:rPr lang="de-DE">
                <a:sym typeface="Wingdings" pitchFamily="2" charset="2"/>
              </a:rPr>
              <a:t>   prozessbezogenen Kompetenzen!</a:t>
            </a:r>
          </a:p>
          <a:p>
            <a:pPr algn="l"/>
            <a:endParaRPr lang="de-DE">
              <a:sym typeface="Wingdings" pitchFamily="2" charset="2"/>
            </a:endParaRPr>
          </a:p>
          <a:p>
            <a:pPr algn="l"/>
            <a:r>
              <a:rPr lang="de-DE">
                <a:sym typeface="Wingdings" pitchFamily="2" charset="2"/>
              </a:rPr>
              <a:t>Kann man das „Programm“ im KC </a:t>
            </a:r>
          </a:p>
          <a:p>
            <a:pPr algn="l"/>
            <a:r>
              <a:rPr lang="de-DE">
                <a:sym typeface="Wingdings" pitchFamily="2" charset="2"/>
              </a:rPr>
              <a:t>im </a:t>
            </a:r>
            <a:r>
              <a:rPr lang="de-DE" err="1">
                <a:sym typeface="Wingdings" pitchFamily="2" charset="2"/>
              </a:rPr>
              <a:t>gA</a:t>
            </a:r>
            <a:r>
              <a:rPr lang="de-DE">
                <a:sym typeface="Wingdings" pitchFamily="2" charset="2"/>
              </a:rPr>
              <a:t>-Kurs schaffen??</a:t>
            </a:r>
          </a:p>
          <a:p>
            <a:pPr algn="l"/>
            <a:endParaRPr lang="de-DE">
              <a:sym typeface="Wingdings" pitchFamily="2" charset="2"/>
            </a:endParaRPr>
          </a:p>
          <a:p>
            <a:pPr algn="l"/>
            <a:r>
              <a:rPr lang="de-DE" sz="3600">
                <a:sym typeface="Wingdings" pitchFamily="2" charset="2"/>
              </a:rPr>
              <a:t>Mal genau hinsehen…</a:t>
            </a:r>
            <a:endParaRPr lang="de-DE" sz="3600"/>
          </a:p>
          <a:p>
            <a:pPr algn="l"/>
            <a:endParaRPr lang="de-DE"/>
          </a:p>
          <a:p>
            <a:pPr algn="l"/>
            <a:endParaRPr lang="de-DE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AB9256A-58F6-4691-9B67-AC34EE4B7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829913" y="3782788"/>
            <a:ext cx="3852692" cy="2167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90127DD-7880-5FB8-5AA8-E87C1C0AB7E1}"/>
              </a:ext>
            </a:extLst>
          </p:cNvPr>
          <p:cNvSpPr txBox="1"/>
          <p:nvPr/>
        </p:nvSpPr>
        <p:spPr>
          <a:xfrm>
            <a:off x="5876942" y="6055308"/>
            <a:ext cx="29307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Bild von </a:t>
            </a:r>
            <a:r>
              <a:rPr lang="de-D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Lubos</a:t>
            </a:r>
            <a:r>
              <a:rPr lang="de-D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Houska</a:t>
            </a:r>
            <a:r>
              <a:rPr lang="de-D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auf </a:t>
            </a:r>
            <a:r>
              <a:rPr lang="de-D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Pixabay</a:t>
            </a:r>
            <a:endParaRPr lang="de-DE" sz="10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de-D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Letzter Aufruf: 23.09.2022</a:t>
            </a:r>
          </a:p>
        </p:txBody>
      </p:sp>
    </p:spTree>
    <p:extLst>
      <p:ext uri="{BB962C8B-B14F-4D97-AF65-F5344CB8AC3E}">
        <p14:creationId xmlns:p14="http://schemas.microsoft.com/office/powerpoint/2010/main" val="139268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19C7CA-7352-F547-98CF-2FFD953B0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Wie </a:t>
            </a:r>
            <a:r>
              <a:rPr lang="de-DE" err="1"/>
              <a:t>gA</a:t>
            </a:r>
            <a:r>
              <a:rPr lang="de-DE"/>
              <a:t>-Kurse gelingen können …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4607E7-3162-9042-B72F-3DAEC21B9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KC genau lesen … und ernst nehmen!</a:t>
            </a:r>
          </a:p>
          <a:p>
            <a:r>
              <a:rPr lang="de-DE"/>
              <a:t>Operatoren im KC beachten!</a:t>
            </a:r>
          </a:p>
          <a:p>
            <a:r>
              <a:rPr lang="de-DE"/>
              <a:t>Förderung prozessbezogener </a:t>
            </a:r>
          </a:p>
          <a:p>
            <a:pPr marL="0" indent="0">
              <a:buNone/>
            </a:pPr>
            <a:r>
              <a:rPr lang="de-DE"/>
              <a:t>   Kompetenzen sorgfältig einplanen!</a:t>
            </a:r>
          </a:p>
          <a:p>
            <a:r>
              <a:rPr lang="de-DE"/>
              <a:t>Keine „Schulbuchhörigkeit“ zulassen!</a:t>
            </a:r>
          </a:p>
          <a:p>
            <a:r>
              <a:rPr lang="de-DE"/>
              <a:t>Unterricht nicht an Erfahrungen aus 4-stündigen Kursen bzw. </a:t>
            </a:r>
            <a:r>
              <a:rPr lang="de-DE" err="1"/>
              <a:t>eA</a:t>
            </a:r>
            <a:r>
              <a:rPr lang="de-DE"/>
              <a:t>-Kursen orientieren!</a:t>
            </a:r>
          </a:p>
          <a:p>
            <a:r>
              <a:rPr lang="de-DE"/>
              <a:t>Umfang an Lern- und Arbeitszeit berücksichtigen!</a:t>
            </a:r>
          </a:p>
          <a:p>
            <a:r>
              <a:rPr lang="de-DE"/>
              <a:t>Im Unterricht für Erfolgserleben sorgen!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ED96560-DC81-6C8F-9CFA-4E524A574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6562309" y="960411"/>
            <a:ext cx="2305878" cy="23719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FED130E-A0ED-D915-CE02-AF3192800ED6}"/>
              </a:ext>
            </a:extLst>
          </p:cNvPr>
          <p:cNvSpPr txBox="1"/>
          <p:nvPr/>
        </p:nvSpPr>
        <p:spPr>
          <a:xfrm>
            <a:off x="7005323" y="3292493"/>
            <a:ext cx="16567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</a:rPr>
              <a:t>Bild von </a:t>
            </a:r>
            <a:r>
              <a:rPr lang="de-DE" sz="800" err="1">
                <a:solidFill>
                  <a:schemeClr val="tx1">
                    <a:lumMod val="50000"/>
                    <a:lumOff val="50000"/>
                  </a:schemeClr>
                </a:solidFill>
              </a:rPr>
              <a:t>robinsonk26</a:t>
            </a: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</a:rPr>
              <a:t> auf </a:t>
            </a:r>
            <a:r>
              <a:rPr lang="de-DE" sz="800" err="1">
                <a:solidFill>
                  <a:schemeClr val="tx1">
                    <a:lumMod val="50000"/>
                    <a:lumOff val="50000"/>
                  </a:schemeClr>
                </a:solidFill>
              </a:rPr>
              <a:t>Pixabay</a:t>
            </a:r>
            <a:endParaRPr lang="de-DE" sz="8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</a:rPr>
              <a:t>Letzter Aufruf: 23.09.2022</a:t>
            </a:r>
          </a:p>
        </p:txBody>
      </p:sp>
    </p:spTree>
    <p:extLst>
      <p:ext uri="{BB962C8B-B14F-4D97-AF65-F5344CB8AC3E}">
        <p14:creationId xmlns:p14="http://schemas.microsoft.com/office/powerpoint/2010/main" val="79550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72BB8-54B9-FD4A-AA80-C90FB241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Neuzugang: Schwingkreis im </a:t>
            </a:r>
            <a:r>
              <a:rPr lang="de-DE" err="1"/>
              <a:t>gA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936DB6-B973-984B-B31A-08F0D747E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aus dem KC:</a:t>
            </a:r>
            <a:br>
              <a:rPr lang="de-DE">
                <a:solidFill>
                  <a:srgbClr val="FF0000"/>
                </a:solidFill>
              </a:rPr>
            </a:br>
            <a:r>
              <a:rPr lang="de-DE"/>
              <a:t>beschreiben den Aufbau …</a:t>
            </a:r>
            <a:br>
              <a:rPr lang="de-DE"/>
            </a:br>
            <a:r>
              <a:rPr lang="de-DE"/>
              <a:t>ermitteln … aus vorgelegten Messdaten</a:t>
            </a:r>
          </a:p>
          <a:p>
            <a:r>
              <a:rPr lang="de-DE">
                <a:solidFill>
                  <a:srgbClr val="FF0000"/>
                </a:solidFill>
              </a:rPr>
              <a:t>Blick auf die Operatoren:</a:t>
            </a:r>
            <a:br>
              <a:rPr lang="de-DE">
                <a:solidFill>
                  <a:srgbClr val="FF0000"/>
                </a:solidFill>
              </a:rPr>
            </a:br>
            <a:r>
              <a:rPr lang="de-DE"/>
              <a:t>kein eigenständiges Erläutern bzw. Erklären,</a:t>
            </a:r>
            <a:br>
              <a:rPr lang="de-DE"/>
            </a:br>
            <a:r>
              <a:rPr lang="de-DE"/>
              <a:t>keine umfangreiche Theorie</a:t>
            </a:r>
          </a:p>
          <a:p>
            <a:r>
              <a:rPr lang="de-DE">
                <a:solidFill>
                  <a:srgbClr val="FF0000"/>
                </a:solidFill>
              </a:rPr>
              <a:t>Umgang mit Messdaten:</a:t>
            </a:r>
            <a:br>
              <a:rPr lang="de-DE">
                <a:solidFill>
                  <a:srgbClr val="FF0000"/>
                </a:solidFill>
              </a:rPr>
            </a:br>
            <a:r>
              <a:rPr lang="de-DE"/>
              <a:t>Grundbegriffe für Schwingungen übertragen,</a:t>
            </a:r>
            <a:br>
              <a:rPr lang="de-DE"/>
            </a:br>
            <a:r>
              <a:rPr lang="de-DE"/>
              <a:t>Ablesen aus Diagrammen üben, </a:t>
            </a:r>
            <a:br>
              <a:rPr lang="de-DE"/>
            </a:br>
            <a:r>
              <a:rPr lang="de-DE"/>
              <a:t>Vertiefung „Datenauswertung“ möglich</a:t>
            </a:r>
          </a:p>
        </p:txBody>
      </p:sp>
    </p:spTree>
    <p:extLst>
      <p:ext uri="{BB962C8B-B14F-4D97-AF65-F5344CB8AC3E}">
        <p14:creationId xmlns:p14="http://schemas.microsoft.com/office/powerpoint/2010/main" val="163583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72BB8-54B9-FD4A-AA80-C90FB241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Neuzugang: Schwingkreis im </a:t>
            </a:r>
            <a:r>
              <a:rPr lang="de-DE" err="1"/>
              <a:t>gA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936DB6-B973-984B-B31A-08F0D747E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/>
              <a:t>Schlanker Unterrichtsgang in 90 min </a:t>
            </a:r>
            <a:r>
              <a:rPr lang="de-DE">
                <a:solidFill>
                  <a:srgbClr val="7030A0"/>
                </a:solidFill>
              </a:rPr>
              <a:t>(135 min)</a:t>
            </a:r>
          </a:p>
          <a:p>
            <a:r>
              <a:rPr lang="de-DE"/>
              <a:t>Geeigneten Anknüpfungspunkt wählen </a:t>
            </a:r>
          </a:p>
          <a:p>
            <a:r>
              <a:rPr lang="de-DE"/>
              <a:t>Phänomen demonstrieren</a:t>
            </a:r>
          </a:p>
          <a:p>
            <a:r>
              <a:rPr lang="de-DE"/>
              <a:t>Graphen beschreiben und interpretieren</a:t>
            </a:r>
          </a:p>
          <a:p>
            <a:r>
              <a:rPr lang="de-DE">
                <a:solidFill>
                  <a:srgbClr val="7030A0"/>
                </a:solidFill>
              </a:rPr>
              <a:t>Möglichkeit: eigene Experimente</a:t>
            </a:r>
          </a:p>
          <a:p>
            <a:r>
              <a:rPr lang="de-DE"/>
              <a:t>Graphen auswerten</a:t>
            </a:r>
          </a:p>
          <a:p>
            <a:r>
              <a:rPr lang="de-DE">
                <a:solidFill>
                  <a:srgbClr val="7030A0"/>
                </a:solidFill>
              </a:rPr>
              <a:t>Möglichkeit: Messreihe auswerten</a:t>
            </a:r>
          </a:p>
        </p:txBody>
      </p:sp>
    </p:spTree>
    <p:extLst>
      <p:ext uri="{BB962C8B-B14F-4D97-AF65-F5344CB8AC3E}">
        <p14:creationId xmlns:p14="http://schemas.microsoft.com/office/powerpoint/2010/main" val="2075599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6F386D-D91C-F847-A7BC-C9ECAB30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Neuzugang: Schwingkreis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BA1752A-608B-E14E-B033-88AB37C902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189615" y="3363716"/>
            <a:ext cx="3697852" cy="2622937"/>
          </a:xfrm>
          <a:prstGeom prst="rect">
            <a:avLst/>
          </a:prstGeom>
        </p:spPr>
      </p:pic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39EC1A67-4AFB-684A-A16C-32AE1D596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8" y="3278372"/>
            <a:ext cx="3244685" cy="2435304"/>
          </a:xfrm>
          <a:prstGeom prst="rect">
            <a:avLst/>
          </a:prstGeom>
        </p:spPr>
      </p:pic>
      <p:pic>
        <p:nvPicPr>
          <p:cNvPr id="4" name="Grafik 3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4C026A08-6301-5AFD-E213-D44506EC96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8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496"/>
          <a:stretch/>
        </p:blipFill>
        <p:spPr>
          <a:xfrm>
            <a:off x="546652" y="930483"/>
            <a:ext cx="3107634" cy="2201497"/>
          </a:xfrm>
          <a:prstGeom prst="rect">
            <a:avLst/>
          </a:prstGeom>
        </p:spPr>
      </p:pic>
      <p:pic>
        <p:nvPicPr>
          <p:cNvPr id="8" name="Grafik 7" descr="Ein Bild, das Text, Wand, drinnen, Küchengerät enthält.&#10;&#10;Automatisch generierte Beschreibung">
            <a:extLst>
              <a:ext uri="{FF2B5EF4-FFF2-40B4-BE49-F238E27FC236}">
                <a16:creationId xmlns:a16="http://schemas.microsoft.com/office/drawing/2014/main" id="{D3EB8760-BA43-A9DA-6E03-288AB00D84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39969" y="542029"/>
            <a:ext cx="2330726" cy="310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54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72BB8-54B9-FD4A-AA80-C90FB241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Neuzugang: Polarisation im </a:t>
            </a:r>
            <a:r>
              <a:rPr lang="de-DE" err="1"/>
              <a:t>gA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936DB6-B973-984B-B31A-08F0D747E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2444"/>
            <a:ext cx="7886700" cy="48731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>
                <a:solidFill>
                  <a:srgbClr val="FF0000"/>
                </a:solidFill>
              </a:rPr>
              <a:t>aus dem KC:</a:t>
            </a:r>
          </a:p>
          <a:p>
            <a:r>
              <a:rPr lang="de-DE"/>
              <a:t>vergleichen longitudinale und transversale Wellen.</a:t>
            </a:r>
          </a:p>
          <a:p>
            <a:r>
              <a:rPr lang="de-DE"/>
              <a:t>beschreiben Polarisierbarkeit als Unterscheidungsmerkmal zwischen transversalen und longitudinalen Wellen.</a:t>
            </a:r>
          </a:p>
          <a:p>
            <a:r>
              <a:rPr lang="de-DE"/>
              <a:t>überprüfen die Polarisierbarkeit bei einem Experiment mit Licht.</a:t>
            </a:r>
          </a:p>
        </p:txBody>
      </p:sp>
    </p:spTree>
    <p:extLst>
      <p:ext uri="{BB962C8B-B14F-4D97-AF65-F5344CB8AC3E}">
        <p14:creationId xmlns:p14="http://schemas.microsoft.com/office/powerpoint/2010/main" val="42505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2A4951-1198-BD4A-B04E-1B52549A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Neuzugang: Polarisation im </a:t>
            </a:r>
            <a:r>
              <a:rPr lang="de-DE" err="1"/>
              <a:t>gA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02FF2-B8CD-C24A-9885-8B323E8B4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2444"/>
            <a:ext cx="7886700" cy="48731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>
                <a:solidFill>
                  <a:srgbClr val="FF0000"/>
                </a:solidFill>
              </a:rPr>
              <a:t>Vollständiger Unterrichtsgang  in 90 min!</a:t>
            </a:r>
          </a:p>
          <a:p>
            <a:r>
              <a:rPr lang="de-DE"/>
              <a:t>Ziel: Polarisierbarkeit als Unterscheidungsmerkmal beschreiben und Polarisierbarkeit bei einem Experiment mit Licht überprüfen.</a:t>
            </a:r>
          </a:p>
          <a:p>
            <a:r>
              <a:rPr lang="de-DE"/>
              <a:t>Grober Verlauf:</a:t>
            </a:r>
            <a:br>
              <a:rPr lang="de-DE"/>
            </a:br>
            <a:r>
              <a:rPr lang="de-DE"/>
              <a:t>Einstieg über mechanische Wellen,</a:t>
            </a:r>
            <a:br>
              <a:rPr lang="de-DE"/>
            </a:br>
            <a:r>
              <a:rPr lang="de-DE"/>
              <a:t>einfache (subjektive) Polfilterversuche mit Lichtquellen,</a:t>
            </a:r>
            <a:br>
              <a:rPr lang="de-DE"/>
            </a:br>
            <a:r>
              <a:rPr lang="de-DE"/>
              <a:t>Experiment Lichtquelle mit Polarisator und Schirm (objektiv)</a:t>
            </a:r>
          </a:p>
          <a:p>
            <a:r>
              <a:rPr lang="de-DE"/>
              <a:t>Notwendige Materialien: 5 lange Spiralfedern, 30 Polfilter, Lichtquellen, Schirme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0223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72BB8-54B9-FD4A-AA80-C90FB241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Förderung von </a:t>
            </a:r>
            <a:r>
              <a:rPr lang="de-DE" err="1"/>
              <a:t>pbK</a:t>
            </a:r>
            <a:r>
              <a:rPr lang="de-DE"/>
              <a:t>: Herleitungen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936DB6-B973-984B-B31A-08F0D747E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2444"/>
            <a:ext cx="7886700" cy="48731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>
                <a:solidFill>
                  <a:srgbClr val="FF0000"/>
                </a:solidFill>
              </a:rPr>
              <a:t>aus dem KC:</a:t>
            </a:r>
          </a:p>
          <a:p>
            <a:pPr marL="0" indent="0">
              <a:buNone/>
            </a:pPr>
            <a:r>
              <a:rPr lang="de-DE"/>
              <a:t>… dokumentieren Herleitungen sachgerecht.</a:t>
            </a:r>
            <a:br>
              <a:rPr lang="de-DE">
                <a:solidFill>
                  <a:srgbClr val="FF0000"/>
                </a:solidFill>
              </a:rPr>
            </a:br>
            <a:endParaRPr lang="de-DE"/>
          </a:p>
          <a:p>
            <a:r>
              <a:rPr lang="de-DE">
                <a:solidFill>
                  <a:srgbClr val="FF0000"/>
                </a:solidFill>
              </a:rPr>
              <a:t>Blick auf Änderung der Operatoren:</a:t>
            </a:r>
          </a:p>
          <a:p>
            <a:pPr lvl="1"/>
            <a:r>
              <a:rPr lang="de-DE">
                <a:solidFill>
                  <a:schemeClr val="tx1">
                    <a:lumMod val="50000"/>
                    <a:lumOff val="50000"/>
                  </a:schemeClr>
                </a:solidFill>
              </a:rPr>
              <a:t>Ermitteln: ein Ergebnis oder einen Zusammenhang rechnerisch, grafisch oder experimentell bestimmen</a:t>
            </a:r>
          </a:p>
          <a:p>
            <a:pPr lvl="1"/>
            <a:r>
              <a:rPr lang="de-DE"/>
              <a:t>herleiten: mithilfe bekannter Gesetzmäßigkeiten einen </a:t>
            </a:r>
            <a:r>
              <a:rPr lang="de-DE" b="1"/>
              <a:t>Zusammenhang</a:t>
            </a:r>
            <a:r>
              <a:rPr lang="de-DE"/>
              <a:t> zwischen chemischen bzw. physikalischen Größen </a:t>
            </a:r>
            <a:r>
              <a:rPr lang="de-DE" b="1"/>
              <a:t>herstellen</a:t>
            </a:r>
          </a:p>
          <a:p>
            <a:r>
              <a:rPr lang="de-DE">
                <a:solidFill>
                  <a:srgbClr val="FF0000"/>
                </a:solidFill>
              </a:rPr>
              <a:t>Mögliche Aufgabenstellung jedoch: …leiten Sie begründet her…</a:t>
            </a:r>
          </a:p>
          <a:p>
            <a:r>
              <a:rPr lang="de-DE">
                <a:solidFill>
                  <a:srgbClr val="FF0000"/>
                </a:solidFill>
              </a:rPr>
              <a:t>2,5 Herleitungen:</a:t>
            </a:r>
          </a:p>
          <a:p>
            <a:pPr lvl="1"/>
            <a:r>
              <a:rPr lang="de-DE">
                <a:solidFill>
                  <a:schemeClr val="tx1">
                    <a:lumMod val="50000"/>
                    <a:lumOff val="50000"/>
                  </a:schemeClr>
                </a:solidFill>
              </a:rPr>
              <a:t>(ermitteln angeleitet die Geschwindigkeit eines geladenen Körpers im homogenen elektrischen Feld eines Plattenkondensators mithilfe dieser Energiebilanz.)</a:t>
            </a:r>
          </a:p>
          <a:p>
            <a:pPr lvl="1"/>
            <a:r>
              <a:rPr lang="de-DE"/>
              <a:t>Wien-Filter: leiten die zugehörige Gleichung für die Geschwindigkeit angeleitet her. (Neu)</a:t>
            </a:r>
          </a:p>
          <a:p>
            <a:pPr lvl="1"/>
            <a:r>
              <a:rPr lang="de-DE"/>
              <a:t>leiten die Gleichung für die Interferenz am Doppelspalt vorstrukturiert und begründet her.</a:t>
            </a:r>
          </a:p>
        </p:txBody>
      </p:sp>
    </p:spTree>
    <p:extLst>
      <p:ext uri="{BB962C8B-B14F-4D97-AF65-F5344CB8AC3E}">
        <p14:creationId xmlns:p14="http://schemas.microsoft.com/office/powerpoint/2010/main" val="2425023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</vt:lpstr>
      <vt:lpstr>gA-Kurse und das neue KC</vt:lpstr>
      <vt:lpstr>Rahmenbedingungen für gA-Kurse </vt:lpstr>
      <vt:lpstr>Wie gA-Kurse gelingen können …</vt:lpstr>
      <vt:lpstr>Neuzugang: Schwingkreis im gA</vt:lpstr>
      <vt:lpstr>Neuzugang: Schwingkreis im gA</vt:lpstr>
      <vt:lpstr>Neuzugang: Schwingkreis</vt:lpstr>
      <vt:lpstr>Neuzugang: Polarisation im gA</vt:lpstr>
      <vt:lpstr>Neuzugang: Polarisation im gA</vt:lpstr>
      <vt:lpstr>Förderung von pbK: Herleitungen</vt:lpstr>
      <vt:lpstr>Förderung von pbK: Herleitungen</vt:lpstr>
      <vt:lpstr>Geht doch!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Heym</dc:creator>
  <cp:revision>1</cp:revision>
  <dcterms:created xsi:type="dcterms:W3CDTF">2020-10-02T08:39:26Z</dcterms:created>
  <dcterms:modified xsi:type="dcterms:W3CDTF">2023-02-24T07:16:13Z</dcterms:modified>
</cp:coreProperties>
</file>