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4B42C9-062B-40DD-A620-523456310A0B}" v="5" dt="2023-02-26T15:17:40.8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s Goessing" userId="7ec3ab8007f46721" providerId="LiveId" clId="{084B42C9-062B-40DD-A620-523456310A0B}"/>
    <pc:docChg chg="undo custSel modSld">
      <pc:chgData name="Jens Goessing" userId="7ec3ab8007f46721" providerId="LiveId" clId="{084B42C9-062B-40DD-A620-523456310A0B}" dt="2023-02-26T15:17:40.893" v="4" actId="1076"/>
      <pc:docMkLst>
        <pc:docMk/>
      </pc:docMkLst>
      <pc:sldChg chg="modSp mod">
        <pc:chgData name="Jens Goessing" userId="7ec3ab8007f46721" providerId="LiveId" clId="{084B42C9-062B-40DD-A620-523456310A0B}" dt="2023-02-26T15:17:40.893" v="4" actId="1076"/>
        <pc:sldMkLst>
          <pc:docMk/>
          <pc:sldMk cId="232604633" sldId="259"/>
        </pc:sldMkLst>
        <pc:picChg chg="mod">
          <ac:chgData name="Jens Goessing" userId="7ec3ab8007f46721" providerId="LiveId" clId="{084B42C9-062B-40DD-A620-523456310A0B}" dt="2023-02-26T15:17:40.893" v="4" actId="1076"/>
          <ac:picMkLst>
            <pc:docMk/>
            <pc:sldMk cId="232604633" sldId="259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4208"/>
            <a:ext cx="7772400" cy="184115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C771A82-3402-4D96-99F6-33FD3B6247BC}"/>
              </a:ext>
            </a:extLst>
          </p:cNvPr>
          <p:cNvCxnSpPr>
            <a:cxnSpLocks/>
          </p:cNvCxnSpPr>
          <p:nvPr userDrawn="1"/>
        </p:nvCxnSpPr>
        <p:spPr>
          <a:xfrm>
            <a:off x="315097" y="2125360"/>
            <a:ext cx="8513806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87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3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1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65" y="49243"/>
            <a:ext cx="7886700" cy="5799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3852"/>
            <a:ext cx="7886700" cy="48731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15ED926-EF09-4D11-8FF6-216647E732FB}"/>
              </a:ext>
            </a:extLst>
          </p:cNvPr>
          <p:cNvCxnSpPr>
            <a:cxnSpLocks/>
          </p:cNvCxnSpPr>
          <p:nvPr userDrawn="1"/>
        </p:nvCxnSpPr>
        <p:spPr>
          <a:xfrm>
            <a:off x="345989" y="692196"/>
            <a:ext cx="8432251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54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0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658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3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8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49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22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84256C1-D687-43FB-AB94-A4D050944B5C}"/>
              </a:ext>
            </a:extLst>
          </p:cNvPr>
          <p:cNvSpPr/>
          <p:nvPr userDrawn="1"/>
        </p:nvSpPr>
        <p:spPr>
          <a:xfrm>
            <a:off x="0" y="6176963"/>
            <a:ext cx="9144000" cy="6810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2E02A55-FA3A-42BE-9BE4-052AC62EB708}"/>
              </a:ext>
            </a:extLst>
          </p:cNvPr>
          <p:cNvSpPr txBox="1">
            <a:spLocks/>
          </p:cNvSpPr>
          <p:nvPr userDrawn="1"/>
        </p:nvSpPr>
        <p:spPr>
          <a:xfrm>
            <a:off x="63243" y="6492874"/>
            <a:ext cx="538428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NUN-Gruppe Physik RLSB BS</a:t>
            </a:r>
          </a:p>
        </p:txBody>
      </p:sp>
      <p:pic>
        <p:nvPicPr>
          <p:cNvPr id="10" name="Picture 29" descr="C:\Eigene Dateien\NUNLogo.jpg">
            <a:extLst>
              <a:ext uri="{FF2B5EF4-FFF2-40B4-BE49-F238E27FC236}">
                <a16:creationId xmlns:a16="http://schemas.microsoft.com/office/drawing/2014/main" id="{08B2CC94-B15F-40D8-885E-50BF23D94B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007" y="6254066"/>
            <a:ext cx="832879" cy="56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203604"/>
            <a:ext cx="6543135" cy="1236005"/>
          </a:xfrm>
        </p:spPr>
        <p:txBody>
          <a:bodyPr>
            <a:normAutofit/>
          </a:bodyPr>
          <a:lstStyle/>
          <a:p>
            <a:pPr algn="l"/>
            <a:r>
              <a:rPr lang="de-DE" sz="4000"/>
              <a:t>Beschreibung der Spannung als Potenzialdifferenz (KC, S.33)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9" y="4332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630783" y="2209800"/>
            <a:ext cx="7848600" cy="3951513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2200"/>
              <a:t>Unterrichtsvorschlag für </a:t>
            </a:r>
            <a:r>
              <a:rPr lang="de-DE" sz="2200" b="1"/>
              <a:t>eine Doppelstunde</a:t>
            </a:r>
            <a:r>
              <a:rPr lang="de-DE" sz="2200"/>
              <a:t> bei Verwendung eines Experiments mit einem elektrolytischen Trog</a:t>
            </a:r>
          </a:p>
          <a:p>
            <a:pPr algn="l"/>
            <a:r>
              <a:rPr lang="de-DE" sz="2200"/>
              <a:t>Einstieg: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de-DE" sz="2200"/>
              <a:t> Leuchterscheinungen einer LED im Feld eines „Plattenkondensators“ im elektrolytischen Trog. 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endParaRPr lang="de-DE" sz="90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</a:pPr>
            <a:r>
              <a:rPr lang="de-DE" sz="2200"/>
              <a:t>Beobachtung: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/>
              <a:t>Die Leuchtdiode leuchtet am hellsten, wenn die Anschlüsse in Richtung der Feldlinien ausgerichtet sind.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/>
              <a:t>Eine Drehung führt zu verringerter Helligkeit, stehen die Anschlüsse senkrecht zu den Feldlinien, erlischt die LED.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/>
              <a:t>Je länger die Anschlussdrähte, desto heller ist das Leuchten.</a:t>
            </a:r>
          </a:p>
          <a:p>
            <a:pPr algn="l"/>
            <a:endParaRPr lang="de-DE"/>
          </a:p>
          <a:p>
            <a:pPr algn="l">
              <a:buFont typeface="Arial" panose="020B0604020202020204" pitchFamily="34" charset="0"/>
              <a:buBlip>
                <a:blip r:embed="rId3"/>
              </a:buBlip>
            </a:pPr>
            <a:endParaRPr lang="de-DE"/>
          </a:p>
          <a:p>
            <a:pPr algn="l"/>
            <a:endParaRPr lang="de-DE" sz="2000"/>
          </a:p>
        </p:txBody>
      </p:sp>
    </p:spTree>
    <p:extLst>
      <p:ext uri="{BB962C8B-B14F-4D97-AF65-F5344CB8AC3E}">
        <p14:creationId xmlns:p14="http://schemas.microsoft.com/office/powerpoint/2010/main" val="319301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203604"/>
            <a:ext cx="6543135" cy="1236005"/>
          </a:xfrm>
        </p:spPr>
        <p:txBody>
          <a:bodyPr>
            <a:normAutofit/>
          </a:bodyPr>
          <a:lstStyle/>
          <a:p>
            <a:pPr algn="l"/>
            <a:r>
              <a:rPr lang="de-DE" sz="4000"/>
              <a:t>Beschreibung der Spannung als Potenzialdifferenz (KC, S.33)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9" y="4332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630783" y="2209800"/>
            <a:ext cx="7848600" cy="3951513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/>
          </a:p>
          <a:p>
            <a:pPr algn="l">
              <a:buFont typeface="Arial" panose="020B0604020202020204" pitchFamily="34" charset="0"/>
              <a:buBlip>
                <a:blip r:embed="rId5"/>
              </a:buBlip>
            </a:pPr>
            <a:endParaRPr lang="de-DE"/>
          </a:p>
          <a:p>
            <a:pPr algn="l"/>
            <a:endParaRPr lang="de-DE" sz="2000"/>
          </a:p>
        </p:txBody>
      </p:sp>
      <p:pic>
        <p:nvPicPr>
          <p:cNvPr id="3" name="LED_Versuch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9334" y="2209800"/>
            <a:ext cx="6955971" cy="391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6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203604"/>
            <a:ext cx="6543135" cy="1236005"/>
          </a:xfrm>
        </p:spPr>
        <p:txBody>
          <a:bodyPr>
            <a:normAutofit/>
          </a:bodyPr>
          <a:lstStyle/>
          <a:p>
            <a:pPr algn="l"/>
            <a:r>
              <a:rPr lang="de-DE" sz="4000"/>
              <a:t>Beschreibung der Spannung als Potenzialdifferenz (KC, S.33)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9" y="4332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544286" y="2209800"/>
            <a:ext cx="7848600" cy="3951513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/>
              <a:t>Erarbeitung:</a:t>
            </a:r>
          </a:p>
          <a:p>
            <a:pPr algn="l"/>
            <a:r>
              <a:rPr lang="de-DE"/>
              <a:t>Schülerexperiment</a:t>
            </a:r>
          </a:p>
          <a:p>
            <a:pPr algn="l"/>
            <a:r>
              <a:rPr lang="de-DE"/>
              <a:t> „Elektrolytischer Trog“</a:t>
            </a:r>
          </a:p>
          <a:p>
            <a:pPr algn="l"/>
            <a:endParaRPr lang="de-DE"/>
          </a:p>
          <a:p>
            <a:pPr algn="l"/>
            <a:r>
              <a:rPr lang="de-DE"/>
              <a:t>Alternativ: Leitendes</a:t>
            </a:r>
            <a:br>
              <a:rPr lang="de-DE"/>
            </a:br>
            <a:r>
              <a:rPr lang="de-DE"/>
              <a:t>Papier</a:t>
            </a:r>
          </a:p>
          <a:p>
            <a:pPr algn="l"/>
            <a:endParaRPr lang="de-DE"/>
          </a:p>
          <a:p>
            <a:pPr algn="l">
              <a:buFont typeface="Arial" panose="020B0604020202020204" pitchFamily="34" charset="0"/>
              <a:buBlip>
                <a:blip r:embed="rId3"/>
              </a:buBlip>
            </a:pPr>
            <a:endParaRPr lang="de-DE"/>
          </a:p>
          <a:p>
            <a:pPr algn="l"/>
            <a:endParaRPr lang="de-DE" sz="200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36" y="2565556"/>
            <a:ext cx="4407568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96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203604"/>
            <a:ext cx="6543135" cy="1236005"/>
          </a:xfrm>
        </p:spPr>
        <p:txBody>
          <a:bodyPr>
            <a:normAutofit/>
          </a:bodyPr>
          <a:lstStyle/>
          <a:p>
            <a:pPr algn="l"/>
            <a:r>
              <a:rPr lang="de-DE" sz="4000"/>
              <a:t>Beschreibung der Spannung als Potenzialdifferenz (KC, S.33)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9" y="4332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544286" y="2199503"/>
            <a:ext cx="7848600" cy="4033773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de-DE" sz="2200"/>
              <a:t>Arbeitsblatt:</a:t>
            </a:r>
          </a:p>
          <a:p>
            <a:pPr algn="l">
              <a:spcBef>
                <a:spcPts val="0"/>
              </a:spcBef>
            </a:pPr>
            <a:r>
              <a:rPr lang="de-DE" sz="2200"/>
              <a:t>Lernende markieren Linien gleicher Spannung im Feld eines „Plattenkondensators“ nach Messung mit einem Multimeter.</a:t>
            </a:r>
          </a:p>
          <a:p>
            <a:pPr algn="l">
              <a:spcBef>
                <a:spcPts val="0"/>
              </a:spcBef>
            </a:pPr>
            <a:r>
              <a:rPr lang="de-DE" sz="2200"/>
              <a:t>Die Größe Potenzial wird </a:t>
            </a:r>
          </a:p>
          <a:p>
            <a:pPr algn="l">
              <a:spcBef>
                <a:spcPts val="0"/>
              </a:spcBef>
            </a:pPr>
            <a:r>
              <a:rPr lang="de-DE" sz="2200"/>
              <a:t>eingeführt. </a:t>
            </a:r>
          </a:p>
          <a:p>
            <a:pPr algn="l"/>
            <a:endParaRPr lang="de-DE" sz="2200"/>
          </a:p>
          <a:p>
            <a:pPr algn="l"/>
            <a:endParaRPr lang="de-DE" sz="2200"/>
          </a:p>
          <a:p>
            <a:pPr algn="l"/>
            <a:endParaRPr lang="de-DE" sz="2200"/>
          </a:p>
          <a:p>
            <a:pPr indent="3324225" algn="l"/>
            <a:r>
              <a:rPr lang="de-DE" sz="2200"/>
              <a:t>Dorn/Bader Physik 12/13, 2022, S.17</a:t>
            </a:r>
          </a:p>
          <a:p>
            <a:pPr algn="l"/>
            <a:r>
              <a:rPr lang="de-DE" sz="2200"/>
              <a:t>Lernende messen Spannungen senkrecht und parallel zu den markierten Linien innerhalb des Trogs.</a:t>
            </a:r>
          </a:p>
          <a:p>
            <a:pPr algn="l"/>
            <a:r>
              <a:rPr lang="de-DE" sz="2200"/>
              <a:t>Ziel: Der Wert der Spannung zwischen zwei Linien entspricht der Differenz ihrer Potenziale.</a:t>
            </a:r>
          </a:p>
          <a:p>
            <a:pPr algn="l"/>
            <a:endParaRPr lang="de-DE"/>
          </a:p>
          <a:p>
            <a:pPr algn="l"/>
            <a:endParaRPr lang="de-DE"/>
          </a:p>
          <a:p>
            <a:pPr algn="l"/>
            <a:endParaRPr lang="de-DE"/>
          </a:p>
          <a:p>
            <a:pPr algn="l"/>
            <a:endParaRPr lang="de-DE"/>
          </a:p>
          <a:p>
            <a:pPr algn="l">
              <a:buFont typeface="Arial" panose="020B0604020202020204" pitchFamily="34" charset="0"/>
              <a:buBlip>
                <a:blip r:embed="rId3"/>
              </a:buBlip>
            </a:pPr>
            <a:endParaRPr lang="de-DE"/>
          </a:p>
          <a:p>
            <a:pPr algn="l"/>
            <a:endParaRPr lang="de-DE" sz="200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111" y="2994555"/>
            <a:ext cx="4104769" cy="167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4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203604"/>
            <a:ext cx="6543135" cy="1236005"/>
          </a:xfrm>
        </p:spPr>
        <p:txBody>
          <a:bodyPr>
            <a:normAutofit/>
          </a:bodyPr>
          <a:lstStyle/>
          <a:p>
            <a:pPr algn="l"/>
            <a:r>
              <a:rPr lang="de-DE" sz="4000"/>
              <a:t>Beschreibung der Spannung als Potenzialdifferenz (KC, S.33)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9" y="4332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544286" y="2209800"/>
            <a:ext cx="7848600" cy="357674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2000"/>
              <a:t>Rückbezug:</a:t>
            </a:r>
          </a:p>
          <a:p>
            <a:pPr algn="l"/>
            <a:r>
              <a:rPr lang="de-DE" sz="2000"/>
              <a:t>Die Lernenden erklären die Leuchterscheinungen der LED im Einstiegsversuch.</a:t>
            </a:r>
          </a:p>
          <a:p>
            <a:pPr algn="l"/>
            <a:r>
              <a:rPr lang="de-DE" sz="2000"/>
              <a:t>Die LED leuchtet am hellsten, wenn ihre Anschlussdrähte den größten Abstand senkrecht zu den Linien gleichen Potenzials haben, weil dann die Potenzialdifferenz (Spannung) am größten ist.</a:t>
            </a:r>
          </a:p>
          <a:p>
            <a:pPr algn="l"/>
            <a:r>
              <a:rPr lang="de-DE" sz="2000"/>
              <a:t>Entsprechend der Definition der Spannung als der pro Ladung übertragbaren Energie, ist das Leuchten bei größerer Spannung größer.</a:t>
            </a:r>
          </a:p>
          <a:p>
            <a:pPr algn="l"/>
            <a:endParaRPr lang="de-DE"/>
          </a:p>
          <a:p>
            <a:pPr algn="l"/>
            <a:endParaRPr lang="de-DE"/>
          </a:p>
          <a:p>
            <a:pPr algn="l">
              <a:buFont typeface="Arial" panose="020B0604020202020204" pitchFamily="34" charset="0"/>
              <a:buBlip>
                <a:blip r:embed="rId3"/>
              </a:buBlip>
            </a:pPr>
            <a:endParaRPr lang="de-DE"/>
          </a:p>
          <a:p>
            <a:pPr algn="l"/>
            <a:endParaRPr lang="de-DE" sz="2000"/>
          </a:p>
        </p:txBody>
      </p:sp>
    </p:spTree>
    <p:extLst>
      <p:ext uri="{BB962C8B-B14F-4D97-AF65-F5344CB8AC3E}">
        <p14:creationId xmlns:p14="http://schemas.microsoft.com/office/powerpoint/2010/main" val="2844835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</vt:lpstr>
      <vt:lpstr>Beschreibung der Spannung als Potenzialdifferenz (KC, S.33)</vt:lpstr>
      <vt:lpstr>Beschreibung der Spannung als Potenzialdifferenz (KC, S.33)</vt:lpstr>
      <vt:lpstr>Beschreibung der Spannung als Potenzialdifferenz (KC, S.33)</vt:lpstr>
      <vt:lpstr>Beschreibung der Spannung als Potenzialdifferenz (KC, S.33)</vt:lpstr>
      <vt:lpstr>Beschreibung der Spannung als Potenzialdifferenz (KC, S.33)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Heym</dc:creator>
  <cp:revision>1</cp:revision>
  <dcterms:created xsi:type="dcterms:W3CDTF">2020-10-02T08:39:26Z</dcterms:created>
  <dcterms:modified xsi:type="dcterms:W3CDTF">2023-02-26T15:17:51Z</dcterms:modified>
</cp:coreProperties>
</file>