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F5F5"/>
    <a:srgbClr val="CC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ittlere Formatvorlag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626" autoAdjust="0"/>
    <p:restoredTop sz="94660"/>
  </p:normalViewPr>
  <p:slideViewPr>
    <p:cSldViewPr snapToGrid="0">
      <p:cViewPr varScale="1">
        <p:scale>
          <a:sx n="88" d="100"/>
          <a:sy n="88" d="100"/>
        </p:scale>
        <p:origin x="116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84208"/>
            <a:ext cx="7772400" cy="1841152"/>
          </a:xfrm>
        </p:spPr>
        <p:txBody>
          <a:bodyPr anchor="b"/>
          <a:lstStyle>
            <a:lvl1pPr algn="ctr">
              <a:defRPr sz="6000"/>
            </a:lvl1pPr>
          </a:lstStyle>
          <a:p>
            <a:r>
              <a:rPr lang="de-DE" dirty="0"/>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cxnSp>
        <p:nvCxnSpPr>
          <p:cNvPr id="8" name="Gerader Verbinder 7">
            <a:extLst>
              <a:ext uri="{FF2B5EF4-FFF2-40B4-BE49-F238E27FC236}">
                <a16:creationId xmlns:a16="http://schemas.microsoft.com/office/drawing/2014/main" id="{1C771A82-3402-4D96-99F6-33FD3B6247BC}"/>
              </a:ext>
            </a:extLst>
          </p:cNvPr>
          <p:cNvCxnSpPr>
            <a:cxnSpLocks/>
          </p:cNvCxnSpPr>
          <p:nvPr userDrawn="1"/>
        </p:nvCxnSpPr>
        <p:spPr>
          <a:xfrm>
            <a:off x="315097" y="2125360"/>
            <a:ext cx="8513806" cy="0"/>
          </a:xfrm>
          <a:prstGeom prst="line">
            <a:avLst/>
          </a:prstGeom>
          <a:ln w="76200" cap="rnd">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648728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3D645372-1A44-4A4F-B315-C72E5D7105A6}" type="datetimeFigureOut">
              <a:rPr lang="de-DE" smtClean="0"/>
              <a:t>22.03.2022</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F1D8F405-DE51-4C0D-9781-01A2F5FFC4DB}" type="slidenum">
              <a:rPr lang="de-DE" smtClean="0"/>
              <a:t>‹Nr.›</a:t>
            </a:fld>
            <a:endParaRPr lang="de-DE"/>
          </a:p>
        </p:txBody>
      </p:sp>
    </p:spTree>
    <p:extLst>
      <p:ext uri="{BB962C8B-B14F-4D97-AF65-F5344CB8AC3E}">
        <p14:creationId xmlns:p14="http://schemas.microsoft.com/office/powerpoint/2010/main" val="4125130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3D645372-1A44-4A4F-B315-C72E5D7105A6}" type="datetimeFigureOut">
              <a:rPr lang="de-DE" smtClean="0"/>
              <a:t>22.03.2022</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F1D8F405-DE51-4C0D-9781-01A2F5FFC4DB}" type="slidenum">
              <a:rPr lang="de-DE" smtClean="0"/>
              <a:t>‹Nr.›</a:t>
            </a:fld>
            <a:endParaRPr lang="de-DE"/>
          </a:p>
        </p:txBody>
      </p:sp>
    </p:spTree>
    <p:extLst>
      <p:ext uri="{BB962C8B-B14F-4D97-AF65-F5344CB8AC3E}">
        <p14:creationId xmlns:p14="http://schemas.microsoft.com/office/powerpoint/2010/main" val="16465130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a:xfrm>
            <a:off x="246265" y="49243"/>
            <a:ext cx="7886700" cy="579950"/>
          </a:xfrm>
        </p:spPr>
        <p:txBody>
          <a:bodyPr/>
          <a:lstStyle/>
          <a:p>
            <a:r>
              <a:rPr lang="de-DE" dirty="0"/>
              <a:t>Mastertitelformat bearbeiten</a:t>
            </a:r>
            <a:endParaRPr lang="en-US" dirty="0"/>
          </a:p>
        </p:txBody>
      </p:sp>
      <p:sp>
        <p:nvSpPr>
          <p:cNvPr id="3" name="Content Placeholder 2"/>
          <p:cNvSpPr>
            <a:spLocks noGrp="1"/>
          </p:cNvSpPr>
          <p:nvPr>
            <p:ph idx="1"/>
          </p:nvPr>
        </p:nvSpPr>
        <p:spPr>
          <a:xfrm>
            <a:off x="628650" y="1303852"/>
            <a:ext cx="7886700" cy="4873111"/>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cxnSp>
        <p:nvCxnSpPr>
          <p:cNvPr id="7" name="Gerader Verbinder 6">
            <a:extLst>
              <a:ext uri="{FF2B5EF4-FFF2-40B4-BE49-F238E27FC236}">
                <a16:creationId xmlns:a16="http://schemas.microsoft.com/office/drawing/2014/main" id="{D15ED926-EF09-4D11-8FF6-216647E732FB}"/>
              </a:ext>
            </a:extLst>
          </p:cNvPr>
          <p:cNvCxnSpPr>
            <a:cxnSpLocks/>
          </p:cNvCxnSpPr>
          <p:nvPr userDrawn="1"/>
        </p:nvCxnSpPr>
        <p:spPr>
          <a:xfrm>
            <a:off x="345989" y="692196"/>
            <a:ext cx="8432251" cy="0"/>
          </a:xfrm>
          <a:prstGeom prst="line">
            <a:avLst/>
          </a:prstGeom>
          <a:ln w="76200" cap="rnd">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15548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3D645372-1A44-4A4F-B315-C72E5D7105A6}" type="datetimeFigureOut">
              <a:rPr lang="de-DE" smtClean="0"/>
              <a:t>22.03.2022</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F1D8F405-DE51-4C0D-9781-01A2F5FFC4DB}" type="slidenum">
              <a:rPr lang="de-DE" smtClean="0"/>
              <a:t>‹Nr.›</a:t>
            </a:fld>
            <a:endParaRPr lang="de-DE"/>
          </a:p>
        </p:txBody>
      </p:sp>
    </p:spTree>
    <p:extLst>
      <p:ext uri="{BB962C8B-B14F-4D97-AF65-F5344CB8AC3E}">
        <p14:creationId xmlns:p14="http://schemas.microsoft.com/office/powerpoint/2010/main" val="2671008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3D645372-1A44-4A4F-B315-C72E5D7105A6}" type="datetimeFigureOut">
              <a:rPr lang="de-DE" smtClean="0"/>
              <a:t>22.03.2022</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F1D8F405-DE51-4C0D-9781-01A2F5FFC4DB}" type="slidenum">
              <a:rPr lang="de-DE" smtClean="0"/>
              <a:t>‹Nr.›</a:t>
            </a:fld>
            <a:endParaRPr lang="de-DE"/>
          </a:p>
        </p:txBody>
      </p:sp>
    </p:spTree>
    <p:extLst>
      <p:ext uri="{BB962C8B-B14F-4D97-AF65-F5344CB8AC3E}">
        <p14:creationId xmlns:p14="http://schemas.microsoft.com/office/powerpoint/2010/main" val="41365878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3D645372-1A44-4A4F-B315-C72E5D7105A6}" type="datetimeFigureOut">
              <a:rPr lang="de-DE" smtClean="0"/>
              <a:t>22.03.2022</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F1D8F405-DE51-4C0D-9781-01A2F5FFC4DB}" type="slidenum">
              <a:rPr lang="de-DE" smtClean="0"/>
              <a:t>‹Nr.›</a:t>
            </a:fld>
            <a:endParaRPr lang="de-DE"/>
          </a:p>
        </p:txBody>
      </p:sp>
    </p:spTree>
    <p:extLst>
      <p:ext uri="{BB962C8B-B14F-4D97-AF65-F5344CB8AC3E}">
        <p14:creationId xmlns:p14="http://schemas.microsoft.com/office/powerpoint/2010/main" val="40042336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3D645372-1A44-4A4F-B315-C72E5D7105A6}" type="datetimeFigureOut">
              <a:rPr lang="de-DE" smtClean="0"/>
              <a:t>22.03.2022</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F1D8F405-DE51-4C0D-9781-01A2F5FFC4DB}" type="slidenum">
              <a:rPr lang="de-DE" smtClean="0"/>
              <a:t>‹Nr.›</a:t>
            </a:fld>
            <a:endParaRPr lang="de-DE"/>
          </a:p>
        </p:txBody>
      </p:sp>
    </p:spTree>
    <p:extLst>
      <p:ext uri="{BB962C8B-B14F-4D97-AF65-F5344CB8AC3E}">
        <p14:creationId xmlns:p14="http://schemas.microsoft.com/office/powerpoint/2010/main" val="384989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645372-1A44-4A4F-B315-C72E5D7105A6}" type="datetimeFigureOut">
              <a:rPr lang="de-DE" smtClean="0"/>
              <a:t>22.03.2022</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F1D8F405-DE51-4C0D-9781-01A2F5FFC4DB}" type="slidenum">
              <a:rPr lang="de-DE" smtClean="0"/>
              <a:t>‹Nr.›</a:t>
            </a:fld>
            <a:endParaRPr lang="de-DE"/>
          </a:p>
        </p:txBody>
      </p:sp>
    </p:spTree>
    <p:extLst>
      <p:ext uri="{BB962C8B-B14F-4D97-AF65-F5344CB8AC3E}">
        <p14:creationId xmlns:p14="http://schemas.microsoft.com/office/powerpoint/2010/main" val="3017493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3D645372-1A44-4A4F-B315-C72E5D7105A6}" type="datetimeFigureOut">
              <a:rPr lang="de-DE" smtClean="0"/>
              <a:t>22.03.2022</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F1D8F405-DE51-4C0D-9781-01A2F5FFC4DB}" type="slidenum">
              <a:rPr lang="de-DE" smtClean="0"/>
              <a:t>‹Nr.›</a:t>
            </a:fld>
            <a:endParaRPr lang="de-DE"/>
          </a:p>
        </p:txBody>
      </p:sp>
    </p:spTree>
    <p:extLst>
      <p:ext uri="{BB962C8B-B14F-4D97-AF65-F5344CB8AC3E}">
        <p14:creationId xmlns:p14="http://schemas.microsoft.com/office/powerpoint/2010/main" val="115994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3D645372-1A44-4A4F-B315-C72E5D7105A6}" type="datetimeFigureOut">
              <a:rPr lang="de-DE" smtClean="0"/>
              <a:t>22.03.2022</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F1D8F405-DE51-4C0D-9781-01A2F5FFC4DB}" type="slidenum">
              <a:rPr lang="de-DE" smtClean="0"/>
              <a:t>‹Nr.›</a:t>
            </a:fld>
            <a:endParaRPr lang="de-DE"/>
          </a:p>
        </p:txBody>
      </p:sp>
    </p:spTree>
    <p:extLst>
      <p:ext uri="{BB962C8B-B14F-4D97-AF65-F5344CB8AC3E}">
        <p14:creationId xmlns:p14="http://schemas.microsoft.com/office/powerpoint/2010/main" val="6032255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645372-1A44-4A4F-B315-C72E5D7105A6}" type="datetimeFigureOut">
              <a:rPr lang="de-DE" smtClean="0"/>
              <a:t>22.03.2022</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D8F405-DE51-4C0D-9781-01A2F5FFC4DB}" type="slidenum">
              <a:rPr lang="de-DE" smtClean="0"/>
              <a:t>‹Nr.›</a:t>
            </a:fld>
            <a:endParaRPr lang="de-DE"/>
          </a:p>
        </p:txBody>
      </p:sp>
      <p:sp>
        <p:nvSpPr>
          <p:cNvPr id="7" name="Rechteck 6">
            <a:extLst>
              <a:ext uri="{FF2B5EF4-FFF2-40B4-BE49-F238E27FC236}">
                <a16:creationId xmlns:a16="http://schemas.microsoft.com/office/drawing/2014/main" id="{E84256C1-D687-43FB-AB94-A4D050944B5C}"/>
              </a:ext>
            </a:extLst>
          </p:cNvPr>
          <p:cNvSpPr/>
          <p:nvPr userDrawn="1"/>
        </p:nvSpPr>
        <p:spPr>
          <a:xfrm>
            <a:off x="0" y="6176963"/>
            <a:ext cx="9144000" cy="681037"/>
          </a:xfrm>
          <a:prstGeom prst="rect">
            <a:avLst/>
          </a:prstGeom>
          <a:gradFill flip="none" rotWithShape="1">
            <a:gsLst>
              <a:gs pos="0">
                <a:schemeClr val="accent1">
                  <a:lumMod val="5000"/>
                  <a:lumOff val="95000"/>
                </a:schemeClr>
              </a:gs>
              <a:gs pos="100000">
                <a:schemeClr val="bg1">
                  <a:lumMod val="8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Date Placeholder 3">
            <a:extLst>
              <a:ext uri="{FF2B5EF4-FFF2-40B4-BE49-F238E27FC236}">
                <a16:creationId xmlns:a16="http://schemas.microsoft.com/office/drawing/2014/main" id="{C2E02A55-FA3A-42BE-9BE4-052AC62EB708}"/>
              </a:ext>
            </a:extLst>
          </p:cNvPr>
          <p:cNvSpPr txBox="1">
            <a:spLocks/>
          </p:cNvSpPr>
          <p:nvPr userDrawn="1"/>
        </p:nvSpPr>
        <p:spPr>
          <a:xfrm>
            <a:off x="63243" y="6492874"/>
            <a:ext cx="5384286"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de-DE" sz="1200" dirty="0">
                <a:solidFill>
                  <a:schemeClr val="bg1">
                    <a:lumMod val="65000"/>
                  </a:schemeClr>
                </a:solidFill>
              </a:rPr>
              <a:t>Namen der Referenten über Ansicht-&gt; Folienmaster in der ersten Folie bearbeiten</a:t>
            </a:r>
          </a:p>
        </p:txBody>
      </p:sp>
      <p:pic>
        <p:nvPicPr>
          <p:cNvPr id="10" name="Picture 29" descr="C:\Eigene Dateien\NUNLogo.jpg">
            <a:extLst>
              <a:ext uri="{FF2B5EF4-FFF2-40B4-BE49-F238E27FC236}">
                <a16:creationId xmlns:a16="http://schemas.microsoft.com/office/drawing/2014/main" id="{08B2CC94-B15F-40D8-885E-50BF23D94B96}"/>
              </a:ext>
            </a:extLst>
          </p:cNvPr>
          <p:cNvPicPr>
            <a:picLocks noChangeAspect="1" noChangeArrowheads="1"/>
          </p:cNvPicPr>
          <p:nvPr userDrawn="1"/>
        </p:nvPicPr>
        <p:blipFill>
          <a:blip r:embed="rId13">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8209007" y="6254066"/>
            <a:ext cx="832879" cy="5696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949715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Name%20the%20Charge/Gib%20die%20Ladung%20an.htm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AF216B-D7CD-4872-B8E4-FE519C7EF9B1}"/>
              </a:ext>
            </a:extLst>
          </p:cNvPr>
          <p:cNvSpPr>
            <a:spLocks noGrp="1"/>
          </p:cNvSpPr>
          <p:nvPr>
            <p:ph type="ctrTitle"/>
          </p:nvPr>
        </p:nvSpPr>
        <p:spPr>
          <a:xfrm>
            <a:off x="281308" y="738011"/>
            <a:ext cx="6172199" cy="858280"/>
          </a:xfrm>
        </p:spPr>
        <p:txBody>
          <a:bodyPr>
            <a:normAutofit/>
          </a:bodyPr>
          <a:lstStyle/>
          <a:p>
            <a:pPr algn="l"/>
            <a:r>
              <a:rPr lang="de-DE" sz="4400" dirty="0"/>
              <a:t>Elektrostatik</a:t>
            </a:r>
          </a:p>
        </p:txBody>
      </p:sp>
      <p:pic>
        <p:nvPicPr>
          <p:cNvPr id="4" name="Picture 29" descr="C:\Eigene Dateien\NUNLogo.jpg">
            <a:extLst>
              <a:ext uri="{FF2B5EF4-FFF2-40B4-BE49-F238E27FC236}">
                <a16:creationId xmlns:a16="http://schemas.microsoft.com/office/drawing/2014/main" id="{5B458EEF-3A3E-412F-BDBD-3CE588F6B67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6377" y="441920"/>
            <a:ext cx="1807012" cy="12360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Inhaltsplatzhalter 2">
            <a:extLst>
              <a:ext uri="{FF2B5EF4-FFF2-40B4-BE49-F238E27FC236}">
                <a16:creationId xmlns:a16="http://schemas.microsoft.com/office/drawing/2014/main" id="{AF695660-B64E-475B-951F-38CE8B44D750}"/>
              </a:ext>
            </a:extLst>
          </p:cNvPr>
          <p:cNvSpPr txBox="1">
            <a:spLocks/>
          </p:cNvSpPr>
          <p:nvPr/>
        </p:nvSpPr>
        <p:spPr>
          <a:xfrm>
            <a:off x="281308" y="2185851"/>
            <a:ext cx="8383703" cy="3711610"/>
          </a:xfrm>
          <a:prstGeom prst="rect">
            <a:avLst/>
          </a:prstGeom>
          <a:solidFill>
            <a:srgbClr val="F5F5F5"/>
          </a:solidFill>
          <a:effectLst>
            <a:outerShdw blurRad="50800" dist="38100" dir="2700000" algn="tl" rotWithShape="0">
              <a:prstClr val="black">
                <a:alpha val="40000"/>
              </a:prstClr>
            </a:outerShdw>
          </a:effectLst>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de-DE" dirty="0"/>
              <a:t>Im Kerncurriculum werden für das Themengebiet „Elektrik I“ im  Doppeljahrgang 7/8 folgende inhaltsbezogene- bzw. prozessbezogene Kompetenzen genannt:</a:t>
            </a:r>
          </a:p>
          <a:p>
            <a:pPr marL="342900" indent="-342900" algn="l">
              <a:buFont typeface="Arial" panose="020B0604020202020204" pitchFamily="34" charset="0"/>
              <a:buChar char="•"/>
            </a:pPr>
            <a:r>
              <a:rPr lang="de-DE" dirty="0"/>
              <a:t>deuten die Vorgänge im elektrischen Stromkreis mithilfe der   Vorstellung von bewegten Elektronen in Metallen. </a:t>
            </a:r>
          </a:p>
          <a:p>
            <a:pPr marL="342900" indent="-342900" algn="l">
              <a:buFont typeface="Arial" panose="020B0604020202020204" pitchFamily="34" charset="0"/>
              <a:buChar char="•"/>
              <a:tabLst>
                <a:tab pos="360000" algn="l"/>
              </a:tabLst>
            </a:pPr>
            <a:r>
              <a:rPr lang="de-DE" dirty="0"/>
              <a:t>nennen Anziehung bzw. Abstoßung als Wirkung von Kräften  zwischen geladenen Körpern.</a:t>
            </a:r>
          </a:p>
          <a:p>
            <a:pPr marL="342900" indent="-342900" algn="l">
              <a:buFont typeface="Arial" panose="020B0604020202020204" pitchFamily="34" charset="0"/>
              <a:buChar char="•"/>
            </a:pPr>
            <a:r>
              <a:rPr lang="de-DE" dirty="0"/>
              <a:t>verwenden dabei geeignete Modellvorstellungen.</a:t>
            </a:r>
          </a:p>
          <a:p>
            <a:pPr algn="l"/>
            <a:endParaRPr lang="de-DE" dirty="0"/>
          </a:p>
          <a:p>
            <a:pPr algn="l"/>
            <a:endParaRPr lang="de-DE" sz="3600" dirty="0"/>
          </a:p>
        </p:txBody>
      </p:sp>
    </p:spTree>
    <p:extLst>
      <p:ext uri="{BB962C8B-B14F-4D97-AF65-F5344CB8AC3E}">
        <p14:creationId xmlns:p14="http://schemas.microsoft.com/office/powerpoint/2010/main" val="31930133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0AB29CF-597C-447C-8B29-E6BA44575464}"/>
              </a:ext>
            </a:extLst>
          </p:cNvPr>
          <p:cNvSpPr>
            <a:spLocks noGrp="1"/>
          </p:cNvSpPr>
          <p:nvPr>
            <p:ph type="title"/>
          </p:nvPr>
        </p:nvSpPr>
        <p:spPr>
          <a:xfrm>
            <a:off x="220139" y="-156754"/>
            <a:ext cx="7886700" cy="1410788"/>
          </a:xfrm>
        </p:spPr>
        <p:txBody>
          <a:bodyPr>
            <a:normAutofit fontScale="90000"/>
          </a:bodyPr>
          <a:lstStyle/>
          <a:p>
            <a:r>
              <a:rPr lang="de-DE" sz="3100" dirty="0"/>
              <a:t>Elektrostatik</a:t>
            </a:r>
            <a:r>
              <a:rPr lang="de-DE" dirty="0"/>
              <a:t> </a:t>
            </a:r>
            <a:br>
              <a:rPr lang="de-DE" dirty="0"/>
            </a:br>
            <a:r>
              <a:rPr lang="de-DE" sz="2700" dirty="0"/>
              <a:t>Vorschlag für einen Unterrichtsgang in drei Doppelstunden </a:t>
            </a:r>
            <a:br>
              <a:rPr lang="de-DE" dirty="0"/>
            </a:br>
            <a:endParaRPr lang="de-DE" dirty="0"/>
          </a:p>
        </p:txBody>
      </p:sp>
      <p:sp>
        <p:nvSpPr>
          <p:cNvPr id="6" name="Inhaltsplatzhalter 2">
            <a:extLst>
              <a:ext uri="{FF2B5EF4-FFF2-40B4-BE49-F238E27FC236}">
                <a16:creationId xmlns:a16="http://schemas.microsoft.com/office/drawing/2014/main" id="{079BE38C-2290-4D74-B963-34F2ACC7A842}"/>
              </a:ext>
            </a:extLst>
          </p:cNvPr>
          <p:cNvSpPr txBox="1">
            <a:spLocks/>
          </p:cNvSpPr>
          <p:nvPr/>
        </p:nvSpPr>
        <p:spPr>
          <a:xfrm>
            <a:off x="296092" y="1073790"/>
            <a:ext cx="8482148" cy="4743535"/>
          </a:xfrm>
          <a:prstGeom prst="rect">
            <a:avLst/>
          </a:prstGeom>
          <a:solidFill>
            <a:srgbClr val="F5F5F5"/>
          </a:solidFill>
          <a:effectLst>
            <a:outerShdw blurRad="50800" dist="38100" dir="2700000" algn="tl" rotWithShape="0">
              <a:prstClr val="black">
                <a:alpha val="40000"/>
              </a:prstClr>
            </a:outerShdw>
          </a:effectLst>
        </p:spPr>
        <p:txBody>
          <a:bodyPr vert="horz" lIns="91440" tIns="45720" rIns="91440" bIns="45720" rtlCol="0">
            <a:normAutofit fontScale="925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de-DE" dirty="0"/>
              <a:t>1. Stunde</a:t>
            </a:r>
          </a:p>
          <a:p>
            <a:pPr algn="l"/>
            <a:r>
              <a:rPr lang="de-DE" dirty="0"/>
              <a:t>Schülerexperimente mit geladenen Folien, die die Anziehung bzw. Abstoßung geladener Körper zeigen. Der Nachweis des Ladungszustandes erfolgt mit einer Glimmlampe.</a:t>
            </a:r>
          </a:p>
          <a:p>
            <a:pPr algn="l"/>
            <a:endParaRPr lang="de-DE" dirty="0"/>
          </a:p>
          <a:p>
            <a:pPr algn="l"/>
            <a:endParaRPr lang="de-DE" dirty="0"/>
          </a:p>
          <a:p>
            <a:pPr algn="l"/>
            <a:endParaRPr lang="de-DE" dirty="0"/>
          </a:p>
          <a:p>
            <a:pPr algn="l"/>
            <a:endParaRPr lang="de-DE" dirty="0"/>
          </a:p>
          <a:p>
            <a:pPr algn="l"/>
            <a:r>
              <a:rPr lang="de-DE" dirty="0"/>
              <a:t>Eine Metallkugel lässt sich mit einem Hochspannungsnetzgerät sowohl positiv als auch negativ aufladen. Der Nachweis erfolgt mit einer Glimmlampe. </a:t>
            </a:r>
          </a:p>
          <a:p>
            <a:pPr algn="l"/>
            <a:r>
              <a:rPr lang="de-DE" dirty="0"/>
              <a:t>Nun ist es möglich festzustellen, welche der Folien aus dem Schülerversuch positiv bzw. negativ aufgeladen sind.</a:t>
            </a:r>
          </a:p>
        </p:txBody>
      </p:sp>
      <p:sp>
        <p:nvSpPr>
          <p:cNvPr id="8" name="Textfeld 7">
            <a:extLst>
              <a:ext uri="{FF2B5EF4-FFF2-40B4-BE49-F238E27FC236}">
                <a16:creationId xmlns:a16="http://schemas.microsoft.com/office/drawing/2014/main" id="{46DFB1EE-0D95-4ACD-9D64-C7E16AFDA156}"/>
              </a:ext>
            </a:extLst>
          </p:cNvPr>
          <p:cNvSpPr txBox="1"/>
          <p:nvPr/>
        </p:nvSpPr>
        <p:spPr>
          <a:xfrm>
            <a:off x="2078984" y="2951825"/>
            <a:ext cx="1218034" cy="369332"/>
          </a:xfrm>
          <a:prstGeom prst="rect">
            <a:avLst/>
          </a:prstGeom>
          <a:noFill/>
        </p:spPr>
        <p:txBody>
          <a:bodyPr wrap="square" rtlCol="0">
            <a:spAutoFit/>
          </a:bodyPr>
          <a:lstStyle/>
          <a:p>
            <a:r>
              <a:rPr lang="de-DE" dirty="0"/>
              <a:t>Abstoßung</a:t>
            </a:r>
          </a:p>
        </p:txBody>
      </p:sp>
      <p:sp>
        <p:nvSpPr>
          <p:cNvPr id="9" name="Textfeld 8">
            <a:extLst>
              <a:ext uri="{FF2B5EF4-FFF2-40B4-BE49-F238E27FC236}">
                <a16:creationId xmlns:a16="http://schemas.microsoft.com/office/drawing/2014/main" id="{E324C074-B604-4F67-B981-48F9FE5F1AD9}"/>
              </a:ext>
            </a:extLst>
          </p:cNvPr>
          <p:cNvSpPr txBox="1"/>
          <p:nvPr/>
        </p:nvSpPr>
        <p:spPr>
          <a:xfrm>
            <a:off x="4889862" y="2926419"/>
            <a:ext cx="1218033" cy="369332"/>
          </a:xfrm>
          <a:prstGeom prst="rect">
            <a:avLst/>
          </a:prstGeom>
          <a:noFill/>
        </p:spPr>
        <p:txBody>
          <a:bodyPr wrap="square" rtlCol="0">
            <a:spAutoFit/>
          </a:bodyPr>
          <a:lstStyle/>
          <a:p>
            <a:r>
              <a:rPr lang="de-DE" dirty="0"/>
              <a:t>Anziehung</a:t>
            </a:r>
          </a:p>
        </p:txBody>
      </p:sp>
      <p:pic>
        <p:nvPicPr>
          <p:cNvPr id="5" name="Grafik 4">
            <a:extLst>
              <a:ext uri="{FF2B5EF4-FFF2-40B4-BE49-F238E27FC236}">
                <a16:creationId xmlns:a16="http://schemas.microsoft.com/office/drawing/2014/main" id="{75F02BC7-0665-4776-8DC6-1187E1E48D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9840" y="2320782"/>
            <a:ext cx="1580606" cy="1580606"/>
          </a:xfrm>
          <a:prstGeom prst="rect">
            <a:avLst/>
          </a:prstGeom>
        </p:spPr>
      </p:pic>
      <p:pic>
        <p:nvPicPr>
          <p:cNvPr id="11" name="Grafik 10">
            <a:extLst>
              <a:ext uri="{FF2B5EF4-FFF2-40B4-BE49-F238E27FC236}">
                <a16:creationId xmlns:a16="http://schemas.microsoft.com/office/drawing/2014/main" id="{5E750FE8-4C48-416D-B0F2-4B8A4686AF8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74713" y="2312412"/>
            <a:ext cx="1580606" cy="1580606"/>
          </a:xfrm>
          <a:prstGeom prst="rect">
            <a:avLst/>
          </a:prstGeom>
        </p:spPr>
      </p:pic>
    </p:spTree>
    <p:extLst>
      <p:ext uri="{BB962C8B-B14F-4D97-AF65-F5344CB8AC3E}">
        <p14:creationId xmlns:p14="http://schemas.microsoft.com/office/powerpoint/2010/main" val="13926804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0AB29CF-597C-447C-8B29-E6BA44575464}"/>
              </a:ext>
            </a:extLst>
          </p:cNvPr>
          <p:cNvSpPr>
            <a:spLocks noGrp="1"/>
          </p:cNvSpPr>
          <p:nvPr>
            <p:ph type="title"/>
          </p:nvPr>
        </p:nvSpPr>
        <p:spPr>
          <a:xfrm>
            <a:off x="220139" y="-156754"/>
            <a:ext cx="7886700" cy="1410788"/>
          </a:xfrm>
        </p:spPr>
        <p:txBody>
          <a:bodyPr>
            <a:normAutofit fontScale="90000"/>
          </a:bodyPr>
          <a:lstStyle/>
          <a:p>
            <a:r>
              <a:rPr lang="de-DE" sz="3100" dirty="0"/>
              <a:t>Elektrostatik</a:t>
            </a:r>
            <a:r>
              <a:rPr lang="de-DE" dirty="0"/>
              <a:t> </a:t>
            </a:r>
            <a:br>
              <a:rPr lang="de-DE" dirty="0"/>
            </a:br>
            <a:r>
              <a:rPr lang="de-DE" sz="2700" dirty="0"/>
              <a:t>Vorschlag für einen Unterrichtsgang in drei Doppelstunden </a:t>
            </a:r>
            <a:br>
              <a:rPr lang="de-DE" dirty="0"/>
            </a:br>
            <a:endParaRPr lang="de-DE" dirty="0"/>
          </a:p>
        </p:txBody>
      </p:sp>
      <p:sp>
        <p:nvSpPr>
          <p:cNvPr id="6" name="Inhaltsplatzhalter 2">
            <a:extLst>
              <a:ext uri="{FF2B5EF4-FFF2-40B4-BE49-F238E27FC236}">
                <a16:creationId xmlns:a16="http://schemas.microsoft.com/office/drawing/2014/main" id="{079BE38C-2290-4D74-B963-34F2ACC7A842}"/>
              </a:ext>
            </a:extLst>
          </p:cNvPr>
          <p:cNvSpPr txBox="1">
            <a:spLocks/>
          </p:cNvSpPr>
          <p:nvPr/>
        </p:nvSpPr>
        <p:spPr>
          <a:xfrm>
            <a:off x="296092" y="1073790"/>
            <a:ext cx="8482148" cy="4743535"/>
          </a:xfrm>
          <a:prstGeom prst="rect">
            <a:avLst/>
          </a:prstGeom>
          <a:solidFill>
            <a:srgbClr val="F5F5F5"/>
          </a:solidFill>
          <a:effectLst>
            <a:outerShdw blurRad="50800" dist="38100" dir="2700000" algn="tl" rotWithShape="0">
              <a:prstClr val="black">
                <a:alpha val="40000"/>
              </a:prstClr>
            </a:outerShdw>
          </a:effectLst>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de-DE" dirty="0"/>
              <a:t>2. Stunde</a:t>
            </a:r>
          </a:p>
          <a:p>
            <a:pPr algn="l"/>
            <a:r>
              <a:rPr lang="de-DE" dirty="0"/>
              <a:t>Mit einer </a:t>
            </a:r>
            <a:r>
              <a:rPr lang="de-DE" dirty="0" err="1"/>
              <a:t>Konduktorkugel</a:t>
            </a:r>
            <a:r>
              <a:rPr lang="de-DE" dirty="0"/>
              <a:t> lässt sich negative Ladung vom Minuspol eines Hochspannungsgerätes zum Pluspol übertragen, was  mit Glimmlampen überprüft werden kann.</a:t>
            </a:r>
          </a:p>
          <a:p>
            <a:pPr algn="l"/>
            <a:endParaRPr lang="de-DE" dirty="0"/>
          </a:p>
          <a:p>
            <a:pPr algn="l"/>
            <a:endParaRPr lang="de-DE" dirty="0"/>
          </a:p>
          <a:p>
            <a:pPr algn="l"/>
            <a:endParaRPr lang="de-DE" dirty="0"/>
          </a:p>
        </p:txBody>
      </p:sp>
      <p:pic>
        <p:nvPicPr>
          <p:cNvPr id="7" name="Grafik 6">
            <a:extLst>
              <a:ext uri="{FF2B5EF4-FFF2-40B4-BE49-F238E27FC236}">
                <a16:creationId xmlns:a16="http://schemas.microsoft.com/office/drawing/2014/main" id="{DEE5E1BD-1AB8-4BCF-9D8B-470C59E1EEB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82239" y="2594719"/>
            <a:ext cx="4762500" cy="2438400"/>
          </a:xfrm>
          <a:prstGeom prst="rect">
            <a:avLst/>
          </a:prstGeom>
        </p:spPr>
      </p:pic>
    </p:spTree>
    <p:extLst>
      <p:ext uri="{BB962C8B-B14F-4D97-AF65-F5344CB8AC3E}">
        <p14:creationId xmlns:p14="http://schemas.microsoft.com/office/powerpoint/2010/main" val="4245919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0AB29CF-597C-447C-8B29-E6BA44575464}"/>
              </a:ext>
            </a:extLst>
          </p:cNvPr>
          <p:cNvSpPr>
            <a:spLocks noGrp="1"/>
          </p:cNvSpPr>
          <p:nvPr>
            <p:ph type="title"/>
          </p:nvPr>
        </p:nvSpPr>
        <p:spPr>
          <a:xfrm>
            <a:off x="220139" y="-156754"/>
            <a:ext cx="7886700" cy="1410788"/>
          </a:xfrm>
        </p:spPr>
        <p:txBody>
          <a:bodyPr>
            <a:normAutofit fontScale="90000"/>
          </a:bodyPr>
          <a:lstStyle/>
          <a:p>
            <a:r>
              <a:rPr lang="de-DE" sz="3100" dirty="0"/>
              <a:t>Elektrostatik</a:t>
            </a:r>
            <a:r>
              <a:rPr lang="de-DE" dirty="0"/>
              <a:t> </a:t>
            </a:r>
            <a:br>
              <a:rPr lang="de-DE" dirty="0"/>
            </a:br>
            <a:r>
              <a:rPr lang="de-DE" sz="2700" dirty="0"/>
              <a:t>Vorschlag für einen Unterrichtsgang in drei Doppelstunden </a:t>
            </a:r>
            <a:br>
              <a:rPr lang="de-DE" dirty="0"/>
            </a:br>
            <a:endParaRPr lang="de-DE" dirty="0"/>
          </a:p>
        </p:txBody>
      </p:sp>
      <p:sp>
        <p:nvSpPr>
          <p:cNvPr id="6" name="Inhaltsplatzhalter 2">
            <a:extLst>
              <a:ext uri="{FF2B5EF4-FFF2-40B4-BE49-F238E27FC236}">
                <a16:creationId xmlns:a16="http://schemas.microsoft.com/office/drawing/2014/main" id="{079BE38C-2290-4D74-B963-34F2ACC7A842}"/>
              </a:ext>
            </a:extLst>
          </p:cNvPr>
          <p:cNvSpPr txBox="1">
            <a:spLocks/>
          </p:cNvSpPr>
          <p:nvPr/>
        </p:nvSpPr>
        <p:spPr>
          <a:xfrm>
            <a:off x="296092" y="1073790"/>
            <a:ext cx="8482148" cy="4743535"/>
          </a:xfrm>
          <a:prstGeom prst="rect">
            <a:avLst/>
          </a:prstGeom>
          <a:solidFill>
            <a:srgbClr val="F5F5F5"/>
          </a:solidFill>
          <a:effectLst>
            <a:outerShdw blurRad="50800" dist="38100" dir="2700000" algn="tl" rotWithShape="0">
              <a:prstClr val="black">
                <a:alpha val="40000"/>
              </a:prstClr>
            </a:outerShdw>
          </a:effectLst>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de-DE" dirty="0"/>
              <a:t>Schließt man bei geringerer Spannung (ca. 200 V) den Stromkreis mit einem metallischen Leiter, so lässt sich das dauerhafte Leuchten der Glimmlampen im Stromkreis im Sinne eines Ladungstransports deuten.</a:t>
            </a:r>
          </a:p>
          <a:p>
            <a:pPr algn="l"/>
            <a:endParaRPr lang="de-DE" dirty="0"/>
          </a:p>
          <a:p>
            <a:pPr algn="l"/>
            <a:endParaRPr lang="de-DE" dirty="0"/>
          </a:p>
          <a:p>
            <a:pPr algn="l"/>
            <a:endParaRPr lang="de-DE" dirty="0"/>
          </a:p>
          <a:p>
            <a:pPr algn="l"/>
            <a:endParaRPr lang="de-DE" dirty="0"/>
          </a:p>
          <a:p>
            <a:pPr algn="l"/>
            <a:endParaRPr lang="de-DE" dirty="0"/>
          </a:p>
        </p:txBody>
      </p:sp>
      <p:pic>
        <p:nvPicPr>
          <p:cNvPr id="4" name="Grafik 3">
            <a:extLst>
              <a:ext uri="{FF2B5EF4-FFF2-40B4-BE49-F238E27FC236}">
                <a16:creationId xmlns:a16="http://schemas.microsoft.com/office/drawing/2014/main" id="{F417175D-8262-4ABA-9C77-E6990CB20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82783" y="2412360"/>
            <a:ext cx="5943600" cy="3371850"/>
          </a:xfrm>
          <a:prstGeom prst="rect">
            <a:avLst/>
          </a:prstGeom>
        </p:spPr>
      </p:pic>
    </p:spTree>
    <p:extLst>
      <p:ext uri="{BB962C8B-B14F-4D97-AF65-F5344CB8AC3E}">
        <p14:creationId xmlns:p14="http://schemas.microsoft.com/office/powerpoint/2010/main" val="5813613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0AB29CF-597C-447C-8B29-E6BA44575464}"/>
              </a:ext>
            </a:extLst>
          </p:cNvPr>
          <p:cNvSpPr>
            <a:spLocks noGrp="1"/>
          </p:cNvSpPr>
          <p:nvPr>
            <p:ph type="title"/>
          </p:nvPr>
        </p:nvSpPr>
        <p:spPr>
          <a:xfrm>
            <a:off x="220139" y="-156754"/>
            <a:ext cx="7886700" cy="1410788"/>
          </a:xfrm>
        </p:spPr>
        <p:txBody>
          <a:bodyPr>
            <a:normAutofit fontScale="90000"/>
          </a:bodyPr>
          <a:lstStyle/>
          <a:p>
            <a:r>
              <a:rPr lang="de-DE" sz="3100" dirty="0"/>
              <a:t>Elektrostatik</a:t>
            </a:r>
            <a:r>
              <a:rPr lang="de-DE" dirty="0"/>
              <a:t> </a:t>
            </a:r>
            <a:br>
              <a:rPr lang="de-DE" dirty="0"/>
            </a:br>
            <a:r>
              <a:rPr lang="de-DE" sz="2700" dirty="0"/>
              <a:t>Vorschlag für einen Unterrichtsgang in drei Doppelstunden </a:t>
            </a:r>
            <a:br>
              <a:rPr lang="de-DE" dirty="0"/>
            </a:br>
            <a:endParaRPr lang="de-DE" dirty="0"/>
          </a:p>
        </p:txBody>
      </p:sp>
      <p:sp>
        <p:nvSpPr>
          <p:cNvPr id="6" name="Inhaltsplatzhalter 2">
            <a:extLst>
              <a:ext uri="{FF2B5EF4-FFF2-40B4-BE49-F238E27FC236}">
                <a16:creationId xmlns:a16="http://schemas.microsoft.com/office/drawing/2014/main" id="{079BE38C-2290-4D74-B963-34F2ACC7A842}"/>
              </a:ext>
            </a:extLst>
          </p:cNvPr>
          <p:cNvSpPr txBox="1">
            <a:spLocks/>
          </p:cNvSpPr>
          <p:nvPr/>
        </p:nvSpPr>
        <p:spPr>
          <a:xfrm>
            <a:off x="296092" y="1073790"/>
            <a:ext cx="8482148" cy="4743535"/>
          </a:xfrm>
          <a:prstGeom prst="rect">
            <a:avLst/>
          </a:prstGeom>
          <a:solidFill>
            <a:srgbClr val="F5F5F5"/>
          </a:solidFill>
          <a:effectLst>
            <a:outerShdw blurRad="50800" dist="38100" dir="2700000" algn="tl" rotWithShape="0">
              <a:prstClr val="black">
                <a:alpha val="40000"/>
              </a:prstClr>
            </a:outerShdw>
          </a:effectLst>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de-DE" dirty="0"/>
              <a:t>3. Stunde</a:t>
            </a:r>
          </a:p>
          <a:p>
            <a:pPr algn="l"/>
            <a:r>
              <a:rPr lang="de-DE" dirty="0"/>
              <a:t>Ein Influenzversuch soll zeigen, dass in jeglicher Materie, hier speziell in Metallen, Ladungsträger immer schon vorhanden sind.</a:t>
            </a:r>
          </a:p>
          <a:p>
            <a:pPr algn="l"/>
            <a:endParaRPr lang="de-DE" dirty="0"/>
          </a:p>
          <a:p>
            <a:pPr algn="l"/>
            <a:endParaRPr lang="de-DE" dirty="0"/>
          </a:p>
        </p:txBody>
      </p:sp>
      <p:pic>
        <p:nvPicPr>
          <p:cNvPr id="4" name="Grafik 3">
            <a:extLst>
              <a:ext uri="{FF2B5EF4-FFF2-40B4-BE49-F238E27FC236}">
                <a16:creationId xmlns:a16="http://schemas.microsoft.com/office/drawing/2014/main" id="{A584B430-9B31-4EE3-87D7-939C9432E36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5760" y="2402204"/>
            <a:ext cx="3495675" cy="2266950"/>
          </a:xfrm>
          <a:prstGeom prst="rect">
            <a:avLst/>
          </a:prstGeom>
        </p:spPr>
      </p:pic>
      <p:pic>
        <p:nvPicPr>
          <p:cNvPr id="7" name="Grafik 6">
            <a:extLst>
              <a:ext uri="{FF2B5EF4-FFF2-40B4-BE49-F238E27FC236}">
                <a16:creationId xmlns:a16="http://schemas.microsoft.com/office/drawing/2014/main" id="{84B99CEF-62DB-41E7-8856-B6E811C48EA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61435" y="2392679"/>
            <a:ext cx="4572000" cy="2276475"/>
          </a:xfrm>
          <a:prstGeom prst="rect">
            <a:avLst/>
          </a:prstGeom>
        </p:spPr>
      </p:pic>
      <p:sp>
        <p:nvSpPr>
          <p:cNvPr id="9" name="Textfeld 8">
            <a:extLst>
              <a:ext uri="{FF2B5EF4-FFF2-40B4-BE49-F238E27FC236}">
                <a16:creationId xmlns:a16="http://schemas.microsoft.com/office/drawing/2014/main" id="{70BFCB6A-296C-4AE5-A74C-77615FD3FE03}"/>
              </a:ext>
            </a:extLst>
          </p:cNvPr>
          <p:cNvSpPr txBox="1"/>
          <p:nvPr/>
        </p:nvSpPr>
        <p:spPr>
          <a:xfrm>
            <a:off x="1976846" y="4789713"/>
            <a:ext cx="1637212" cy="646331"/>
          </a:xfrm>
          <a:prstGeom prst="rect">
            <a:avLst/>
          </a:prstGeom>
          <a:noFill/>
        </p:spPr>
        <p:txBody>
          <a:bodyPr wrap="square" rtlCol="0">
            <a:spAutoFit/>
          </a:bodyPr>
          <a:lstStyle/>
          <a:p>
            <a:r>
              <a:rPr lang="de-DE" dirty="0"/>
              <a:t>Geladener Kunststoffstab</a:t>
            </a:r>
          </a:p>
        </p:txBody>
      </p:sp>
      <p:cxnSp>
        <p:nvCxnSpPr>
          <p:cNvPr id="11" name="Gerade Verbindung mit Pfeil 10">
            <a:extLst>
              <a:ext uri="{FF2B5EF4-FFF2-40B4-BE49-F238E27FC236}">
                <a16:creationId xmlns:a16="http://schemas.microsoft.com/office/drawing/2014/main" id="{F61B30E9-3FDE-4CC8-8DFF-871C95A85A5E}"/>
              </a:ext>
            </a:extLst>
          </p:cNvPr>
          <p:cNvCxnSpPr/>
          <p:nvPr/>
        </p:nvCxnSpPr>
        <p:spPr>
          <a:xfrm flipV="1">
            <a:off x="3187337" y="4197531"/>
            <a:ext cx="0" cy="722543"/>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28621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0AB29CF-597C-447C-8B29-E6BA44575464}"/>
              </a:ext>
            </a:extLst>
          </p:cNvPr>
          <p:cNvSpPr>
            <a:spLocks noGrp="1"/>
          </p:cNvSpPr>
          <p:nvPr>
            <p:ph type="title"/>
          </p:nvPr>
        </p:nvSpPr>
        <p:spPr>
          <a:xfrm>
            <a:off x="220139" y="-156754"/>
            <a:ext cx="7886700" cy="1410788"/>
          </a:xfrm>
        </p:spPr>
        <p:txBody>
          <a:bodyPr>
            <a:normAutofit fontScale="90000"/>
          </a:bodyPr>
          <a:lstStyle/>
          <a:p>
            <a:r>
              <a:rPr lang="de-DE" sz="3100" dirty="0"/>
              <a:t>Elektrostatik</a:t>
            </a:r>
            <a:r>
              <a:rPr lang="de-DE" dirty="0"/>
              <a:t> </a:t>
            </a:r>
            <a:br>
              <a:rPr lang="de-DE" dirty="0"/>
            </a:br>
            <a:r>
              <a:rPr lang="de-DE" sz="2700" dirty="0"/>
              <a:t>Vorschlag für einen Unterrichtsgang in drei Doppelstunden </a:t>
            </a:r>
            <a:br>
              <a:rPr lang="de-DE" dirty="0"/>
            </a:br>
            <a:endParaRPr lang="de-DE" dirty="0"/>
          </a:p>
        </p:txBody>
      </p:sp>
      <p:sp>
        <p:nvSpPr>
          <p:cNvPr id="6" name="Inhaltsplatzhalter 2">
            <a:extLst>
              <a:ext uri="{FF2B5EF4-FFF2-40B4-BE49-F238E27FC236}">
                <a16:creationId xmlns:a16="http://schemas.microsoft.com/office/drawing/2014/main" id="{079BE38C-2290-4D74-B963-34F2ACC7A842}"/>
              </a:ext>
            </a:extLst>
          </p:cNvPr>
          <p:cNvSpPr txBox="1">
            <a:spLocks/>
          </p:cNvSpPr>
          <p:nvPr/>
        </p:nvSpPr>
        <p:spPr>
          <a:xfrm>
            <a:off x="296092" y="1073790"/>
            <a:ext cx="8482148" cy="4743535"/>
          </a:xfrm>
          <a:prstGeom prst="rect">
            <a:avLst/>
          </a:prstGeom>
          <a:solidFill>
            <a:srgbClr val="F5F5F5"/>
          </a:solidFill>
          <a:effectLst>
            <a:outerShdw blurRad="50800" dist="38100" dir="2700000" algn="tl" rotWithShape="0">
              <a:prstClr val="black">
                <a:alpha val="40000"/>
              </a:prstClr>
            </a:outerShdw>
          </a:effectLst>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de-DE" dirty="0"/>
              <a:t>3. Stunde</a:t>
            </a:r>
          </a:p>
          <a:p>
            <a:pPr algn="l"/>
            <a:endParaRPr lang="de-DE" dirty="0"/>
          </a:p>
          <a:p>
            <a:pPr algn="l"/>
            <a:endParaRPr lang="de-DE" dirty="0"/>
          </a:p>
        </p:txBody>
      </p:sp>
      <p:pic>
        <p:nvPicPr>
          <p:cNvPr id="5" name="Grafik 4">
            <a:extLst>
              <a:ext uri="{FF2B5EF4-FFF2-40B4-BE49-F238E27FC236}">
                <a16:creationId xmlns:a16="http://schemas.microsoft.com/office/drawing/2014/main" id="{8E4DE778-AD3C-4C60-9A34-E6CC61C0BB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1223" y="2806882"/>
            <a:ext cx="3448050" cy="1714500"/>
          </a:xfrm>
          <a:prstGeom prst="rect">
            <a:avLst/>
          </a:prstGeom>
        </p:spPr>
      </p:pic>
      <p:pic>
        <p:nvPicPr>
          <p:cNvPr id="10" name="Grafik 9">
            <a:extLst>
              <a:ext uri="{FF2B5EF4-FFF2-40B4-BE49-F238E27FC236}">
                <a16:creationId xmlns:a16="http://schemas.microsoft.com/office/drawing/2014/main" id="{8CFC0581-15AE-49AA-848B-6A2508E93EA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86299" y="2606911"/>
            <a:ext cx="3219450" cy="2819400"/>
          </a:xfrm>
          <a:prstGeom prst="rect">
            <a:avLst/>
          </a:prstGeom>
        </p:spPr>
      </p:pic>
      <p:sp>
        <p:nvSpPr>
          <p:cNvPr id="13" name="Textfeld 12">
            <a:extLst>
              <a:ext uri="{FF2B5EF4-FFF2-40B4-BE49-F238E27FC236}">
                <a16:creationId xmlns:a16="http://schemas.microsoft.com/office/drawing/2014/main" id="{7F24C903-873D-4DC2-8D9C-5138C837D676}"/>
              </a:ext>
            </a:extLst>
          </p:cNvPr>
          <p:cNvSpPr txBox="1"/>
          <p:nvPr/>
        </p:nvSpPr>
        <p:spPr>
          <a:xfrm>
            <a:off x="437061" y="1931266"/>
            <a:ext cx="2532562" cy="646331"/>
          </a:xfrm>
          <a:prstGeom prst="rect">
            <a:avLst/>
          </a:prstGeom>
          <a:noFill/>
        </p:spPr>
        <p:txBody>
          <a:bodyPr wrap="square" rtlCol="0">
            <a:spAutoFit/>
          </a:bodyPr>
          <a:lstStyle/>
          <a:p>
            <a:r>
              <a:rPr lang="de-DE" dirty="0"/>
              <a:t>Geladener Kunststoffstab wird entfernt.</a:t>
            </a:r>
          </a:p>
        </p:txBody>
      </p:sp>
      <p:sp>
        <p:nvSpPr>
          <p:cNvPr id="14" name="Textfeld 13">
            <a:extLst>
              <a:ext uri="{FF2B5EF4-FFF2-40B4-BE49-F238E27FC236}">
                <a16:creationId xmlns:a16="http://schemas.microsoft.com/office/drawing/2014/main" id="{6ED24453-0068-42DA-BCCB-41E8B2156CAE}"/>
              </a:ext>
            </a:extLst>
          </p:cNvPr>
          <p:cNvSpPr txBox="1"/>
          <p:nvPr/>
        </p:nvSpPr>
        <p:spPr>
          <a:xfrm>
            <a:off x="4793795" y="1604443"/>
            <a:ext cx="3004457" cy="923330"/>
          </a:xfrm>
          <a:prstGeom prst="rect">
            <a:avLst/>
          </a:prstGeom>
          <a:noFill/>
        </p:spPr>
        <p:txBody>
          <a:bodyPr wrap="square" rtlCol="0">
            <a:spAutoFit/>
          </a:bodyPr>
          <a:lstStyle/>
          <a:p>
            <a:r>
              <a:rPr lang="de-DE" dirty="0"/>
              <a:t>Mit einer Glimmlampe lässt sich zeigen, dass beide Dosen unterschiedlich geladen sind.</a:t>
            </a:r>
          </a:p>
        </p:txBody>
      </p:sp>
    </p:spTree>
    <p:extLst>
      <p:ext uri="{BB962C8B-B14F-4D97-AF65-F5344CB8AC3E}">
        <p14:creationId xmlns:p14="http://schemas.microsoft.com/office/powerpoint/2010/main" val="6426755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0AB29CF-597C-447C-8B29-E6BA44575464}"/>
              </a:ext>
            </a:extLst>
          </p:cNvPr>
          <p:cNvSpPr>
            <a:spLocks noGrp="1"/>
          </p:cNvSpPr>
          <p:nvPr>
            <p:ph type="title"/>
          </p:nvPr>
        </p:nvSpPr>
        <p:spPr>
          <a:xfrm>
            <a:off x="220139" y="-156754"/>
            <a:ext cx="7886700" cy="1410788"/>
          </a:xfrm>
        </p:spPr>
        <p:txBody>
          <a:bodyPr>
            <a:normAutofit fontScale="90000"/>
          </a:bodyPr>
          <a:lstStyle/>
          <a:p>
            <a:r>
              <a:rPr lang="de-DE" sz="3100" dirty="0"/>
              <a:t>Elektrostatik</a:t>
            </a:r>
            <a:r>
              <a:rPr lang="de-DE" dirty="0"/>
              <a:t> </a:t>
            </a:r>
            <a:br>
              <a:rPr lang="de-DE" dirty="0"/>
            </a:br>
            <a:r>
              <a:rPr lang="de-DE" sz="2700" dirty="0"/>
              <a:t>Vorschlag für einen Unterrichtsgang in drei Doppelstunden </a:t>
            </a:r>
            <a:br>
              <a:rPr lang="de-DE" dirty="0"/>
            </a:br>
            <a:endParaRPr lang="de-DE" dirty="0"/>
          </a:p>
        </p:txBody>
      </p:sp>
      <p:sp>
        <p:nvSpPr>
          <p:cNvPr id="6" name="Inhaltsplatzhalter 2">
            <a:extLst>
              <a:ext uri="{FF2B5EF4-FFF2-40B4-BE49-F238E27FC236}">
                <a16:creationId xmlns:a16="http://schemas.microsoft.com/office/drawing/2014/main" id="{079BE38C-2290-4D74-B963-34F2ACC7A842}"/>
              </a:ext>
            </a:extLst>
          </p:cNvPr>
          <p:cNvSpPr txBox="1">
            <a:spLocks/>
          </p:cNvSpPr>
          <p:nvPr/>
        </p:nvSpPr>
        <p:spPr>
          <a:xfrm>
            <a:off x="296092" y="1073790"/>
            <a:ext cx="8482148" cy="4743535"/>
          </a:xfrm>
          <a:prstGeom prst="rect">
            <a:avLst/>
          </a:prstGeom>
          <a:solidFill>
            <a:srgbClr val="F5F5F5"/>
          </a:solidFill>
          <a:effectLst>
            <a:outerShdw blurRad="50800" dist="38100" dir="2700000" algn="tl" rotWithShape="0">
              <a:prstClr val="black">
                <a:alpha val="40000"/>
              </a:prstClr>
            </a:outerShdw>
          </a:effectLst>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de-DE" dirty="0"/>
              <a:t>4. Stunde</a:t>
            </a:r>
          </a:p>
          <a:p>
            <a:pPr algn="l"/>
            <a:r>
              <a:rPr lang="de-DE" dirty="0"/>
              <a:t>Modellvorstellung</a:t>
            </a:r>
          </a:p>
          <a:p>
            <a:pPr algn="l"/>
            <a:r>
              <a:rPr lang="de-DE" dirty="0"/>
              <a:t>Alle Phänomene der letzten Stunden lassen sich unter der Annahme deuten, dass jegliche Materie positive und negative Ladungsträger enthält. Dass nur die negativen Ladungsträger, die </a:t>
            </a:r>
            <a:r>
              <a:rPr lang="de-DE" b="1" dirty="0">
                <a:solidFill>
                  <a:srgbClr val="FF0000"/>
                </a:solidFill>
              </a:rPr>
              <a:t>Elektronen</a:t>
            </a:r>
            <a:r>
              <a:rPr lang="de-DE" dirty="0"/>
              <a:t>, beweglich sind, muss mitgeteilt werden.</a:t>
            </a:r>
          </a:p>
          <a:p>
            <a:pPr algn="l"/>
            <a:r>
              <a:rPr lang="de-DE" b="1" dirty="0"/>
              <a:t>Negativ geladen </a:t>
            </a:r>
            <a:r>
              <a:rPr lang="de-DE" dirty="0"/>
              <a:t>bedeutet </a:t>
            </a:r>
            <a:r>
              <a:rPr lang="de-DE" b="1" dirty="0"/>
              <a:t>Elektronenüberschuss</a:t>
            </a:r>
          </a:p>
          <a:p>
            <a:pPr algn="l"/>
            <a:r>
              <a:rPr lang="de-DE" b="1" dirty="0"/>
              <a:t>Positiv geladen </a:t>
            </a:r>
            <a:r>
              <a:rPr lang="de-DE"/>
              <a:t>bedeutet </a:t>
            </a:r>
            <a:r>
              <a:rPr lang="de-DE" b="1"/>
              <a:t>Elektronenmangel</a:t>
            </a:r>
            <a:endParaRPr lang="de-DE" dirty="0"/>
          </a:p>
          <a:p>
            <a:pPr algn="l"/>
            <a:r>
              <a:rPr lang="de-DE" dirty="0"/>
              <a:t>Schulbücher liefern hierzu in der Regel ergänzende Informationen zum Zusammenhang zwischen Atommodell und Ladung. Die Tiefe der Behandlung ist durch die Fachgruppe festzulegen. Im Hinblick auf die curricularen Vorgaben ist das nicht erforderlich.</a:t>
            </a:r>
          </a:p>
          <a:p>
            <a:pPr algn="l"/>
            <a:endParaRPr lang="de-DE" dirty="0"/>
          </a:p>
        </p:txBody>
      </p:sp>
    </p:spTree>
    <p:extLst>
      <p:ext uri="{BB962C8B-B14F-4D97-AF65-F5344CB8AC3E}">
        <p14:creationId xmlns:p14="http://schemas.microsoft.com/office/powerpoint/2010/main" val="32432876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0AB29CF-597C-447C-8B29-E6BA44575464}"/>
              </a:ext>
            </a:extLst>
          </p:cNvPr>
          <p:cNvSpPr>
            <a:spLocks noGrp="1"/>
          </p:cNvSpPr>
          <p:nvPr>
            <p:ph type="title"/>
          </p:nvPr>
        </p:nvSpPr>
        <p:spPr>
          <a:xfrm>
            <a:off x="220139" y="-156754"/>
            <a:ext cx="7886700" cy="1410788"/>
          </a:xfrm>
        </p:spPr>
        <p:txBody>
          <a:bodyPr>
            <a:normAutofit fontScale="90000"/>
          </a:bodyPr>
          <a:lstStyle/>
          <a:p>
            <a:r>
              <a:rPr lang="de-DE" sz="3100" dirty="0"/>
              <a:t>Elektrostatik</a:t>
            </a:r>
            <a:r>
              <a:rPr lang="de-DE" dirty="0"/>
              <a:t> </a:t>
            </a:r>
            <a:br>
              <a:rPr lang="de-DE" dirty="0"/>
            </a:br>
            <a:r>
              <a:rPr lang="de-DE" sz="2700" dirty="0"/>
              <a:t>Vorschlag für einen Unterrichtsgang in drei Doppelstunden </a:t>
            </a:r>
            <a:br>
              <a:rPr lang="de-DE" dirty="0"/>
            </a:br>
            <a:endParaRPr lang="de-DE" dirty="0"/>
          </a:p>
        </p:txBody>
      </p:sp>
      <p:sp>
        <p:nvSpPr>
          <p:cNvPr id="6" name="Inhaltsplatzhalter 2">
            <a:extLst>
              <a:ext uri="{FF2B5EF4-FFF2-40B4-BE49-F238E27FC236}">
                <a16:creationId xmlns:a16="http://schemas.microsoft.com/office/drawing/2014/main" id="{079BE38C-2290-4D74-B963-34F2ACC7A842}"/>
              </a:ext>
            </a:extLst>
          </p:cNvPr>
          <p:cNvSpPr txBox="1">
            <a:spLocks/>
          </p:cNvSpPr>
          <p:nvPr/>
        </p:nvSpPr>
        <p:spPr>
          <a:xfrm>
            <a:off x="330926" y="1057232"/>
            <a:ext cx="8482148" cy="4743535"/>
          </a:xfrm>
          <a:prstGeom prst="rect">
            <a:avLst/>
          </a:prstGeom>
          <a:solidFill>
            <a:srgbClr val="F5F5F5"/>
          </a:solidFill>
          <a:effectLst>
            <a:outerShdw blurRad="50800" dist="38100" dir="2700000" algn="tl" rotWithShape="0">
              <a:prstClr val="black">
                <a:alpha val="40000"/>
              </a:prstClr>
            </a:outerShdw>
          </a:effectLst>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de-DE" dirty="0"/>
              <a:t>5./6. Stunde</a:t>
            </a:r>
          </a:p>
          <a:p>
            <a:pPr algn="l"/>
            <a:r>
              <a:rPr lang="de-DE" dirty="0"/>
              <a:t>Ladungsausgleich: Beim Ladungsausgleich fließen Elektronen von einem Gegenstand zum anderen. Dabei leuchten Glimmlampen auf. Die Seite der Glimmlampe, die aufleuchtet, zeigt an, aus welcher Richtung die Elektronen kommen.</a:t>
            </a:r>
          </a:p>
          <a:p>
            <a:pPr algn="l"/>
            <a:r>
              <a:rPr lang="de-DE" dirty="0"/>
              <a:t>Festigung der Inhalte mit Übungsaufgaben z. B. „Gib die Ladung an“</a:t>
            </a:r>
          </a:p>
          <a:p>
            <a:pPr algn="l"/>
            <a:r>
              <a:rPr lang="de-DE" dirty="0">
                <a:hlinkClick r:id="rId2" action="ppaction://hlinkfile"/>
              </a:rPr>
              <a:t>Name </a:t>
            </a:r>
            <a:r>
              <a:rPr lang="de-DE" dirty="0" err="1">
                <a:hlinkClick r:id="rId2" action="ppaction://hlinkfile"/>
              </a:rPr>
              <a:t>the</a:t>
            </a:r>
            <a:r>
              <a:rPr lang="de-DE" dirty="0">
                <a:hlinkClick r:id="rId2" action="ppaction://hlinkfile"/>
              </a:rPr>
              <a:t> Charge\Gib die Ladung an.html</a:t>
            </a:r>
            <a:endParaRPr lang="de-DE" dirty="0"/>
          </a:p>
          <a:p>
            <a:pPr algn="l"/>
            <a:r>
              <a:rPr lang="de-DE" dirty="0"/>
              <a:t>Geeignete Übungsaufgaben finden sich auch in Schulbüchern, z. B.:</a:t>
            </a:r>
          </a:p>
          <a:p>
            <a:pPr algn="l"/>
            <a:r>
              <a:rPr lang="de-DE" dirty="0"/>
              <a:t>Fokus Physik 7/8 , Cornelsen 2016.</a:t>
            </a:r>
          </a:p>
        </p:txBody>
      </p:sp>
    </p:spTree>
    <p:extLst>
      <p:ext uri="{BB962C8B-B14F-4D97-AF65-F5344CB8AC3E}">
        <p14:creationId xmlns:p14="http://schemas.microsoft.com/office/powerpoint/2010/main" val="28199227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3C0EA2-FA64-4CCC-B50B-9C3799837AEC}"/>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980823A0-B3CA-4B2E-BAC0-7357C168674A}"/>
              </a:ext>
            </a:extLst>
          </p:cNvPr>
          <p:cNvSpPr>
            <a:spLocks noGrp="1"/>
          </p:cNvSpPr>
          <p:nvPr>
            <p:ph idx="1"/>
          </p:nvPr>
        </p:nvSpPr>
        <p:spPr/>
        <p:txBody>
          <a:bodyPr/>
          <a:lstStyle/>
          <a:p>
            <a:r>
              <a:rPr lang="de-DE" sz="2400" dirty="0"/>
              <a:t>Bezug der Inhalte zum Orientierungsrahmen Medienbildung</a:t>
            </a:r>
          </a:p>
          <a:p>
            <a:pPr marL="0" indent="0">
              <a:buNone/>
            </a:pPr>
            <a:r>
              <a:rPr lang="de-DE" sz="1800" b="1" dirty="0">
                <a:effectLst/>
                <a:latin typeface="Arial" panose="020B0604020202020204" pitchFamily="34" charset="0"/>
                <a:ea typeface="Times New Roman" panose="02020603050405020304" pitchFamily="18" charset="0"/>
              </a:rPr>
              <a:t>Kommunizieren und Kooperieren</a:t>
            </a:r>
          </a:p>
          <a:p>
            <a:pPr marL="0" indent="0">
              <a:buNone/>
            </a:pPr>
            <a:r>
              <a:rPr lang="de-DE" sz="1800" dirty="0">
                <a:latin typeface="Arial" panose="020B0604020202020204" pitchFamily="34" charset="0"/>
                <a:ea typeface="Times New Roman" panose="02020603050405020304" pitchFamily="18" charset="0"/>
              </a:rPr>
              <a:t>Die Lernenden</a:t>
            </a:r>
            <a:endParaRPr lang="de-DE"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de-DE" sz="1800" dirty="0">
                <a:effectLst/>
                <a:latin typeface="Arial" panose="020B0604020202020204" pitchFamily="34" charset="0"/>
                <a:ea typeface="Times New Roman" panose="02020603050405020304" pitchFamily="18" charset="0"/>
              </a:rPr>
              <a:t>führen in kooperativen Arbeitsprozessen mit digitalen Werkzeugen Daten, Informationen und Ressourcen zusammen.</a:t>
            </a:r>
            <a:endParaRPr lang="de-DE" sz="1800" dirty="0">
              <a:effectLst/>
              <a:latin typeface="Times New Roman" panose="02020603050405020304" pitchFamily="18" charset="0"/>
              <a:ea typeface="Times New Roman" panose="02020603050405020304" pitchFamily="18" charset="0"/>
            </a:endParaRPr>
          </a:p>
          <a:p>
            <a:pPr marL="0" indent="0">
              <a:buNone/>
            </a:pPr>
            <a:r>
              <a:rPr lang="de-DE" sz="1800" dirty="0">
                <a:effectLst/>
                <a:latin typeface="Times New Roman" panose="02020603050405020304" pitchFamily="18" charset="0"/>
                <a:ea typeface="Times New Roman" panose="02020603050405020304" pitchFamily="18" charset="0"/>
              </a:rPr>
              <a:t> </a:t>
            </a:r>
          </a:p>
          <a:p>
            <a:pPr marL="0" indent="0">
              <a:buNone/>
            </a:pPr>
            <a:r>
              <a:rPr lang="de-DE" sz="1800" b="1" dirty="0">
                <a:effectLst/>
                <a:latin typeface="Arial" panose="020B0604020202020204" pitchFamily="34" charset="0"/>
                <a:ea typeface="Times New Roman" panose="02020603050405020304" pitchFamily="18" charset="0"/>
              </a:rPr>
              <a:t>Kommunizieren und Kooperieren</a:t>
            </a:r>
          </a:p>
          <a:p>
            <a:pPr marL="0" indent="0">
              <a:buNone/>
            </a:pPr>
            <a:r>
              <a:rPr lang="de-DE" sz="1800" dirty="0">
                <a:latin typeface="Arial" panose="020B0604020202020204" pitchFamily="34" charset="0"/>
                <a:ea typeface="Times New Roman" panose="02020603050405020304" pitchFamily="18" charset="0"/>
              </a:rPr>
              <a:t>Die Lernenden</a:t>
            </a:r>
            <a:endParaRPr lang="de-DE" sz="1800" dirty="0">
              <a:effectLst/>
              <a:latin typeface="Times New Roman" panose="02020603050405020304" pitchFamily="18" charset="0"/>
              <a:ea typeface="Times New Roman" panose="02020603050405020304" pitchFamily="18" charset="0"/>
            </a:endParaRPr>
          </a:p>
          <a:p>
            <a:r>
              <a:rPr lang="de-DE" sz="1800" dirty="0">
                <a:effectLst/>
                <a:latin typeface="Arial" panose="020B0604020202020204" pitchFamily="34" charset="0"/>
                <a:ea typeface="Times New Roman" panose="02020603050405020304" pitchFamily="18" charset="0"/>
              </a:rPr>
              <a:t>nutzen in kooperativen Arbeitsprozessen digitale Werkzeuge.</a:t>
            </a:r>
            <a:endParaRPr lang="de-DE" sz="1800" dirty="0">
              <a:effectLst/>
              <a:latin typeface="Times New Roman" panose="02020603050405020304" pitchFamily="18" charset="0"/>
              <a:ea typeface="Times New Roman" panose="02020603050405020304" pitchFamily="18" charset="0"/>
            </a:endParaRPr>
          </a:p>
          <a:p>
            <a:endParaRPr lang="de-DE" dirty="0"/>
          </a:p>
        </p:txBody>
      </p:sp>
    </p:spTree>
    <p:extLst>
      <p:ext uri="{BB962C8B-B14F-4D97-AF65-F5344CB8AC3E}">
        <p14:creationId xmlns:p14="http://schemas.microsoft.com/office/powerpoint/2010/main" val="1705506929"/>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508</Words>
  <Application>Microsoft Office PowerPoint</Application>
  <PresentationFormat>Bildschirmpräsentation (4:3)</PresentationFormat>
  <Paragraphs>55</Paragraphs>
  <Slides>9</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9</vt:i4>
      </vt:variant>
    </vt:vector>
  </HeadingPairs>
  <TitlesOfParts>
    <vt:vector size="15" baseType="lpstr">
      <vt:lpstr>Arial</vt:lpstr>
      <vt:lpstr>Calibri</vt:lpstr>
      <vt:lpstr>Calibri Light</vt:lpstr>
      <vt:lpstr>Symbol</vt:lpstr>
      <vt:lpstr>Times New Roman</vt:lpstr>
      <vt:lpstr>Office</vt:lpstr>
      <vt:lpstr>Elektrostatik</vt:lpstr>
      <vt:lpstr>Elektrostatik  Vorschlag für einen Unterrichtsgang in drei Doppelstunden  </vt:lpstr>
      <vt:lpstr>Elektrostatik  Vorschlag für einen Unterrichtsgang in drei Doppelstunden  </vt:lpstr>
      <vt:lpstr>Elektrostatik  Vorschlag für einen Unterrichtsgang in drei Doppelstunden  </vt:lpstr>
      <vt:lpstr>Elektrostatik  Vorschlag für einen Unterrichtsgang in drei Doppelstunden  </vt:lpstr>
      <vt:lpstr>Elektrostatik  Vorschlag für einen Unterrichtsgang in drei Doppelstunden  </vt:lpstr>
      <vt:lpstr>Elektrostatik  Vorschlag für einen Unterrichtsgang in drei Doppelstunden  </vt:lpstr>
      <vt:lpstr>Elektrostatik  Vorschlag für einen Unterrichtsgang in drei Doppelstunden  </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Florian Heym</dc:creator>
  <cp:lastModifiedBy>Michael Frenzel</cp:lastModifiedBy>
  <cp:revision>137</cp:revision>
  <dcterms:created xsi:type="dcterms:W3CDTF">2020-10-02T08:39:26Z</dcterms:created>
  <dcterms:modified xsi:type="dcterms:W3CDTF">2022-03-22T08:55:52Z</dcterms:modified>
</cp:coreProperties>
</file>