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8" r:id="rId3"/>
    <p:sldId id="257" r:id="rId4"/>
    <p:sldId id="265" r:id="rId5"/>
    <p:sldId id="266" r:id="rId6"/>
    <p:sldId id="267" r:id="rId7"/>
    <p:sldId id="261" r:id="rId8"/>
    <p:sldId id="262" r:id="rId9"/>
    <p:sldId id="270" r:id="rId10"/>
    <p:sldId id="271" r:id="rId11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FF3300"/>
    <a:srgbClr val="FF5050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83386" autoAdjust="0"/>
  </p:normalViewPr>
  <p:slideViewPr>
    <p:cSldViewPr snapToGrid="0">
      <p:cViewPr>
        <p:scale>
          <a:sx n="80" d="100"/>
          <a:sy n="80" d="100"/>
        </p:scale>
        <p:origin x="-258" y="5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xmlns="" id="{3533736B-00DE-4F02-BE64-3D320AFFC5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xmlns="" id="{4C8AD668-6EF5-4880-9726-05B52EF2759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altLang="de-DE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xmlns="" id="{FE027132-E216-4FAD-83AB-B7689250E29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xmlns="" id="{43E6B497-11F5-4405-AA78-F9AE1CBBCB9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61B804-5755-4D7B-A7B9-D456F50DD64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36345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F156CC18-0955-4106-95B7-6E264D13E04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4059F574-87FC-4A9B-A433-07EF586B7DD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altLang="de-DE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xmlns="" id="{DBBCAB1D-AA91-4791-A885-8AE837242D6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xmlns="" id="{89629FC0-18B1-490F-97DD-978071FBE6B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xmlns="" id="{A36B46E7-ADAF-4D2A-8049-CC99B48FC54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xmlns="" id="{7DC97436-4E40-4ED6-8E69-FF086CB25E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8970CA-20E3-4AD6-AEEB-3A73867981F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329347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FEF825FC-A9B2-4582-B53A-800D380227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D04B31-1F91-4617-A94A-DC257AC86F4A}" type="slidenum">
              <a:rPr lang="de-DE" altLang="de-DE"/>
              <a:pPr/>
              <a:t>1</a:t>
            </a:fld>
            <a:endParaRPr lang="de-DE" altLang="de-DE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xmlns="" id="{ACB919D2-8335-4B2D-A923-A90C011F79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xmlns="" id="{4AAA536D-6434-467A-8F1A-5CFFE0FB18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b="0" baseline="0" dirty="0" smtClean="0">
                <a:solidFill>
                  <a:srgbClr val="FF0000"/>
                </a:solidFill>
              </a:rPr>
              <a:t>Kolbenbewegung unkommentiert</a:t>
            </a:r>
          </a:p>
          <a:p>
            <a:r>
              <a:rPr lang="de-DE" altLang="de-DE" dirty="0" smtClean="0"/>
              <a:t>Im</a:t>
            </a:r>
            <a:r>
              <a:rPr lang="de-DE" altLang="de-DE" baseline="0" dirty="0" smtClean="0"/>
              <a:t> </a:t>
            </a:r>
            <a:r>
              <a:rPr lang="de-DE" altLang="de-DE" baseline="0" dirty="0" smtClean="0"/>
              <a:t>Prinzip geht es bei dieser Maschine um die Umformung von thermischer Energie in mechanische Energie.</a:t>
            </a:r>
          </a:p>
          <a:p>
            <a:r>
              <a:rPr lang="de-DE" altLang="de-DE" baseline="0" dirty="0" smtClean="0"/>
              <a:t>Während dieser Umformung tritt sowohl thermische Arbeit (Fachbegriff </a:t>
            </a:r>
            <a:r>
              <a:rPr lang="de-DE" altLang="de-DE" b="1" baseline="0" dirty="0" smtClean="0"/>
              <a:t>Wärme</a:t>
            </a:r>
            <a:r>
              <a:rPr lang="de-DE" altLang="de-DE" b="0" baseline="0" dirty="0" smtClean="0"/>
              <a:t>, Formelzeichen/Symbol </a:t>
            </a:r>
            <a:r>
              <a:rPr lang="de-DE" altLang="de-DE" b="1" baseline="0" dirty="0" smtClean="0"/>
              <a:t>Q</a:t>
            </a:r>
            <a:r>
              <a:rPr lang="de-DE" altLang="de-DE" b="0" baseline="0" dirty="0" smtClean="0"/>
              <a:t>) </a:t>
            </a:r>
            <a:r>
              <a:rPr lang="de-DE" altLang="de-DE" b="0" baseline="0" dirty="0" smtClean="0"/>
              <a:t>als auch mechanische Arbeit (Fachbegriff </a:t>
            </a:r>
            <a:r>
              <a:rPr lang="de-DE" altLang="de-DE" b="1" baseline="0" dirty="0" smtClean="0"/>
              <a:t>Arbeit</a:t>
            </a:r>
            <a:r>
              <a:rPr lang="de-DE" altLang="de-DE" b="0" baseline="0" dirty="0" smtClean="0"/>
              <a:t>, Formelzeichen/Symbol </a:t>
            </a:r>
            <a:r>
              <a:rPr lang="de-DE" altLang="de-DE" b="1" baseline="0" dirty="0" smtClean="0"/>
              <a:t>W</a:t>
            </a:r>
            <a:r>
              <a:rPr lang="de-DE" altLang="de-DE" b="0" baseline="0" dirty="0" smtClean="0"/>
              <a:t>) auf</a:t>
            </a:r>
            <a:r>
              <a:rPr lang="de-DE" altLang="de-DE" b="0" baseline="0" dirty="0" smtClean="0"/>
              <a:t>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FEF825FC-A9B2-4582-B53A-800D380227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D04B31-1F91-4617-A94A-DC257AC86F4A}" type="slidenum">
              <a:rPr lang="de-DE" altLang="de-DE"/>
              <a:pPr/>
              <a:t>2</a:t>
            </a:fld>
            <a:endParaRPr lang="de-DE" altLang="de-DE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xmlns="" id="{ACB919D2-8335-4B2D-A923-A90C011F79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xmlns="" id="{4AAA536D-6434-467A-8F1A-5CFFE0FB18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de-DE" dirty="0" smtClean="0"/>
              <a:t>Darstellung der 4 Takte</a:t>
            </a:r>
          </a:p>
          <a:p>
            <a:r>
              <a:rPr lang="de-DE" altLang="de-DE" baseline="0" dirty="0" smtClean="0"/>
              <a:t>Hier wird in Übersicht dargestellt, dass nur bei zweien der Takte Bewegung auftritt. Die thermischen Vorgänge der beiden anderen Takte werden weggelassen. Das wird vermutlich schon Fragen aufwerfen.</a:t>
            </a:r>
            <a:endParaRPr lang="de-DE" altLang="de-DE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082DA6A6-C401-4A77-9C40-FFFA11A0E5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847366-0859-4BEA-95C0-9B2397E5DC1B}" type="slidenum">
              <a:rPr lang="de-DE" altLang="de-DE"/>
              <a:pPr/>
              <a:t>3</a:t>
            </a:fld>
            <a:endParaRPr lang="de-DE" altLang="de-DE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xmlns="" id="{07325537-786B-4D2D-9CF9-36F6771648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xmlns="" id="{06872E4A-9EB5-44A6-91FD-E3F572CCE8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de-DE" dirty="0"/>
              <a:t>Durch Heizen wird die Wärme Q</a:t>
            </a:r>
            <a:r>
              <a:rPr lang="de-DE" altLang="de-DE" baseline="-25000" dirty="0"/>
              <a:t>zu1</a:t>
            </a:r>
            <a:r>
              <a:rPr lang="de-DE" altLang="de-DE" dirty="0"/>
              <a:t> dem Gas zugeführt.</a:t>
            </a:r>
          </a:p>
          <a:p>
            <a:r>
              <a:rPr lang="de-DE" altLang="de-DE" dirty="0"/>
              <a:t>Hält man den Kolben dabei fest, so steigt die Temperatur von T</a:t>
            </a:r>
            <a:r>
              <a:rPr lang="de-DE" altLang="de-DE" baseline="-25000" dirty="0"/>
              <a:t>1</a:t>
            </a:r>
            <a:r>
              <a:rPr lang="de-DE" altLang="de-DE" dirty="0"/>
              <a:t> auf T</a:t>
            </a:r>
            <a:r>
              <a:rPr lang="de-DE" altLang="de-DE" baseline="-25000" dirty="0"/>
              <a:t>2</a:t>
            </a:r>
            <a:r>
              <a:rPr lang="de-DE" altLang="de-DE" dirty="0"/>
              <a:t>.</a:t>
            </a:r>
          </a:p>
          <a:p>
            <a:r>
              <a:rPr lang="de-DE" altLang="de-DE" dirty="0"/>
              <a:t>Die innere Energie steigt ebenfalls von U</a:t>
            </a:r>
            <a:r>
              <a:rPr lang="de-DE" altLang="de-DE" baseline="-25000" dirty="0"/>
              <a:t>1</a:t>
            </a:r>
            <a:r>
              <a:rPr lang="de-DE" altLang="de-DE" dirty="0"/>
              <a:t> auf U</a:t>
            </a:r>
            <a:r>
              <a:rPr lang="de-DE" altLang="de-DE" baseline="-25000" dirty="0"/>
              <a:t>2</a:t>
            </a:r>
            <a:r>
              <a:rPr lang="de-DE" altLang="de-DE" dirty="0"/>
              <a:t> (</a:t>
            </a:r>
            <a:r>
              <a:rPr lang="de-DE" altLang="de-DE" dirty="0">
                <a:sym typeface="Symbol" panose="05050102010706020507" pitchFamily="18" charset="2"/>
              </a:rPr>
              <a:t></a:t>
            </a:r>
            <a:r>
              <a:rPr lang="de-DE" altLang="de-DE" dirty="0"/>
              <a:t>U &gt; 0).</a:t>
            </a:r>
          </a:p>
          <a:p>
            <a:r>
              <a:rPr lang="de-DE" altLang="de-DE" dirty="0"/>
              <a:t>Der Druck steigt von p</a:t>
            </a:r>
            <a:r>
              <a:rPr lang="de-DE" altLang="de-DE" baseline="-25000" dirty="0"/>
              <a:t>1</a:t>
            </a:r>
            <a:r>
              <a:rPr lang="de-DE" altLang="de-DE" dirty="0"/>
              <a:t> auf p</a:t>
            </a:r>
            <a:r>
              <a:rPr lang="de-DE" altLang="de-DE" baseline="-25000" dirty="0"/>
              <a:t>2</a:t>
            </a:r>
            <a:r>
              <a:rPr lang="de-DE" altLang="de-DE" dirty="0" smtClean="0"/>
              <a:t>.</a:t>
            </a:r>
          </a:p>
          <a:p>
            <a:r>
              <a:rPr lang="de-DE" altLang="de-DE" dirty="0" smtClean="0"/>
              <a:t>In der Technik erfolgt</a:t>
            </a:r>
            <a:r>
              <a:rPr lang="de-DE" altLang="de-DE" baseline="0" dirty="0" smtClean="0"/>
              <a:t> die Erwärmung </a:t>
            </a:r>
            <a:r>
              <a:rPr lang="de-DE" altLang="de-DE" baseline="0" dirty="0" smtClean="0"/>
              <a:t>fast immer durch </a:t>
            </a:r>
            <a:r>
              <a:rPr lang="de-DE" altLang="de-DE" baseline="0" dirty="0" smtClean="0"/>
              <a:t>Verbrennung oder radioaktiven Zerfall.</a:t>
            </a:r>
            <a:endParaRPr lang="de-DE" altLang="de-DE" dirty="0" smtClean="0"/>
          </a:p>
          <a:p>
            <a:endParaRPr lang="de-DE" altLang="de-D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082DA6A6-C401-4A77-9C40-FFFA11A0E5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847366-0859-4BEA-95C0-9B2397E5DC1B}" type="slidenum">
              <a:rPr lang="de-DE" altLang="de-DE"/>
              <a:pPr/>
              <a:t>4</a:t>
            </a:fld>
            <a:endParaRPr lang="de-DE" altLang="de-DE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xmlns="" id="{07325537-786B-4D2D-9CF9-36F6771648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xmlns="" id="{06872E4A-9EB5-44A6-91FD-E3F572CCE8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de-DE" dirty="0" smtClean="0"/>
              <a:t>Lässt man den Kolben los, so wird nun mechanische Arbeit verrichtet (</a:t>
            </a:r>
            <a:r>
              <a:rPr lang="de-DE" altLang="de-DE" dirty="0" smtClean="0">
                <a:sym typeface="Symbol" panose="05050102010706020507" pitchFamily="18" charset="2"/>
              </a:rPr>
              <a:t>W &lt; 0).</a:t>
            </a:r>
            <a:r>
              <a:rPr lang="de-DE" altLang="de-DE" dirty="0" smtClean="0"/>
              <a:t> </a:t>
            </a:r>
          </a:p>
          <a:p>
            <a:r>
              <a:rPr lang="de-DE" altLang="de-DE" dirty="0" smtClean="0"/>
              <a:t>Die Temperatur steigt nicht und bleibt bei T</a:t>
            </a:r>
            <a:r>
              <a:rPr lang="de-DE" altLang="de-DE" baseline="-25000" dirty="0" smtClean="0"/>
              <a:t>2,</a:t>
            </a:r>
            <a:r>
              <a:rPr lang="de-DE" altLang="de-DE" dirty="0" smtClean="0"/>
              <a:t> , da die Wärme Q</a:t>
            </a:r>
            <a:r>
              <a:rPr lang="de-DE" altLang="de-DE" baseline="-25000" dirty="0" smtClean="0"/>
              <a:t>zu2</a:t>
            </a:r>
            <a:r>
              <a:rPr lang="de-DE" altLang="de-DE" dirty="0" smtClean="0"/>
              <a:t> aus der Umgebung aufgenommen wird.</a:t>
            </a:r>
          </a:p>
          <a:p>
            <a:r>
              <a:rPr lang="de-DE" altLang="de-DE" dirty="0" smtClean="0"/>
              <a:t>Die innere Energie verändert sich ebenfalls nicht </a:t>
            </a:r>
            <a:r>
              <a:rPr lang="de-DE" altLang="de-DE" dirty="0" smtClean="0">
                <a:sym typeface="Symbol" panose="05050102010706020507" pitchFamily="18" charset="2"/>
              </a:rPr>
              <a:t>U = 0</a:t>
            </a:r>
            <a:r>
              <a:rPr lang="de-DE" altLang="de-DE" dirty="0" smtClean="0"/>
              <a:t>.</a:t>
            </a:r>
          </a:p>
          <a:p>
            <a:r>
              <a:rPr lang="de-DE" altLang="de-DE" dirty="0" smtClean="0"/>
              <a:t>Der Druck sinkt von p</a:t>
            </a:r>
            <a:r>
              <a:rPr lang="de-DE" altLang="de-DE" baseline="-25000" dirty="0" smtClean="0"/>
              <a:t>2</a:t>
            </a:r>
            <a:r>
              <a:rPr lang="de-DE" altLang="de-DE" dirty="0" smtClean="0"/>
              <a:t> auf p</a:t>
            </a:r>
            <a:r>
              <a:rPr lang="de-DE" altLang="de-DE" baseline="-25000" dirty="0" smtClean="0"/>
              <a:t>3</a:t>
            </a:r>
            <a:r>
              <a:rPr lang="de-DE" altLang="de-DE" dirty="0" smtClean="0"/>
              <a:t>.</a:t>
            </a:r>
            <a:endParaRPr lang="de-DE" altLang="de-D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082DA6A6-C401-4A77-9C40-FFFA11A0E5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847366-0859-4BEA-95C0-9B2397E5DC1B}" type="slidenum">
              <a:rPr lang="de-DE" altLang="de-DE"/>
              <a:pPr/>
              <a:t>5</a:t>
            </a:fld>
            <a:endParaRPr lang="de-DE" altLang="de-DE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xmlns="" id="{07325537-786B-4D2D-9CF9-36F6771648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xmlns="" id="{06872E4A-9EB5-44A6-91FD-E3F572CCE8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de-DE" dirty="0" smtClean="0"/>
              <a:t>Durch Kühlen wird die Wärme Q</a:t>
            </a:r>
            <a:r>
              <a:rPr lang="de-DE" altLang="de-DE" baseline="-25000" dirty="0" smtClean="0"/>
              <a:t>ab1</a:t>
            </a:r>
            <a:r>
              <a:rPr lang="de-DE" altLang="de-DE" dirty="0" smtClean="0"/>
              <a:t> dem Gas entzogen.</a:t>
            </a:r>
          </a:p>
          <a:p>
            <a:r>
              <a:rPr lang="de-DE" altLang="de-DE" dirty="0" smtClean="0"/>
              <a:t>Hält man den Kolben dabei fest, so fällt die Temperatur von T</a:t>
            </a:r>
            <a:r>
              <a:rPr lang="de-DE" altLang="de-DE" baseline="-25000" dirty="0" smtClean="0"/>
              <a:t>2</a:t>
            </a:r>
            <a:r>
              <a:rPr lang="de-DE" altLang="de-DE" dirty="0" smtClean="0"/>
              <a:t> auf T</a:t>
            </a:r>
            <a:r>
              <a:rPr lang="de-DE" altLang="de-DE" baseline="-25000" dirty="0" smtClean="0"/>
              <a:t>1</a:t>
            </a:r>
            <a:r>
              <a:rPr lang="de-DE" altLang="de-DE" dirty="0" smtClean="0"/>
              <a:t>.</a:t>
            </a:r>
          </a:p>
          <a:p>
            <a:r>
              <a:rPr lang="de-DE" altLang="de-DE" dirty="0" smtClean="0"/>
              <a:t>Die innere Energie fällt ebenfalls von U</a:t>
            </a:r>
            <a:r>
              <a:rPr lang="de-DE" altLang="de-DE" baseline="-25000" dirty="0" smtClean="0"/>
              <a:t>2</a:t>
            </a:r>
            <a:r>
              <a:rPr lang="de-DE" altLang="de-DE" dirty="0" smtClean="0"/>
              <a:t> auf U</a:t>
            </a:r>
            <a:r>
              <a:rPr lang="de-DE" altLang="de-DE" baseline="-25000" dirty="0" smtClean="0"/>
              <a:t>1</a:t>
            </a:r>
            <a:r>
              <a:rPr lang="de-DE" altLang="de-DE" dirty="0" smtClean="0"/>
              <a:t> (</a:t>
            </a:r>
            <a:r>
              <a:rPr lang="de-DE" altLang="de-DE" dirty="0" smtClean="0">
                <a:sym typeface="Symbol" panose="05050102010706020507" pitchFamily="18" charset="2"/>
              </a:rPr>
              <a:t></a:t>
            </a:r>
            <a:r>
              <a:rPr lang="de-DE" altLang="de-DE" dirty="0" smtClean="0"/>
              <a:t>U &lt; 0).</a:t>
            </a:r>
          </a:p>
          <a:p>
            <a:r>
              <a:rPr lang="de-DE" altLang="de-DE" dirty="0" smtClean="0"/>
              <a:t>Der Druck sinkt von p</a:t>
            </a:r>
            <a:r>
              <a:rPr lang="de-DE" altLang="de-DE" baseline="-25000" dirty="0" smtClean="0"/>
              <a:t>3</a:t>
            </a:r>
            <a:r>
              <a:rPr lang="de-DE" altLang="de-DE" dirty="0" smtClean="0"/>
              <a:t> auf p</a:t>
            </a:r>
            <a:r>
              <a:rPr lang="de-DE" altLang="de-DE" baseline="-25000" dirty="0" smtClean="0"/>
              <a:t>4</a:t>
            </a:r>
            <a:r>
              <a:rPr lang="de-DE" altLang="de-DE" dirty="0" smtClean="0"/>
              <a:t>.</a:t>
            </a:r>
          </a:p>
          <a:p>
            <a:r>
              <a:rPr lang="de-DE" altLang="de-DE" dirty="0" smtClean="0"/>
              <a:t>In der Technik erfolgt die Kühlung mit Kühlwasser aus</a:t>
            </a:r>
            <a:r>
              <a:rPr lang="de-DE" altLang="de-DE" baseline="0" dirty="0" smtClean="0"/>
              <a:t> einem Fluss oder in riesigen Kühltürme mit Luft.</a:t>
            </a:r>
            <a:endParaRPr lang="de-DE" altLang="de-D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082DA6A6-C401-4A77-9C40-FFFA11A0E5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847366-0859-4BEA-95C0-9B2397E5DC1B}" type="slidenum">
              <a:rPr lang="de-DE" altLang="de-DE"/>
              <a:pPr/>
              <a:t>6</a:t>
            </a:fld>
            <a:endParaRPr lang="de-DE" altLang="de-DE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xmlns="" id="{07325537-786B-4D2D-9CF9-36F6771648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xmlns="" id="{06872E4A-9EB5-44A6-91FD-E3F572CCE8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de-DE" dirty="0" smtClean="0"/>
              <a:t>Lässt man den Kolben los, so wird nun mechanische Arbeit zugeführt (</a:t>
            </a:r>
            <a:r>
              <a:rPr lang="de-DE" altLang="de-DE" dirty="0" smtClean="0">
                <a:sym typeface="Symbol" panose="05050102010706020507" pitchFamily="18" charset="2"/>
              </a:rPr>
              <a:t>W &gt; 0).</a:t>
            </a:r>
            <a:r>
              <a:rPr lang="de-DE" altLang="de-DE" dirty="0" smtClean="0"/>
              <a:t> </a:t>
            </a:r>
          </a:p>
          <a:p>
            <a:r>
              <a:rPr lang="de-DE" altLang="de-DE" dirty="0" smtClean="0"/>
              <a:t>Die Temperatur steigt nicht und bleibt bei T</a:t>
            </a:r>
            <a:r>
              <a:rPr lang="de-DE" altLang="de-DE" baseline="-25000" dirty="0" smtClean="0"/>
              <a:t>1,</a:t>
            </a:r>
            <a:r>
              <a:rPr lang="de-DE" altLang="de-DE" dirty="0" smtClean="0"/>
              <a:t> , da die Wärme Q</a:t>
            </a:r>
            <a:r>
              <a:rPr lang="de-DE" altLang="de-DE" baseline="-25000" dirty="0" smtClean="0"/>
              <a:t>ab2</a:t>
            </a:r>
            <a:r>
              <a:rPr lang="de-DE" altLang="de-DE" dirty="0" smtClean="0"/>
              <a:t> an die Umgebung abgegeben wird.</a:t>
            </a:r>
          </a:p>
          <a:p>
            <a:r>
              <a:rPr lang="de-DE" altLang="de-DE" dirty="0" smtClean="0"/>
              <a:t>Die innere Energie verändert sich ebenfalls </a:t>
            </a:r>
            <a:r>
              <a:rPr lang="de-DE" altLang="de-DE" dirty="0" smtClean="0"/>
              <a:t>nicht, </a:t>
            </a:r>
            <a:r>
              <a:rPr lang="de-DE" altLang="de-DE" dirty="0" smtClean="0">
                <a:sym typeface="Symbol" panose="05050102010706020507" pitchFamily="18" charset="2"/>
              </a:rPr>
              <a:t>U = 0</a:t>
            </a:r>
            <a:r>
              <a:rPr lang="de-DE" altLang="de-DE" dirty="0" smtClean="0"/>
              <a:t>.</a:t>
            </a:r>
          </a:p>
          <a:p>
            <a:r>
              <a:rPr lang="de-DE" altLang="de-DE" dirty="0" smtClean="0"/>
              <a:t>Der Druck steigt von p</a:t>
            </a:r>
            <a:r>
              <a:rPr lang="de-DE" altLang="de-DE" baseline="-25000" dirty="0" smtClean="0"/>
              <a:t>4</a:t>
            </a:r>
            <a:r>
              <a:rPr lang="de-DE" altLang="de-DE" dirty="0" smtClean="0"/>
              <a:t> auf p</a:t>
            </a:r>
            <a:r>
              <a:rPr lang="de-DE" altLang="de-DE" baseline="-25000" dirty="0" smtClean="0"/>
              <a:t>1</a:t>
            </a:r>
            <a:r>
              <a:rPr lang="de-DE" altLang="de-DE" dirty="0" smtClean="0"/>
              <a:t>.</a:t>
            </a:r>
            <a:endParaRPr lang="de-DE" altLang="de-DE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FEF825FC-A9B2-4582-B53A-800D380227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D04B31-1F91-4617-A94A-DC257AC86F4A}" type="slidenum">
              <a:rPr lang="de-DE" altLang="de-DE"/>
              <a:pPr/>
              <a:t>9</a:t>
            </a:fld>
            <a:endParaRPr lang="de-DE" altLang="de-DE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xmlns="" id="{ACB919D2-8335-4B2D-A923-A90C011F79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xmlns="" id="{4AAA536D-6434-467A-8F1A-5CFFE0FB18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 b="1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E882C272-CC2C-47A2-ACD3-8EEC6FF85D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xmlns="" id="{72D1A1E6-BF86-47C0-B5D5-D27D05CC87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E3F9DB3E-A27F-4150-AEDF-4719FB52D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89E1F68B-DA57-413C-AF57-1D32AA199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5C9EA0E0-204E-40A8-B619-549770C1E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22357-A98E-4710-955D-93874F0999A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9124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660BB58-B2CE-4A07-A710-79E118CB9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xmlns="" id="{9662B60E-6460-4DFD-B63F-0AED073211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FD6D7ADF-40F1-4B48-9C70-F8D67AECA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99089B99-59F4-47C0-B48A-0CAC90C6A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0118DEE1-AFFE-4264-9A47-BE0B298CF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EC015B-2E62-4212-B2EC-6950C50407F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40941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xmlns="" id="{3C07FF66-A542-4BD4-A16B-CFE038FB06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xmlns="" id="{476AD323-F24D-47F1-8285-2036B7F2F3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6366FA8A-4BD0-42D5-8B9D-689903D99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BFF616E1-F5FE-41BF-8299-2EC1E2598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F9D1D09C-5545-4608-9D87-044C2BAAE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7E5A43-0A9C-4004-A1A8-055ECABC2CA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10453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D47BA62A-D509-45D7-9845-20DFB2A70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BC47E71A-CE70-460C-8981-162FF7574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66D1AD59-8E6A-4391-91A8-A485CC87C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E36073E9-0E55-4EB2-A242-DC6AEECA7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422FAB75-0F30-4C5D-B6D8-58FA1C88C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6C88F-EA38-49D4-92C6-7CCCB0A0CB6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66701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75D990F5-E87C-4724-B84E-0C335E9B3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86C515A6-759B-4C31-88CB-0873F341F7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2530320A-25E5-4D94-B062-B42DBB4B3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11A73916-0DE7-4757-B375-D62387CDC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E8FF4436-7093-4A5A-BA70-5512AD609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198811-82E3-46F4-BBA1-3C919E79457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83211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33E1487B-331D-4238-ACAE-FC7A1EB3D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21AFB990-5AC2-42BF-A229-F91E7F2954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E04CE043-37DE-4A94-A690-F932F9FF64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xmlns="" id="{B4BE6103-8CD8-4416-8453-193322E46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xmlns="" id="{A39C7625-3FF1-47A8-BA16-648EBA0A5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xmlns="" id="{550DD3D3-6E62-4C9E-A17D-B3120D041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E7985-235D-4250-9992-66F49B2EFB5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5769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007032E-1188-430F-AC57-FA51FDF5D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FBFD63A8-16EA-493A-9B44-139E427BF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7ED722B3-A6E8-444C-B23B-A73F16201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xmlns="" id="{93FD1077-524F-4C63-B7C6-C10B533D87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xmlns="" id="{B1AB8F84-BFD7-4B61-B688-78E68FF2EB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xmlns="" id="{680882DA-320E-4107-9A2B-7D0DB5C6F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xmlns="" id="{789E970E-F2BA-4213-B9C3-63764315A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xmlns="" id="{091C8FF9-89EE-4DFE-9BAE-80945400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855AC3-C216-430F-B542-21D57A4D522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98120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AF07A4B2-D7A4-42C3-9E7C-846E33D52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xmlns="" id="{2D2E5FD8-9B07-4B2F-821B-DCAF6077D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F07E53FF-2B1B-4759-83B8-747680BD8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34FDED76-9C40-4789-92E9-5C714F213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C13235-7990-487E-BA0D-58E7EB4003D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87455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xmlns="" id="{D6D66BC5-390A-418F-9449-B6CB2F989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xmlns="" id="{31E64D13-76CF-428C-8CAF-96F90DD25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xmlns="" id="{0139E147-4D91-4802-817C-04F9C5BC1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9AE88E-D29A-44FB-BA08-3709C853018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99933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4A3F1CF0-9B78-4E0B-8976-78DAA661D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1EAB55A9-AD81-40B8-A968-09675DB27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xmlns="" id="{846B743F-37C4-47FE-AC78-DEE12D0023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xmlns="" id="{23098356-A039-44DD-9B4B-AE691A6F0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xmlns="" id="{1CBEF885-FAF3-42D6-89F8-79D01214B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xmlns="" id="{CC285E07-5956-4447-9746-772BE1FC2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59820-6634-4C3E-8775-A1E0EA1E1C4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72504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211D3D8D-7645-47AA-B64D-29B419CB2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xmlns="" id="{898CFDE2-A87C-4CD9-9B39-449A9FCDDD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xmlns="" id="{8022E819-5152-4677-9838-2165E465C1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xmlns="" id="{CDAD353F-ACD5-4533-A5B7-3B2A59309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xmlns="" id="{AE5DD7B8-A4DB-4B9B-84FB-70644C706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xmlns="" id="{0004CE9D-7F16-425E-A3EB-9E2926144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5DA9F-8B03-49A6-BC7C-126938FF005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66949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78638856-8F1F-4D81-8DE6-9FA8602CC5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ADB641AA-065A-4041-B5A4-5607BCCF01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58617BB7-59AD-4A3F-8410-4813F94161C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 alt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A2FEAF8D-E7BC-4587-8B47-6C7094EA44C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 alt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28B5B66E-1B42-45D2-94C9-728E79C6703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23E73EB-AC52-4851-B649-5896BE36A1E2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6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0" y="0"/>
            <a:ext cx="3030758" cy="684000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0" y="1"/>
            <a:ext cx="3030758" cy="683999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repeatCount="300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11111E-6 L -0.00035 -0.19815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99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dirty="0" smtClean="0"/>
              <a:t>2022</a:t>
            </a:r>
            <a:r>
              <a:rPr lang="de-DE" dirty="0" smtClean="0"/>
              <a:t> Dierk Müller (AAG Cuxhaven) </a:t>
            </a:r>
          </a:p>
          <a:p>
            <a:pPr marL="0" indent="0">
              <a:buNone/>
            </a:pPr>
            <a:r>
              <a:rPr lang="de-DE" sz="2000" dirty="0" smtClean="0"/>
              <a:t>nach einer Idee von</a:t>
            </a:r>
          </a:p>
          <a:p>
            <a:pPr marL="0" indent="0">
              <a:buNone/>
            </a:pPr>
            <a:r>
              <a:rPr lang="de-DE" dirty="0" smtClean="0"/>
              <a:t>Ulf Hampe (Braunschweig) </a:t>
            </a:r>
          </a:p>
          <a:p>
            <a:pPr marL="0" indent="0">
              <a:buNone/>
            </a:pPr>
            <a:r>
              <a:rPr lang="de-DE" sz="2000" dirty="0" smtClean="0"/>
              <a:t>im Rahmen der </a:t>
            </a:r>
            <a:r>
              <a:rPr lang="de-DE" sz="2000" b="1" dirty="0" smtClean="0"/>
              <a:t>NUN</a:t>
            </a:r>
            <a:r>
              <a:rPr lang="de-DE" sz="2000" dirty="0" smtClean="0"/>
              <a:t>-Arbeitsgruppe</a:t>
            </a:r>
          </a:p>
          <a:p>
            <a:pPr marL="0" indent="0">
              <a:buNone/>
            </a:pPr>
            <a:endParaRPr lang="de-DE" sz="2800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1637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3192" y="1994400"/>
            <a:ext cx="1595136" cy="3599999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00" y="1994400"/>
            <a:ext cx="1595136" cy="3599999"/>
          </a:xfrm>
          <a:prstGeom prst="rect">
            <a:avLst/>
          </a:prstGeom>
        </p:spPr>
      </p:pic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5D15F6C1-4CD7-4586-96E3-0FEAB03ECB4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55650" y="476250"/>
            <a:ext cx="7772400" cy="1470025"/>
          </a:xfrm>
        </p:spPr>
        <p:txBody>
          <a:bodyPr anchor="ctr"/>
          <a:lstStyle/>
          <a:p>
            <a:r>
              <a:rPr lang="de-DE" altLang="de-DE" sz="4000" dirty="0"/>
              <a:t>Eine idealisierte Wärmekraftmaschine</a:t>
            </a:r>
            <a:br>
              <a:rPr lang="de-DE" altLang="de-DE" sz="4000" dirty="0"/>
            </a:br>
            <a:endParaRPr lang="de-DE" altLang="de-DE" sz="4000" dirty="0"/>
          </a:p>
        </p:txBody>
      </p:sp>
      <p:sp>
        <p:nvSpPr>
          <p:cNvPr id="2609" name="Textfeld 2608"/>
          <p:cNvSpPr txBox="1"/>
          <p:nvPr/>
        </p:nvSpPr>
        <p:spPr>
          <a:xfrm>
            <a:off x="883920" y="2340000"/>
            <a:ext cx="834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Takt 1</a:t>
            </a:r>
            <a:endParaRPr lang="de-DE" b="1" dirty="0"/>
          </a:p>
        </p:txBody>
      </p:sp>
      <p:sp>
        <p:nvSpPr>
          <p:cNvPr id="627" name="Textfeld 626"/>
          <p:cNvSpPr txBox="1"/>
          <p:nvPr/>
        </p:nvSpPr>
        <p:spPr>
          <a:xfrm>
            <a:off x="5024381" y="1588666"/>
            <a:ext cx="834396" cy="360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Takt 3</a:t>
            </a:r>
            <a:endParaRPr lang="de-DE" b="1" dirty="0"/>
          </a:p>
        </p:txBody>
      </p:sp>
      <p:sp>
        <p:nvSpPr>
          <p:cNvPr id="630" name="Textfeld 629"/>
          <p:cNvSpPr txBox="1"/>
          <p:nvPr/>
        </p:nvSpPr>
        <p:spPr>
          <a:xfrm>
            <a:off x="3024000" y="1584000"/>
            <a:ext cx="834396" cy="360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Takt 2</a:t>
            </a:r>
            <a:endParaRPr lang="de-DE" b="1" dirty="0"/>
          </a:p>
        </p:txBody>
      </p:sp>
      <p:sp>
        <p:nvSpPr>
          <p:cNvPr id="631" name="Textfeld 630"/>
          <p:cNvSpPr txBox="1"/>
          <p:nvPr/>
        </p:nvSpPr>
        <p:spPr>
          <a:xfrm>
            <a:off x="7253562" y="2340000"/>
            <a:ext cx="834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Takt 4</a:t>
            </a:r>
            <a:endParaRPr lang="de-DE" b="1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4000" y="1994400"/>
            <a:ext cx="1595136" cy="3599999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11" y="1994400"/>
            <a:ext cx="1595136" cy="3599999"/>
          </a:xfrm>
          <a:prstGeom prst="rect">
            <a:avLst/>
          </a:prstGeom>
        </p:spPr>
      </p:pic>
      <p:cxnSp>
        <p:nvCxnSpPr>
          <p:cNvPr id="7" name="Gerade Verbindung mit Pfeil 6"/>
          <p:cNvCxnSpPr/>
          <p:nvPr/>
        </p:nvCxnSpPr>
        <p:spPr>
          <a:xfrm flipV="1">
            <a:off x="3441198" y="2986294"/>
            <a:ext cx="0" cy="93193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/>
          <p:cNvCxnSpPr/>
          <p:nvPr/>
        </p:nvCxnSpPr>
        <p:spPr>
          <a:xfrm>
            <a:off x="7642698" y="2986294"/>
            <a:ext cx="0" cy="93193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6867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9" grpId="0"/>
      <p:bldP spid="627" grpId="0"/>
      <p:bldP spid="630" grpId="0"/>
      <p:bldP spid="6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0" y="1116000"/>
            <a:ext cx="1914163" cy="4319999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3695" y="5329949"/>
            <a:ext cx="586772" cy="955726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0004E3FF-CACF-4E33-92E8-993B50F66F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18487" cy="633412"/>
          </a:xfrm>
        </p:spPr>
        <p:txBody>
          <a:bodyPr/>
          <a:lstStyle/>
          <a:p>
            <a:pPr algn="l"/>
            <a:r>
              <a:rPr lang="de-DE" altLang="de-DE" sz="4000" dirty="0"/>
              <a:t/>
            </a:r>
            <a:br>
              <a:rPr lang="de-DE" altLang="de-DE" sz="4000" dirty="0"/>
            </a:br>
            <a:r>
              <a:rPr lang="de-DE" altLang="de-DE" sz="4000" dirty="0"/>
              <a:t>Takt 1</a:t>
            </a:r>
            <a:br>
              <a:rPr lang="de-DE" altLang="de-DE" sz="4000" dirty="0"/>
            </a:br>
            <a:endParaRPr lang="de-DE" altLang="de-DE" sz="4000" dirty="0"/>
          </a:p>
        </p:txBody>
      </p:sp>
      <p:sp>
        <p:nvSpPr>
          <p:cNvPr id="3079" name="Text Box 7">
            <a:extLst>
              <a:ext uri="{FF2B5EF4-FFF2-40B4-BE49-F238E27FC236}">
                <a16:creationId xmlns:a16="http://schemas.microsoft.com/office/drawing/2014/main" xmlns="" id="{FE4C7549-2331-488D-9116-FB97F6675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0465" y="4630407"/>
            <a:ext cx="4079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 b="1" dirty="0"/>
              <a:t>T</a:t>
            </a:r>
            <a:r>
              <a:rPr lang="de-DE" altLang="de-DE" b="1" baseline="-25000" dirty="0"/>
              <a:t>1</a:t>
            </a:r>
          </a:p>
        </p:txBody>
      </p:sp>
      <p:sp>
        <p:nvSpPr>
          <p:cNvPr id="3080" name="Text Box 8">
            <a:extLst>
              <a:ext uri="{FF2B5EF4-FFF2-40B4-BE49-F238E27FC236}">
                <a16:creationId xmlns:a16="http://schemas.microsoft.com/office/drawing/2014/main" xmlns="" id="{CD4C3A6A-ABC9-4622-9998-ECD58A94C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4571" y="4263695"/>
            <a:ext cx="4079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 b="1" dirty="0"/>
              <a:t>T</a:t>
            </a:r>
            <a:r>
              <a:rPr lang="de-DE" altLang="de-DE" b="1" baseline="-25000" dirty="0"/>
              <a:t>2</a:t>
            </a:r>
          </a:p>
        </p:txBody>
      </p:sp>
      <p:sp>
        <p:nvSpPr>
          <p:cNvPr id="3081" name="Line 9">
            <a:extLst>
              <a:ext uri="{FF2B5EF4-FFF2-40B4-BE49-F238E27FC236}">
                <a16:creationId xmlns:a16="http://schemas.microsoft.com/office/drawing/2014/main" xmlns="" id="{E5D7550B-F1A5-4084-A48F-0B6D7BE585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64367" y="4485945"/>
            <a:ext cx="4318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83" name="Rectangle 11">
            <a:extLst>
              <a:ext uri="{FF2B5EF4-FFF2-40B4-BE49-F238E27FC236}">
                <a16:creationId xmlns:a16="http://schemas.microsoft.com/office/drawing/2014/main" xmlns="" id="{1C35618C-134B-4956-8919-292714F3D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8875" y="1728000"/>
            <a:ext cx="2952750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de-DE" altLang="de-DE" dirty="0"/>
          </a:p>
          <a:p>
            <a:pPr algn="ctr"/>
            <a:r>
              <a:rPr lang="de-DE" altLang="de-DE" b="1" dirty="0"/>
              <a:t>Kolben festhalten</a:t>
            </a:r>
          </a:p>
          <a:p>
            <a:pPr algn="ctr"/>
            <a:endParaRPr lang="de-DE" altLang="de-DE" dirty="0"/>
          </a:p>
        </p:txBody>
      </p:sp>
      <p:sp>
        <p:nvSpPr>
          <p:cNvPr id="3078" name="AutoShape 6">
            <a:extLst>
              <a:ext uri="{FF2B5EF4-FFF2-40B4-BE49-F238E27FC236}">
                <a16:creationId xmlns:a16="http://schemas.microsoft.com/office/drawing/2014/main" xmlns="" id="{1E38AFDF-D766-42D8-927E-63CEBE517743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204252" y="4922916"/>
            <a:ext cx="684373" cy="576263"/>
          </a:xfrm>
          <a:prstGeom prst="rightArrow">
            <a:avLst>
              <a:gd name="adj1" fmla="val 50000"/>
              <a:gd name="adj2" fmla="val 43733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altLang="de-DE" sz="1600" b="1"/>
              <a:t>Q</a:t>
            </a:r>
            <a:r>
              <a:rPr lang="de-DE" altLang="de-DE" sz="1600" b="1" baseline="-25000"/>
              <a:t>zu1</a:t>
            </a:r>
            <a:endParaRPr lang="de-DE" altLang="de-DE" sz="1600" b="1"/>
          </a:p>
        </p:txBody>
      </p:sp>
      <p:sp>
        <p:nvSpPr>
          <p:cNvPr id="5" name="Textfeld 4"/>
          <p:cNvSpPr txBox="1"/>
          <p:nvPr/>
        </p:nvSpPr>
        <p:spPr>
          <a:xfrm>
            <a:off x="6230465" y="5315307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p</a:t>
            </a:r>
            <a:r>
              <a:rPr lang="de-DE" b="1" baseline="-25000" dirty="0" smtClean="0"/>
              <a:t>1</a:t>
            </a:r>
            <a:endParaRPr lang="de-DE" b="1" dirty="0"/>
          </a:p>
        </p:txBody>
      </p:sp>
      <p:sp>
        <p:nvSpPr>
          <p:cNvPr id="6" name="Rechteck 5"/>
          <p:cNvSpPr/>
          <p:nvPr/>
        </p:nvSpPr>
        <p:spPr>
          <a:xfrm>
            <a:off x="6947808" y="4940911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 smtClean="0"/>
              <a:t>p</a:t>
            </a:r>
            <a:r>
              <a:rPr lang="de-DE" b="1" baseline="-25000" dirty="0" smtClean="0"/>
              <a:t>2</a:t>
            </a:r>
            <a:endParaRPr lang="de-DE" baseline="-25000" dirty="0"/>
          </a:p>
        </p:txBody>
      </p:sp>
      <p:sp>
        <p:nvSpPr>
          <p:cNvPr id="15" name="Line 9">
            <a:extLst>
              <a:ext uri="{FF2B5EF4-FFF2-40B4-BE49-F238E27FC236}">
                <a16:creationId xmlns:a16="http://schemas.microsoft.com/office/drawing/2014/main" xmlns="" id="{E5D7550B-F1A5-4084-A48F-0B6D7BE585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66337" y="5211048"/>
            <a:ext cx="4318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3966792" y="6345324"/>
            <a:ext cx="1159292" cy="369332"/>
          </a:xfrm>
          <a:prstGeom prst="rect">
            <a:avLst/>
          </a:prstGeom>
          <a:solidFill>
            <a:srgbClr val="FF3300"/>
          </a:solidFill>
        </p:spPr>
        <p:txBody>
          <a:bodyPr wrap="none" rtlCol="0">
            <a:spAutoFit/>
          </a:bodyPr>
          <a:lstStyle/>
          <a:p>
            <a:r>
              <a:rPr lang="de-DE" dirty="0" smtClean="0"/>
              <a:t>Erhitzung</a:t>
            </a:r>
            <a:endParaRPr lang="de-D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9" grpId="0"/>
      <p:bldP spid="3080" grpId="0"/>
      <p:bldP spid="3083" grpId="0" animBg="1"/>
      <p:bldP spid="3078" grpId="0" animBg="1"/>
      <p:bldP spid="5" grpId="0"/>
      <p:bldP spid="6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nhaltsplatzhalter 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1" y="1116000"/>
            <a:ext cx="1914163" cy="4319999"/>
          </a:xfr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0004E3FF-CACF-4E33-92E8-993B50F66F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18487" cy="633412"/>
          </a:xfrm>
        </p:spPr>
        <p:txBody>
          <a:bodyPr/>
          <a:lstStyle/>
          <a:p>
            <a:pPr algn="l"/>
            <a:r>
              <a:rPr lang="de-DE" altLang="de-DE" sz="4000" dirty="0"/>
              <a:t/>
            </a:r>
            <a:br>
              <a:rPr lang="de-DE" altLang="de-DE" sz="4000" dirty="0"/>
            </a:br>
            <a:r>
              <a:rPr lang="de-DE" altLang="de-DE" sz="4000" dirty="0"/>
              <a:t>Takt </a:t>
            </a:r>
            <a:r>
              <a:rPr lang="de-DE" altLang="de-DE" sz="4000" dirty="0" smtClean="0"/>
              <a:t>2</a:t>
            </a:r>
            <a:r>
              <a:rPr lang="de-DE" altLang="de-DE" sz="4000" dirty="0"/>
              <a:t/>
            </a:r>
            <a:br>
              <a:rPr lang="de-DE" altLang="de-DE" sz="4000" dirty="0"/>
            </a:br>
            <a:endParaRPr lang="de-DE" altLang="de-DE" sz="4000" dirty="0"/>
          </a:p>
        </p:txBody>
      </p:sp>
      <p:sp>
        <p:nvSpPr>
          <p:cNvPr id="3079" name="Text Box 7">
            <a:extLst>
              <a:ext uri="{FF2B5EF4-FFF2-40B4-BE49-F238E27FC236}">
                <a16:creationId xmlns:a16="http://schemas.microsoft.com/office/drawing/2014/main" xmlns="" id="{FE4C7549-2331-488D-9116-FB97F6675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5647" y="5007380"/>
            <a:ext cx="41069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 b="1" dirty="0" smtClean="0"/>
              <a:t>p</a:t>
            </a:r>
            <a:r>
              <a:rPr lang="de-DE" altLang="de-DE" b="1" baseline="-25000" dirty="0" smtClean="0"/>
              <a:t>2</a:t>
            </a:r>
            <a:endParaRPr lang="de-DE" altLang="de-DE" b="1" baseline="-25000" dirty="0"/>
          </a:p>
        </p:txBody>
      </p:sp>
      <p:sp>
        <p:nvSpPr>
          <p:cNvPr id="3080" name="Text Box 8">
            <a:extLst>
              <a:ext uri="{FF2B5EF4-FFF2-40B4-BE49-F238E27FC236}">
                <a16:creationId xmlns:a16="http://schemas.microsoft.com/office/drawing/2014/main" xmlns="" id="{CD4C3A6A-ABC9-4622-9998-ECD58A94C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8137" y="5499973"/>
            <a:ext cx="4079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 b="1" dirty="0" smtClean="0"/>
              <a:t>p</a:t>
            </a:r>
            <a:r>
              <a:rPr lang="de-DE" altLang="de-DE" b="1" baseline="-25000" dirty="0" smtClean="0"/>
              <a:t>3</a:t>
            </a:r>
            <a:endParaRPr lang="de-DE" altLang="de-DE" b="1" baseline="-25000" dirty="0"/>
          </a:p>
        </p:txBody>
      </p:sp>
      <p:sp>
        <p:nvSpPr>
          <p:cNvPr id="10" name="Rechteck 9"/>
          <p:cNvSpPr/>
          <p:nvPr/>
        </p:nvSpPr>
        <p:spPr>
          <a:xfrm>
            <a:off x="6097010" y="4490961"/>
            <a:ext cx="1417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 dirty="0"/>
              <a:t>T</a:t>
            </a:r>
            <a:r>
              <a:rPr lang="de-DE" altLang="de-DE" b="1" baseline="-25000" dirty="0"/>
              <a:t>2</a:t>
            </a:r>
            <a:r>
              <a:rPr lang="de-DE" altLang="de-DE" b="1" dirty="0"/>
              <a:t>  </a:t>
            </a:r>
            <a:r>
              <a:rPr lang="de-DE" altLang="de-DE" b="1" dirty="0" smtClean="0">
                <a:sym typeface="Symbol" panose="05050102010706020507" pitchFamily="18" charset="2"/>
              </a:rPr>
              <a:t>= </a:t>
            </a:r>
            <a:r>
              <a:rPr lang="de-DE" altLang="de-DE" b="1" dirty="0" err="1" smtClean="0">
                <a:sym typeface="Symbol" panose="05050102010706020507" pitchFamily="18" charset="2"/>
              </a:rPr>
              <a:t>const</a:t>
            </a:r>
            <a:r>
              <a:rPr lang="de-DE" altLang="de-DE" b="1" dirty="0" smtClean="0">
                <a:sym typeface="Symbol" panose="05050102010706020507" pitchFamily="18" charset="2"/>
              </a:rPr>
              <a:t>.</a:t>
            </a:r>
            <a:endParaRPr lang="de-DE" altLang="de-DE" b="1" baseline="-25000" dirty="0">
              <a:sym typeface="Symbol" panose="05050102010706020507" pitchFamily="18" charset="2"/>
            </a:endParaRPr>
          </a:p>
        </p:txBody>
      </p:sp>
      <p:sp>
        <p:nvSpPr>
          <p:cNvPr id="19" name="Line 9">
            <a:extLst>
              <a:ext uri="{FF2B5EF4-FFF2-40B4-BE49-F238E27FC236}">
                <a16:creationId xmlns:a16="http://schemas.microsoft.com/office/drawing/2014/main" xmlns="" id="{E5D7550B-F1A5-4084-A48F-0B6D7BE5853C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6216" y="5337212"/>
            <a:ext cx="481921" cy="3461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3" name="Pfeil nach oben 12"/>
          <p:cNvSpPr/>
          <p:nvPr/>
        </p:nvSpPr>
        <p:spPr>
          <a:xfrm>
            <a:off x="4023119" y="1160748"/>
            <a:ext cx="1008112" cy="897638"/>
          </a:xfrm>
          <a:prstGeom prst="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err="1" smtClean="0">
                <a:solidFill>
                  <a:schemeClr val="tx1"/>
                </a:solidFill>
              </a:rPr>
              <a:t>W</a:t>
            </a:r>
            <a:r>
              <a:rPr lang="de-DE" sz="1400" b="1" baseline="-25000" dirty="0" err="1" smtClean="0">
                <a:solidFill>
                  <a:schemeClr val="tx1"/>
                </a:solidFill>
              </a:rPr>
              <a:t>ab</a:t>
            </a:r>
            <a:endParaRPr lang="de-DE" sz="1400" b="1" baseline="-25000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2353804" y="2888940"/>
            <a:ext cx="14981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dirty="0"/>
              <a:t>Es gilt:</a:t>
            </a:r>
          </a:p>
          <a:p>
            <a:r>
              <a:rPr lang="de-DE" altLang="de-DE" dirty="0"/>
              <a:t> </a:t>
            </a:r>
          </a:p>
          <a:p>
            <a:r>
              <a:rPr lang="de-DE" altLang="de-DE" b="1" dirty="0" err="1"/>
              <a:t>W</a:t>
            </a:r>
            <a:r>
              <a:rPr lang="de-DE" altLang="de-DE" b="1" baseline="-25000" dirty="0" err="1"/>
              <a:t>ab</a:t>
            </a:r>
            <a:r>
              <a:rPr lang="de-DE" altLang="de-DE" b="1" dirty="0"/>
              <a:t>  =  Q</a:t>
            </a:r>
            <a:r>
              <a:rPr lang="de-DE" altLang="de-DE" b="1" baseline="-25000" dirty="0"/>
              <a:t>zu2</a:t>
            </a:r>
          </a:p>
        </p:txBody>
      </p:sp>
      <p:sp>
        <p:nvSpPr>
          <p:cNvPr id="3078" name="AutoShape 6">
            <a:extLst>
              <a:ext uri="{FF2B5EF4-FFF2-40B4-BE49-F238E27FC236}">
                <a16:creationId xmlns:a16="http://schemas.microsoft.com/office/drawing/2014/main" xmlns="" id="{1E38AFDF-D766-42D8-927E-63CEBE517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919" y="4675628"/>
            <a:ext cx="675255" cy="522307"/>
          </a:xfrm>
          <a:prstGeom prst="rightArrow">
            <a:avLst>
              <a:gd name="adj1" fmla="val 50000"/>
              <a:gd name="adj2" fmla="val 43733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altLang="de-DE" sz="1600" b="1" dirty="0" smtClean="0"/>
              <a:t>Q</a:t>
            </a:r>
            <a:r>
              <a:rPr lang="de-DE" altLang="de-DE" sz="1600" b="1" baseline="-25000" dirty="0" smtClean="0"/>
              <a:t>zu2</a:t>
            </a:r>
            <a:endParaRPr lang="de-DE" altLang="de-DE" sz="1600" b="1" dirty="0"/>
          </a:p>
        </p:txBody>
      </p:sp>
      <p:sp>
        <p:nvSpPr>
          <p:cNvPr id="16" name="Pfeil nach links 15"/>
          <p:cNvSpPr/>
          <p:nvPr/>
        </p:nvSpPr>
        <p:spPr>
          <a:xfrm>
            <a:off x="4587313" y="4669738"/>
            <a:ext cx="701468" cy="522308"/>
          </a:xfrm>
          <a:prstGeom prst="leftArrow">
            <a:avLst/>
          </a:prstGeom>
          <a:solidFill>
            <a:srgbClr val="FF99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altLang="de-DE" sz="1600" b="1" dirty="0">
                <a:solidFill>
                  <a:srgbClr val="000000"/>
                </a:solidFill>
              </a:rPr>
              <a:t>Q</a:t>
            </a:r>
            <a:r>
              <a:rPr lang="de-DE" altLang="de-DE" sz="1600" b="1" baseline="-25000" dirty="0">
                <a:solidFill>
                  <a:srgbClr val="000000"/>
                </a:solidFill>
              </a:rPr>
              <a:t>zu2</a:t>
            </a:r>
            <a:endParaRPr lang="de-DE" sz="1600" dirty="0"/>
          </a:p>
        </p:txBody>
      </p:sp>
      <p:sp>
        <p:nvSpPr>
          <p:cNvPr id="4" name="Rechteck 3"/>
          <p:cNvSpPr/>
          <p:nvPr/>
        </p:nvSpPr>
        <p:spPr>
          <a:xfrm>
            <a:off x="3834383" y="1173859"/>
            <a:ext cx="12412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0" y="1116000"/>
            <a:ext cx="1914163" cy="4320000"/>
          </a:xfrm>
          <a:prstGeom prst="rect">
            <a:avLst/>
          </a:prstGeom>
        </p:spPr>
      </p:pic>
      <p:sp>
        <p:nvSpPr>
          <p:cNvPr id="3083" name="Rectangle 11">
            <a:extLst>
              <a:ext uri="{FF2B5EF4-FFF2-40B4-BE49-F238E27FC236}">
                <a16:creationId xmlns:a16="http://schemas.microsoft.com/office/drawing/2014/main" xmlns="" id="{1C35618C-134B-4956-8919-292714F3D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9200" y="1728000"/>
            <a:ext cx="2952750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de-DE" altLang="de-DE" dirty="0"/>
          </a:p>
          <a:p>
            <a:pPr algn="ctr"/>
            <a:r>
              <a:rPr lang="de-DE" altLang="de-DE" b="1" dirty="0"/>
              <a:t>Kolben </a:t>
            </a:r>
            <a:r>
              <a:rPr lang="de-DE" altLang="de-DE" b="1" dirty="0" smtClean="0"/>
              <a:t>loslassen</a:t>
            </a:r>
            <a:endParaRPr lang="de-DE" altLang="de-DE" b="1" dirty="0"/>
          </a:p>
          <a:p>
            <a:pPr algn="ctr"/>
            <a:endParaRPr lang="de-DE" altLang="de-DE" dirty="0"/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xmlns="" id="{1C35618C-134B-4956-8919-292714F3D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9200" y="1728000"/>
            <a:ext cx="2952750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de-DE" altLang="de-DE" dirty="0"/>
          </a:p>
          <a:p>
            <a:pPr algn="ctr"/>
            <a:r>
              <a:rPr lang="de-DE" altLang="de-DE" b="1" dirty="0"/>
              <a:t>Kolben festhalten</a:t>
            </a:r>
          </a:p>
          <a:p>
            <a:pPr algn="ctr"/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67166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7.40741E-7 L 0.04635 0.0011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9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7037E-6 L 0.00018 -0.1370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85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22222E-6 L -4.44444E-6 -0.14421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22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"/>
                                            </p:cond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9" grpId="0"/>
      <p:bldP spid="3080" grpId="0"/>
      <p:bldP spid="10" grpId="0"/>
      <p:bldP spid="13" grpId="0" animBg="1"/>
      <p:bldP spid="9" grpId="0"/>
      <p:bldP spid="3078" grpId="0" animBg="1"/>
      <p:bldP spid="16" grpId="0" animBg="1"/>
      <p:bldP spid="4" grpId="0" animBg="1"/>
      <p:bldP spid="3083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0004E3FF-CACF-4E33-92E8-993B50F66F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18487" cy="633412"/>
          </a:xfrm>
        </p:spPr>
        <p:txBody>
          <a:bodyPr/>
          <a:lstStyle/>
          <a:p>
            <a:pPr algn="l"/>
            <a:r>
              <a:rPr lang="de-DE" altLang="de-DE" sz="4000" dirty="0"/>
              <a:t/>
            </a:r>
            <a:br>
              <a:rPr lang="de-DE" altLang="de-DE" sz="4000" dirty="0"/>
            </a:br>
            <a:r>
              <a:rPr lang="de-DE" altLang="de-DE" sz="4000" dirty="0" smtClean="0"/>
              <a:t>Takt 3</a:t>
            </a:r>
            <a:r>
              <a:rPr lang="de-DE" altLang="de-DE" sz="4000" dirty="0"/>
              <a:t/>
            </a:r>
            <a:br>
              <a:rPr lang="de-DE" altLang="de-DE" sz="4000" dirty="0"/>
            </a:br>
            <a:endParaRPr lang="de-DE" altLang="de-DE" sz="4000" dirty="0"/>
          </a:p>
        </p:txBody>
      </p:sp>
      <p:sp>
        <p:nvSpPr>
          <p:cNvPr id="3079" name="Text Box 7">
            <a:extLst>
              <a:ext uri="{FF2B5EF4-FFF2-40B4-BE49-F238E27FC236}">
                <a16:creationId xmlns:a16="http://schemas.microsoft.com/office/drawing/2014/main" xmlns="" id="{FE4C7549-2331-488D-9116-FB97F6675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0465" y="4270344"/>
            <a:ext cx="4079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 b="1" dirty="0" smtClean="0"/>
              <a:t>T</a:t>
            </a:r>
            <a:r>
              <a:rPr lang="de-DE" altLang="de-DE" b="1" baseline="-25000" dirty="0" smtClean="0"/>
              <a:t>2</a:t>
            </a:r>
            <a:endParaRPr lang="de-DE" altLang="de-DE" b="1" baseline="-25000" dirty="0"/>
          </a:p>
        </p:txBody>
      </p:sp>
      <p:sp>
        <p:nvSpPr>
          <p:cNvPr id="3080" name="Text Box 8">
            <a:extLst>
              <a:ext uri="{FF2B5EF4-FFF2-40B4-BE49-F238E27FC236}">
                <a16:creationId xmlns:a16="http://schemas.microsoft.com/office/drawing/2014/main" xmlns="" id="{CD4C3A6A-ABC9-4622-9998-ECD58A94C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3305" y="4751347"/>
            <a:ext cx="4079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 b="1" dirty="0" smtClean="0"/>
              <a:t>T</a:t>
            </a:r>
            <a:r>
              <a:rPr lang="de-DE" altLang="de-DE" b="1" baseline="-25000" dirty="0" smtClean="0"/>
              <a:t>1</a:t>
            </a:r>
            <a:endParaRPr lang="de-DE" altLang="de-DE" b="1" baseline="-25000" dirty="0"/>
          </a:p>
        </p:txBody>
      </p:sp>
      <p:sp>
        <p:nvSpPr>
          <p:cNvPr id="3081" name="Line 9">
            <a:extLst>
              <a:ext uri="{FF2B5EF4-FFF2-40B4-BE49-F238E27FC236}">
                <a16:creationId xmlns:a16="http://schemas.microsoft.com/office/drawing/2014/main" xmlns="" id="{E5D7550B-F1A5-4084-A48F-0B6D7BE5853C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6337" y="4581127"/>
            <a:ext cx="431800" cy="353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6230465" y="5130641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p</a:t>
            </a:r>
            <a:r>
              <a:rPr lang="de-DE" b="1" baseline="-25000" dirty="0" smtClean="0"/>
              <a:t>3</a:t>
            </a:r>
            <a:endParaRPr lang="de-DE" b="1" dirty="0"/>
          </a:p>
        </p:txBody>
      </p:sp>
      <p:sp>
        <p:nvSpPr>
          <p:cNvPr id="6" name="Rechteck 5"/>
          <p:cNvSpPr/>
          <p:nvPr/>
        </p:nvSpPr>
        <p:spPr>
          <a:xfrm>
            <a:off x="6932056" y="5684639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 smtClean="0"/>
              <a:t>p</a:t>
            </a:r>
            <a:r>
              <a:rPr lang="de-DE" b="1" baseline="-25000" dirty="0" smtClean="0"/>
              <a:t>4</a:t>
            </a:r>
            <a:endParaRPr lang="de-DE" baseline="-25000" dirty="0"/>
          </a:p>
        </p:txBody>
      </p:sp>
      <p:sp>
        <p:nvSpPr>
          <p:cNvPr id="15" name="Line 9">
            <a:extLst>
              <a:ext uri="{FF2B5EF4-FFF2-40B4-BE49-F238E27FC236}">
                <a16:creationId xmlns:a16="http://schemas.microsoft.com/office/drawing/2014/main" xmlns="" id="{E5D7550B-F1A5-4084-A48F-0B6D7BE5853C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6337" y="5499972"/>
            <a:ext cx="431800" cy="3693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1" y="1116000"/>
            <a:ext cx="1914163" cy="4319999"/>
          </a:xfrm>
          <a:prstGeom prst="rect">
            <a:avLst/>
          </a:prstGeom>
        </p:spPr>
      </p:pic>
      <p:sp>
        <p:nvSpPr>
          <p:cNvPr id="16" name="Rectangle 11">
            <a:extLst>
              <a:ext uri="{FF2B5EF4-FFF2-40B4-BE49-F238E27FC236}">
                <a16:creationId xmlns:a16="http://schemas.microsoft.com/office/drawing/2014/main" xmlns="" id="{1C35618C-134B-4956-8919-292714F3D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0052" y="1231491"/>
            <a:ext cx="2952750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de-DE" altLang="de-DE" dirty="0"/>
          </a:p>
          <a:p>
            <a:pPr algn="ctr"/>
            <a:r>
              <a:rPr lang="de-DE" altLang="de-DE" b="1" dirty="0"/>
              <a:t>Kolben festhalten</a:t>
            </a:r>
          </a:p>
          <a:p>
            <a:pPr algn="ctr"/>
            <a:endParaRPr lang="de-DE" altLang="de-DE" dirty="0"/>
          </a:p>
        </p:txBody>
      </p:sp>
      <p:sp>
        <p:nvSpPr>
          <p:cNvPr id="3078" name="AutoShape 6">
            <a:extLst>
              <a:ext uri="{FF2B5EF4-FFF2-40B4-BE49-F238E27FC236}">
                <a16:creationId xmlns:a16="http://schemas.microsoft.com/office/drawing/2014/main" xmlns="" id="{1E38AFDF-D766-42D8-927E-63CEBE51774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213727" y="4922917"/>
            <a:ext cx="684373" cy="576263"/>
          </a:xfrm>
          <a:prstGeom prst="rightArrow">
            <a:avLst>
              <a:gd name="adj1" fmla="val 50000"/>
              <a:gd name="adj2" fmla="val 43733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altLang="de-DE" sz="1600" b="1" dirty="0" smtClean="0"/>
              <a:t>Q</a:t>
            </a:r>
            <a:r>
              <a:rPr lang="de-DE" altLang="de-DE" sz="1600" b="1" baseline="-25000" dirty="0" smtClean="0"/>
              <a:t>ab1</a:t>
            </a:r>
            <a:endParaRPr lang="de-DE" altLang="de-DE" sz="1600" b="1" dirty="0"/>
          </a:p>
        </p:txBody>
      </p:sp>
      <p:sp>
        <p:nvSpPr>
          <p:cNvPr id="13" name="Rectangle 11">
            <a:extLst>
              <a:ext uri="{FF2B5EF4-FFF2-40B4-BE49-F238E27FC236}">
                <a16:creationId xmlns:a16="http://schemas.microsoft.com/office/drawing/2014/main" xmlns="" id="{1C35618C-134B-4956-8919-292714F3D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0000" y="1231200"/>
            <a:ext cx="2952750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altLang="de-DE" b="1" dirty="0" smtClean="0"/>
              <a:t>Kolben loslassen</a:t>
            </a:r>
            <a:endParaRPr lang="de-DE" altLang="de-DE" b="1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666538"/>
            <a:ext cx="2133604" cy="1377699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3919728" y="5985284"/>
            <a:ext cx="1274708" cy="369332"/>
          </a:xfrm>
          <a:prstGeom prst="rect">
            <a:avLst/>
          </a:prstGeom>
          <a:solidFill>
            <a:srgbClr val="6699FF"/>
          </a:solidFill>
        </p:spPr>
        <p:txBody>
          <a:bodyPr wrap="none" rtlCol="0">
            <a:spAutoFit/>
          </a:bodyPr>
          <a:lstStyle/>
          <a:p>
            <a:r>
              <a:rPr lang="de-DE" dirty="0" smtClean="0"/>
              <a:t>Abkühlung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2002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96296E-6 L -0.03941 0.0002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9" grpId="0"/>
      <p:bldP spid="3080" grpId="0"/>
      <p:bldP spid="5" grpId="0"/>
      <p:bldP spid="6" grpId="0"/>
      <p:bldP spid="16" grpId="0" animBg="1"/>
      <p:bldP spid="3078" grpId="0" animBg="1"/>
      <p:bldP spid="13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0" y="1116000"/>
            <a:ext cx="1914162" cy="4319999"/>
          </a:xfrm>
          <a:prstGeom prst="rect">
            <a:avLst/>
          </a:prstGeom>
        </p:spPr>
      </p:pic>
      <p:sp>
        <p:nvSpPr>
          <p:cNvPr id="3079" name="Text Box 7">
            <a:extLst>
              <a:ext uri="{FF2B5EF4-FFF2-40B4-BE49-F238E27FC236}">
                <a16:creationId xmlns:a16="http://schemas.microsoft.com/office/drawing/2014/main" xmlns="" id="{FE4C7549-2331-488D-9116-FB97F6675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0465" y="4270344"/>
            <a:ext cx="13324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 b="1" dirty="0" smtClean="0"/>
              <a:t>T</a:t>
            </a:r>
            <a:r>
              <a:rPr lang="de-DE" altLang="de-DE" b="1" baseline="-25000" dirty="0" smtClean="0"/>
              <a:t>1 </a:t>
            </a:r>
            <a:r>
              <a:rPr lang="de-DE" altLang="de-DE" b="1" dirty="0" smtClean="0"/>
              <a:t>= </a:t>
            </a:r>
            <a:r>
              <a:rPr lang="de-DE" altLang="de-DE" b="1" dirty="0" err="1" smtClean="0"/>
              <a:t>const</a:t>
            </a:r>
            <a:r>
              <a:rPr lang="de-DE" altLang="de-DE" b="1" dirty="0" smtClean="0"/>
              <a:t>.</a:t>
            </a:r>
            <a:endParaRPr lang="de-DE" altLang="de-DE" b="1" dirty="0"/>
          </a:p>
        </p:txBody>
      </p:sp>
      <p:sp>
        <p:nvSpPr>
          <p:cNvPr id="18" name="Text Box 20">
            <a:extLst>
              <a:ext uri="{FF2B5EF4-FFF2-40B4-BE49-F238E27FC236}">
                <a16:creationId xmlns:a16="http://schemas.microsoft.com/office/drawing/2014/main" xmlns="" id="{C257761D-FD88-410A-99B8-3E308B93E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9652" y="3039269"/>
            <a:ext cx="1944687" cy="77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dirty="0"/>
              <a:t>Es gilt: </a:t>
            </a:r>
          </a:p>
          <a:p>
            <a:pPr>
              <a:spcBef>
                <a:spcPct val="50000"/>
              </a:spcBef>
            </a:pPr>
            <a:r>
              <a:rPr lang="de-DE" altLang="de-DE" b="1" dirty="0" err="1"/>
              <a:t>W</a:t>
            </a:r>
            <a:r>
              <a:rPr lang="de-DE" altLang="de-DE" b="1" baseline="-25000" dirty="0" err="1"/>
              <a:t>zu</a:t>
            </a:r>
            <a:r>
              <a:rPr lang="de-DE" altLang="de-DE" b="1" baseline="-25000" dirty="0"/>
              <a:t> </a:t>
            </a:r>
            <a:r>
              <a:rPr lang="de-DE" altLang="de-DE" b="1" dirty="0"/>
              <a:t> =  Q</a:t>
            </a:r>
            <a:r>
              <a:rPr lang="de-DE" altLang="de-DE" b="1" baseline="-25000" dirty="0"/>
              <a:t>ab2</a:t>
            </a:r>
          </a:p>
        </p:txBody>
      </p:sp>
      <p:sp>
        <p:nvSpPr>
          <p:cNvPr id="19" name="AutoShape 6">
            <a:extLst>
              <a:ext uri="{FF2B5EF4-FFF2-40B4-BE49-F238E27FC236}">
                <a16:creationId xmlns:a16="http://schemas.microsoft.com/office/drawing/2014/main" xmlns="" id="{1E38AFDF-D766-42D8-927E-63CEBE517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0013" y="4644444"/>
            <a:ext cx="590928" cy="522307"/>
          </a:xfrm>
          <a:prstGeom prst="rightArrow">
            <a:avLst>
              <a:gd name="adj1" fmla="val 50000"/>
              <a:gd name="adj2" fmla="val 43733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de-DE" altLang="de-DE" sz="1600" b="1" dirty="0" smtClean="0"/>
              <a:t>Q</a:t>
            </a:r>
            <a:r>
              <a:rPr lang="de-DE" altLang="de-DE" sz="1600" b="1" baseline="-25000" dirty="0" smtClean="0"/>
              <a:t>ab2</a:t>
            </a:r>
            <a:endParaRPr lang="de-DE" altLang="de-DE" sz="1600" b="1" dirty="0"/>
          </a:p>
        </p:txBody>
      </p:sp>
      <p:sp>
        <p:nvSpPr>
          <p:cNvPr id="26" name="Text Box 7">
            <a:extLst>
              <a:ext uri="{FF2B5EF4-FFF2-40B4-BE49-F238E27FC236}">
                <a16:creationId xmlns:a16="http://schemas.microsoft.com/office/drawing/2014/main" xmlns="" id="{FE4C7549-2331-488D-9116-FB97F6675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4507" y="5384819"/>
            <a:ext cx="41069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 b="1" dirty="0" smtClean="0"/>
              <a:t>p</a:t>
            </a:r>
            <a:r>
              <a:rPr lang="de-DE" altLang="de-DE" b="1" baseline="-25000" dirty="0" smtClean="0"/>
              <a:t>4</a:t>
            </a:r>
            <a:endParaRPr lang="de-DE" altLang="de-DE" b="1" baseline="-25000" dirty="0"/>
          </a:p>
        </p:txBody>
      </p:sp>
      <p:sp>
        <p:nvSpPr>
          <p:cNvPr id="27" name="Line 9">
            <a:extLst>
              <a:ext uri="{FF2B5EF4-FFF2-40B4-BE49-F238E27FC236}">
                <a16:creationId xmlns:a16="http://schemas.microsoft.com/office/drawing/2014/main" xmlns="" id="{E5D7550B-F1A5-4084-A48F-0B6D7BE585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66337" y="5211048"/>
            <a:ext cx="4318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8" name="Text Box 7">
            <a:extLst>
              <a:ext uri="{FF2B5EF4-FFF2-40B4-BE49-F238E27FC236}">
                <a16:creationId xmlns:a16="http://schemas.microsoft.com/office/drawing/2014/main" xmlns="" id="{FE4C7549-2331-488D-9116-FB97F6675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3837" y="4900830"/>
            <a:ext cx="41069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 b="1" dirty="0" smtClean="0"/>
              <a:t>p</a:t>
            </a:r>
            <a:r>
              <a:rPr lang="de-DE" altLang="de-DE" b="1" baseline="-25000" dirty="0" smtClean="0"/>
              <a:t>1</a:t>
            </a:r>
            <a:endParaRPr lang="de-DE" altLang="de-DE" b="1" baseline="-25000" dirty="0"/>
          </a:p>
        </p:txBody>
      </p:sp>
      <p:sp>
        <p:nvSpPr>
          <p:cNvPr id="9" name="Pfeil nach links 8"/>
          <p:cNvSpPr/>
          <p:nvPr/>
        </p:nvSpPr>
        <p:spPr>
          <a:xfrm>
            <a:off x="3815916" y="4639675"/>
            <a:ext cx="648072" cy="527075"/>
          </a:xfrm>
          <a:prstGeom prst="leftArrow">
            <a:avLst/>
          </a:prstGeom>
          <a:solidFill>
            <a:srgbClr val="FF99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err="1" smtClean="0">
                <a:solidFill>
                  <a:schemeClr val="tx1"/>
                </a:solidFill>
              </a:rPr>
              <a:t>Q</a:t>
            </a:r>
            <a:r>
              <a:rPr lang="de-DE" sz="1600" b="1" baseline="-25000" dirty="0" err="1" smtClean="0">
                <a:solidFill>
                  <a:schemeClr val="tx1"/>
                </a:solidFill>
              </a:rPr>
              <a:t>ab</a:t>
            </a:r>
            <a:endParaRPr lang="de-DE" sz="1600" b="1" baseline="-25000" dirty="0">
              <a:solidFill>
                <a:schemeClr val="tx1"/>
              </a:solidFill>
            </a:endParaRPr>
          </a:p>
        </p:txBody>
      </p:sp>
      <p:sp>
        <p:nvSpPr>
          <p:cNvPr id="14" name="Rectangle 11">
            <a:extLst>
              <a:ext uri="{FF2B5EF4-FFF2-40B4-BE49-F238E27FC236}">
                <a16:creationId xmlns:a16="http://schemas.microsoft.com/office/drawing/2014/main" xmlns="" id="{1C35618C-134B-4956-8919-292714F3D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2017" y="1232755"/>
            <a:ext cx="2952750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de-DE" altLang="de-DE" dirty="0"/>
          </a:p>
          <a:p>
            <a:pPr algn="ctr"/>
            <a:r>
              <a:rPr lang="de-DE" altLang="de-DE" b="1" dirty="0"/>
              <a:t>Kolben </a:t>
            </a:r>
            <a:r>
              <a:rPr lang="de-DE" altLang="de-DE" b="1" dirty="0" smtClean="0"/>
              <a:t>loslassen</a:t>
            </a:r>
            <a:endParaRPr lang="de-DE" altLang="de-DE" b="1" dirty="0"/>
          </a:p>
          <a:p>
            <a:pPr algn="ctr"/>
            <a:endParaRPr lang="de-DE" altLang="de-DE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9" y="1116000"/>
            <a:ext cx="1914163" cy="4320000"/>
          </a:xfrm>
          <a:prstGeom prst="rect">
            <a:avLst/>
          </a:prstGeom>
        </p:spPr>
      </p:pic>
      <p:sp>
        <p:nvSpPr>
          <p:cNvPr id="29" name="AutoShape 18">
            <a:extLst>
              <a:ext uri="{FF2B5EF4-FFF2-40B4-BE49-F238E27FC236}">
                <a16:creationId xmlns:a16="http://schemas.microsoft.com/office/drawing/2014/main" xmlns="" id="{3E583BEF-7119-40F2-9508-030D8B88C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468" y="512676"/>
            <a:ext cx="720725" cy="6477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de-DE" altLang="de-DE" sz="1400" b="1" dirty="0" err="1"/>
              <a:t>W</a:t>
            </a:r>
            <a:r>
              <a:rPr lang="de-DE" altLang="de-DE" sz="1400" b="1" baseline="-25000" dirty="0" err="1"/>
              <a:t>zu</a:t>
            </a:r>
            <a:endParaRPr lang="de-DE" altLang="de-DE" sz="1400" b="1" dirty="0"/>
          </a:p>
        </p:txBody>
      </p:sp>
      <p:sp>
        <p:nvSpPr>
          <p:cNvPr id="3" name="Rechteck 2"/>
          <p:cNvSpPr/>
          <p:nvPr/>
        </p:nvSpPr>
        <p:spPr>
          <a:xfrm>
            <a:off x="3887924" y="245976"/>
            <a:ext cx="126014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0004E3FF-CACF-4E33-92E8-993B50F66F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18487" cy="633412"/>
          </a:xfrm>
        </p:spPr>
        <p:txBody>
          <a:bodyPr/>
          <a:lstStyle/>
          <a:p>
            <a:pPr algn="l"/>
            <a:r>
              <a:rPr lang="de-DE" altLang="de-DE" sz="4000" dirty="0" smtClean="0"/>
              <a:t>Takt 4</a:t>
            </a:r>
            <a:endParaRPr lang="de-DE" altLang="de-DE" sz="4000" dirty="0"/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xmlns="" id="{1C35618C-134B-4956-8919-292714F3D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2000" y="1231200"/>
            <a:ext cx="2952750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de-DE" altLang="de-DE" dirty="0"/>
          </a:p>
          <a:p>
            <a:pPr algn="ctr"/>
            <a:r>
              <a:rPr lang="de-DE" altLang="de-DE" b="1" dirty="0"/>
              <a:t>Kolben </a:t>
            </a:r>
            <a:r>
              <a:rPr lang="de-DE" altLang="de-DE" b="1" dirty="0" smtClean="0"/>
              <a:t>festhalten</a:t>
            </a:r>
            <a:endParaRPr lang="de-DE" altLang="de-DE" b="1" dirty="0"/>
          </a:p>
          <a:p>
            <a:pPr algn="ctr"/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453399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45061E-6 L 0.07483 4.45061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81481E-6 L 0 0.1365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29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40741E-7 L 0 0.13657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29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"/>
                                            </p:cond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  <p:bldP spid="18" grpId="0"/>
      <p:bldP spid="19" grpId="0" animBg="1"/>
      <p:bldP spid="26" grpId="0"/>
      <p:bldP spid="28" grpId="0"/>
      <p:bldP spid="9" grpId="0" animBg="1"/>
      <p:bldP spid="14" grpId="0" animBg="1"/>
      <p:bldP spid="29" grpId="0" animBg="1"/>
      <p:bldP spid="3" grpId="0" animBg="1"/>
      <p:bldP spid="3074" grpId="0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xmlns="" id="{5F6AC432-E701-42D6-AAC7-5CCB938CA7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de-DE" altLang="de-DE" sz="4000" dirty="0" smtClean="0"/>
              <a:t>V-p-Diagramm</a:t>
            </a:r>
            <a:endParaRPr lang="de-DE" altLang="de-DE" sz="4000" dirty="0"/>
          </a:p>
        </p:txBody>
      </p:sp>
      <p:sp>
        <p:nvSpPr>
          <p:cNvPr id="25606" name="Line 6">
            <a:extLst>
              <a:ext uri="{FF2B5EF4-FFF2-40B4-BE49-F238E27FC236}">
                <a16:creationId xmlns:a16="http://schemas.microsoft.com/office/drawing/2014/main" xmlns="" id="{3580A58C-EA67-40E1-B271-E58DBDC305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76375" y="1268413"/>
            <a:ext cx="0" cy="4465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07" name="Line 7">
            <a:extLst>
              <a:ext uri="{FF2B5EF4-FFF2-40B4-BE49-F238E27FC236}">
                <a16:creationId xmlns:a16="http://schemas.microsoft.com/office/drawing/2014/main" xmlns="" id="{0417BCB7-178C-4866-BC4B-B7D4775D0E54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6375" y="5734050"/>
            <a:ext cx="59039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08" name="Line 8">
            <a:extLst>
              <a:ext uri="{FF2B5EF4-FFF2-40B4-BE49-F238E27FC236}">
                <a16:creationId xmlns:a16="http://schemas.microsoft.com/office/drawing/2014/main" xmlns="" id="{D353BB0F-E190-4190-BC97-00B82FC559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95513" y="2133600"/>
            <a:ext cx="0" cy="18002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10" name="Line 10">
            <a:extLst>
              <a:ext uri="{FF2B5EF4-FFF2-40B4-BE49-F238E27FC236}">
                <a16:creationId xmlns:a16="http://schemas.microsoft.com/office/drawing/2014/main" xmlns="" id="{00E78FF1-015E-45B4-8AEB-6FB46DC62D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35600" y="3933825"/>
            <a:ext cx="0" cy="7905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11" name="Freeform 11">
            <a:extLst>
              <a:ext uri="{FF2B5EF4-FFF2-40B4-BE49-F238E27FC236}">
                <a16:creationId xmlns:a16="http://schemas.microsoft.com/office/drawing/2014/main" xmlns="" id="{4CE0414A-F954-4A0A-BF99-ACBA5C2B9D48}"/>
              </a:ext>
            </a:extLst>
          </p:cNvPr>
          <p:cNvSpPr>
            <a:spLocks/>
          </p:cNvSpPr>
          <p:nvPr/>
        </p:nvSpPr>
        <p:spPr bwMode="auto">
          <a:xfrm>
            <a:off x="2195513" y="2133600"/>
            <a:ext cx="3240087" cy="1800225"/>
          </a:xfrm>
          <a:custGeom>
            <a:avLst/>
            <a:gdLst>
              <a:gd name="T0" fmla="*/ 0 w 2041"/>
              <a:gd name="T1" fmla="*/ 0 h 1134"/>
              <a:gd name="T2" fmla="*/ 862 w 2041"/>
              <a:gd name="T3" fmla="*/ 816 h 1134"/>
              <a:gd name="T4" fmla="*/ 2041 w 2041"/>
              <a:gd name="T5" fmla="*/ 1134 h 1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41" h="1134">
                <a:moveTo>
                  <a:pt x="0" y="0"/>
                </a:moveTo>
                <a:cubicBezTo>
                  <a:pt x="261" y="313"/>
                  <a:pt x="522" y="627"/>
                  <a:pt x="862" y="816"/>
                </a:cubicBezTo>
                <a:cubicBezTo>
                  <a:pt x="1202" y="1005"/>
                  <a:pt x="1845" y="1081"/>
                  <a:pt x="2041" y="1134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13" name="Freeform 13">
            <a:extLst>
              <a:ext uri="{FF2B5EF4-FFF2-40B4-BE49-F238E27FC236}">
                <a16:creationId xmlns:a16="http://schemas.microsoft.com/office/drawing/2014/main" xmlns="" id="{9F222BE2-D246-4BF9-9C60-A0214B92D825}"/>
              </a:ext>
            </a:extLst>
          </p:cNvPr>
          <p:cNvSpPr>
            <a:spLocks/>
          </p:cNvSpPr>
          <p:nvPr/>
        </p:nvSpPr>
        <p:spPr bwMode="auto">
          <a:xfrm>
            <a:off x="2195513" y="3933825"/>
            <a:ext cx="3240087" cy="814388"/>
          </a:xfrm>
          <a:custGeom>
            <a:avLst/>
            <a:gdLst>
              <a:gd name="T0" fmla="*/ 0 w 2041"/>
              <a:gd name="T1" fmla="*/ 0 h 513"/>
              <a:gd name="T2" fmla="*/ 544 w 2041"/>
              <a:gd name="T3" fmla="*/ 226 h 513"/>
              <a:gd name="T4" fmla="*/ 1270 w 2041"/>
              <a:gd name="T5" fmla="*/ 408 h 513"/>
              <a:gd name="T6" fmla="*/ 1905 w 2041"/>
              <a:gd name="T7" fmla="*/ 498 h 513"/>
              <a:gd name="T8" fmla="*/ 2041 w 2041"/>
              <a:gd name="T9" fmla="*/ 498 h 5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41" h="513">
                <a:moveTo>
                  <a:pt x="0" y="0"/>
                </a:moveTo>
                <a:cubicBezTo>
                  <a:pt x="166" y="79"/>
                  <a:pt x="332" y="158"/>
                  <a:pt x="544" y="226"/>
                </a:cubicBezTo>
                <a:cubicBezTo>
                  <a:pt x="756" y="294"/>
                  <a:pt x="1043" y="363"/>
                  <a:pt x="1270" y="408"/>
                </a:cubicBezTo>
                <a:cubicBezTo>
                  <a:pt x="1497" y="453"/>
                  <a:pt x="1777" y="483"/>
                  <a:pt x="1905" y="498"/>
                </a:cubicBezTo>
                <a:cubicBezTo>
                  <a:pt x="2033" y="513"/>
                  <a:pt x="2037" y="505"/>
                  <a:pt x="2041" y="498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19" name="Text Box 19">
            <a:extLst>
              <a:ext uri="{FF2B5EF4-FFF2-40B4-BE49-F238E27FC236}">
                <a16:creationId xmlns:a16="http://schemas.microsoft.com/office/drawing/2014/main" xmlns="" id="{86AA32B2-C9F1-4680-B6CD-B4FC5017D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3414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/>
              <a:t>p</a:t>
            </a:r>
          </a:p>
        </p:txBody>
      </p:sp>
      <p:sp>
        <p:nvSpPr>
          <p:cNvPr id="25620" name="Text Box 20">
            <a:extLst>
              <a:ext uri="{FF2B5EF4-FFF2-40B4-BE49-F238E27FC236}">
                <a16:creationId xmlns:a16="http://schemas.microsoft.com/office/drawing/2014/main" xmlns="" id="{B737DA43-55A9-4F15-800F-D5F865469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594995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/>
              <a:t>V</a:t>
            </a:r>
          </a:p>
        </p:txBody>
      </p:sp>
      <p:sp>
        <p:nvSpPr>
          <p:cNvPr id="25622" name="Freeform 22">
            <a:extLst>
              <a:ext uri="{FF2B5EF4-FFF2-40B4-BE49-F238E27FC236}">
                <a16:creationId xmlns:a16="http://schemas.microsoft.com/office/drawing/2014/main" xmlns="" id="{1CFB450C-4C00-4E59-A02A-2E2235860AF0}"/>
              </a:ext>
            </a:extLst>
          </p:cNvPr>
          <p:cNvSpPr>
            <a:spLocks/>
          </p:cNvSpPr>
          <p:nvPr/>
        </p:nvSpPr>
        <p:spPr bwMode="auto">
          <a:xfrm>
            <a:off x="2195513" y="2133600"/>
            <a:ext cx="3240087" cy="2590800"/>
          </a:xfrm>
          <a:custGeom>
            <a:avLst/>
            <a:gdLst>
              <a:gd name="T0" fmla="*/ 0 w 2041"/>
              <a:gd name="T1" fmla="*/ 1134 h 1632"/>
              <a:gd name="T2" fmla="*/ 0 w 2041"/>
              <a:gd name="T3" fmla="*/ 0 h 1632"/>
              <a:gd name="T4" fmla="*/ 156 w 2041"/>
              <a:gd name="T5" fmla="*/ 167 h 1632"/>
              <a:gd name="T6" fmla="*/ 232 w 2041"/>
              <a:gd name="T7" fmla="*/ 252 h 1632"/>
              <a:gd name="T8" fmla="*/ 298 w 2041"/>
              <a:gd name="T9" fmla="*/ 318 h 1632"/>
              <a:gd name="T10" fmla="*/ 373 w 2041"/>
              <a:gd name="T11" fmla="*/ 403 h 1632"/>
              <a:gd name="T12" fmla="*/ 454 w 2041"/>
              <a:gd name="T13" fmla="*/ 498 h 1632"/>
              <a:gd name="T14" fmla="*/ 581 w 2041"/>
              <a:gd name="T15" fmla="*/ 601 h 1632"/>
              <a:gd name="T16" fmla="*/ 681 w 2041"/>
              <a:gd name="T17" fmla="*/ 680 h 1632"/>
              <a:gd name="T18" fmla="*/ 817 w 2041"/>
              <a:gd name="T19" fmla="*/ 771 h 1632"/>
              <a:gd name="T20" fmla="*/ 921 w 2041"/>
              <a:gd name="T21" fmla="*/ 837 h 1632"/>
              <a:gd name="T22" fmla="*/ 1089 w 2041"/>
              <a:gd name="T23" fmla="*/ 907 h 1632"/>
              <a:gd name="T24" fmla="*/ 1225 w 2041"/>
              <a:gd name="T25" fmla="*/ 952 h 1632"/>
              <a:gd name="T26" fmla="*/ 1406 w 2041"/>
              <a:gd name="T27" fmla="*/ 997 h 1632"/>
              <a:gd name="T28" fmla="*/ 1780 w 2041"/>
              <a:gd name="T29" fmla="*/ 1083 h 1632"/>
              <a:gd name="T30" fmla="*/ 1950 w 2041"/>
              <a:gd name="T31" fmla="*/ 1111 h 1632"/>
              <a:gd name="T32" fmla="*/ 2041 w 2041"/>
              <a:gd name="T33" fmla="*/ 1134 h 1632"/>
              <a:gd name="T34" fmla="*/ 2041 w 2041"/>
              <a:gd name="T35" fmla="*/ 1632 h 1632"/>
              <a:gd name="T36" fmla="*/ 1905 w 2041"/>
              <a:gd name="T37" fmla="*/ 1632 h 1632"/>
              <a:gd name="T38" fmla="*/ 1686 w 2041"/>
              <a:gd name="T39" fmla="*/ 1612 h 1632"/>
              <a:gd name="T40" fmla="*/ 1440 w 2041"/>
              <a:gd name="T41" fmla="*/ 1564 h 1632"/>
              <a:gd name="T42" fmla="*/ 1270 w 2041"/>
              <a:gd name="T43" fmla="*/ 1542 h 1632"/>
              <a:gd name="T44" fmla="*/ 1043 w 2041"/>
              <a:gd name="T45" fmla="*/ 1496 h 1632"/>
              <a:gd name="T46" fmla="*/ 862 w 2041"/>
              <a:gd name="T47" fmla="*/ 1451 h 1632"/>
              <a:gd name="T48" fmla="*/ 681 w 2041"/>
              <a:gd name="T49" fmla="*/ 1406 h 1632"/>
              <a:gd name="T50" fmla="*/ 449 w 2041"/>
              <a:gd name="T51" fmla="*/ 1328 h 1632"/>
              <a:gd name="T52" fmla="*/ 272 w 2041"/>
              <a:gd name="T53" fmla="*/ 1270 h 1632"/>
              <a:gd name="T54" fmla="*/ 118 w 2041"/>
              <a:gd name="T55" fmla="*/ 1187 h 1632"/>
              <a:gd name="T56" fmla="*/ 0 w 2041"/>
              <a:gd name="T57" fmla="*/ 1134 h 16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2041" h="1632">
                <a:moveTo>
                  <a:pt x="0" y="1134"/>
                </a:moveTo>
                <a:lnTo>
                  <a:pt x="0" y="0"/>
                </a:lnTo>
                <a:lnTo>
                  <a:pt x="156" y="167"/>
                </a:lnTo>
                <a:lnTo>
                  <a:pt x="232" y="252"/>
                </a:lnTo>
                <a:lnTo>
                  <a:pt x="298" y="318"/>
                </a:lnTo>
                <a:lnTo>
                  <a:pt x="373" y="403"/>
                </a:lnTo>
                <a:lnTo>
                  <a:pt x="454" y="498"/>
                </a:lnTo>
                <a:lnTo>
                  <a:pt x="581" y="601"/>
                </a:lnTo>
                <a:lnTo>
                  <a:pt x="681" y="680"/>
                </a:lnTo>
                <a:lnTo>
                  <a:pt x="817" y="771"/>
                </a:lnTo>
                <a:lnTo>
                  <a:pt x="921" y="837"/>
                </a:lnTo>
                <a:lnTo>
                  <a:pt x="1089" y="907"/>
                </a:lnTo>
                <a:lnTo>
                  <a:pt x="1225" y="952"/>
                </a:lnTo>
                <a:lnTo>
                  <a:pt x="1406" y="997"/>
                </a:lnTo>
                <a:lnTo>
                  <a:pt x="1780" y="1083"/>
                </a:lnTo>
                <a:lnTo>
                  <a:pt x="1950" y="1111"/>
                </a:lnTo>
                <a:lnTo>
                  <a:pt x="2041" y="1134"/>
                </a:lnTo>
                <a:lnTo>
                  <a:pt x="2041" y="1632"/>
                </a:lnTo>
                <a:lnTo>
                  <a:pt x="1905" y="1632"/>
                </a:lnTo>
                <a:lnTo>
                  <a:pt x="1686" y="1612"/>
                </a:lnTo>
                <a:lnTo>
                  <a:pt x="1440" y="1564"/>
                </a:lnTo>
                <a:lnTo>
                  <a:pt x="1270" y="1542"/>
                </a:lnTo>
                <a:lnTo>
                  <a:pt x="1043" y="1496"/>
                </a:lnTo>
                <a:lnTo>
                  <a:pt x="862" y="1451"/>
                </a:lnTo>
                <a:lnTo>
                  <a:pt x="681" y="1406"/>
                </a:lnTo>
                <a:lnTo>
                  <a:pt x="449" y="1328"/>
                </a:lnTo>
                <a:lnTo>
                  <a:pt x="272" y="1270"/>
                </a:lnTo>
                <a:lnTo>
                  <a:pt x="118" y="1187"/>
                </a:lnTo>
                <a:lnTo>
                  <a:pt x="0" y="1134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23" name="Line 23">
            <a:extLst>
              <a:ext uri="{FF2B5EF4-FFF2-40B4-BE49-F238E27FC236}">
                <a16:creationId xmlns:a16="http://schemas.microsoft.com/office/drawing/2014/main" xmlns="" id="{9EA0BDA7-2499-49D9-AFDB-7896FFE67F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24300" y="2924175"/>
            <a:ext cx="2087563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24" name="Text Box 24">
            <a:extLst>
              <a:ext uri="{FF2B5EF4-FFF2-40B4-BE49-F238E27FC236}">
                <a16:creationId xmlns:a16="http://schemas.microsoft.com/office/drawing/2014/main" xmlns="" id="{549D8ABD-B6AF-4A65-A1C6-414A411B0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9425" y="2513013"/>
            <a:ext cx="1965325" cy="3667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b="1" dirty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</a:rPr>
              <a:t>Nutzarbeit</a:t>
            </a:r>
            <a:r>
              <a:rPr lang="de-DE" altLang="de-DE" b="1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de-DE" altLang="de-DE" b="1" dirty="0" err="1"/>
              <a:t>W</a:t>
            </a:r>
            <a:r>
              <a:rPr lang="de-DE" altLang="de-DE" b="1" baseline="-25000" dirty="0" err="1"/>
              <a:t>nutz</a:t>
            </a:r>
            <a:endParaRPr lang="de-DE" altLang="de-DE" b="1" dirty="0"/>
          </a:p>
        </p:txBody>
      </p:sp>
      <p:sp>
        <p:nvSpPr>
          <p:cNvPr id="25625" name="Text Box 25">
            <a:extLst>
              <a:ext uri="{FF2B5EF4-FFF2-40B4-BE49-F238E27FC236}">
                <a16:creationId xmlns:a16="http://schemas.microsoft.com/office/drawing/2014/main" xmlns="" id="{9277B204-3F22-48A9-B7BE-65E631C73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4076700"/>
            <a:ext cx="504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 dirty="0"/>
              <a:t>p</a:t>
            </a:r>
            <a:r>
              <a:rPr lang="de-DE" altLang="de-DE" b="1" baseline="-25000" dirty="0"/>
              <a:t>1</a:t>
            </a:r>
            <a:endParaRPr lang="de-DE" altLang="de-DE" b="1" dirty="0"/>
          </a:p>
        </p:txBody>
      </p:sp>
      <p:sp>
        <p:nvSpPr>
          <p:cNvPr id="25626" name="Text Box 26">
            <a:extLst>
              <a:ext uri="{FF2B5EF4-FFF2-40B4-BE49-F238E27FC236}">
                <a16:creationId xmlns:a16="http://schemas.microsoft.com/office/drawing/2014/main" xmlns="" id="{ABDE3701-D343-4B02-851C-5A1A2C479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4868863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/>
              <a:t>p</a:t>
            </a:r>
            <a:r>
              <a:rPr lang="de-DE" altLang="de-DE" b="1" baseline="-25000"/>
              <a:t>4</a:t>
            </a:r>
            <a:endParaRPr lang="de-DE" altLang="de-DE" b="1"/>
          </a:p>
        </p:txBody>
      </p:sp>
      <p:sp>
        <p:nvSpPr>
          <p:cNvPr id="25627" name="Text Box 27">
            <a:extLst>
              <a:ext uri="{FF2B5EF4-FFF2-40B4-BE49-F238E27FC236}">
                <a16:creationId xmlns:a16="http://schemas.microsoft.com/office/drawing/2014/main" xmlns="" id="{F27AD9F8-CF8D-48B3-AEE9-AC0F068238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3573463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 dirty="0"/>
              <a:t>p</a:t>
            </a:r>
            <a:r>
              <a:rPr lang="de-DE" altLang="de-DE" b="1" baseline="-25000" dirty="0"/>
              <a:t>3</a:t>
            </a:r>
            <a:endParaRPr lang="de-DE" altLang="de-DE" b="1" dirty="0"/>
          </a:p>
        </p:txBody>
      </p:sp>
      <p:sp>
        <p:nvSpPr>
          <p:cNvPr id="25628" name="Text Box 28">
            <a:extLst>
              <a:ext uri="{FF2B5EF4-FFF2-40B4-BE49-F238E27FC236}">
                <a16:creationId xmlns:a16="http://schemas.microsoft.com/office/drawing/2014/main" xmlns="" id="{CF43A110-9113-4407-A977-ECE307F1E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15573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/>
              <a:t>p</a:t>
            </a:r>
            <a:r>
              <a:rPr lang="de-DE" altLang="de-DE" b="1" baseline="-25000"/>
              <a:t>2</a:t>
            </a:r>
            <a:endParaRPr lang="de-DE" altLang="de-DE" b="1"/>
          </a:p>
        </p:txBody>
      </p:sp>
      <p:sp>
        <p:nvSpPr>
          <p:cNvPr id="19" name="Textfeld 18"/>
          <p:cNvSpPr txBox="1"/>
          <p:nvPr/>
        </p:nvSpPr>
        <p:spPr>
          <a:xfrm>
            <a:off x="1427256" y="3079832"/>
            <a:ext cx="834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Takt 1</a:t>
            </a:r>
            <a:endParaRPr lang="de-DE" b="1" dirty="0"/>
          </a:p>
        </p:txBody>
      </p:sp>
      <p:sp>
        <p:nvSpPr>
          <p:cNvPr id="20" name="Textfeld 19"/>
          <p:cNvSpPr txBox="1"/>
          <p:nvPr/>
        </p:nvSpPr>
        <p:spPr>
          <a:xfrm>
            <a:off x="3167844" y="2849046"/>
            <a:ext cx="834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Takt 2</a:t>
            </a:r>
            <a:endParaRPr lang="de-DE" b="1" dirty="0"/>
          </a:p>
        </p:txBody>
      </p:sp>
      <p:sp>
        <p:nvSpPr>
          <p:cNvPr id="2" name="Rechteck 1"/>
          <p:cNvSpPr/>
          <p:nvPr/>
        </p:nvSpPr>
        <p:spPr>
          <a:xfrm>
            <a:off x="5372178" y="4192398"/>
            <a:ext cx="8985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 smtClean="0"/>
              <a:t>Takt 3 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2887780" y="4441165"/>
            <a:ext cx="8343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/>
              <a:t>Takt </a:t>
            </a:r>
            <a:r>
              <a:rPr lang="de-DE" b="1" dirty="0" smtClean="0"/>
              <a:t>4</a:t>
            </a:r>
            <a:endParaRPr lang="de-DE" dirty="0"/>
          </a:p>
        </p:txBody>
      </p:sp>
      <p:sp>
        <p:nvSpPr>
          <p:cNvPr id="4" name="Ellipse 3"/>
          <p:cNvSpPr/>
          <p:nvPr/>
        </p:nvSpPr>
        <p:spPr>
          <a:xfrm>
            <a:off x="1932319" y="4068000"/>
            <a:ext cx="504056" cy="48503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1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19" grpId="0"/>
      <p:bldP spid="25620" grpId="0"/>
      <p:bldP spid="25623" grpId="0" animBg="1"/>
      <p:bldP spid="25624" grpId="0" animBg="1"/>
      <p:bldP spid="25625" grpId="0"/>
      <p:bldP spid="25626" grpId="0"/>
      <p:bldP spid="25627" grpId="0"/>
      <p:bldP spid="25628" grpId="0"/>
      <p:bldP spid="19" grpId="0"/>
      <p:bldP spid="20" grpId="0"/>
      <p:bldP spid="2" grpId="0"/>
      <p:bldP spid="3" grpId="0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>
            <a:extLst>
              <a:ext uri="{FF2B5EF4-FFF2-40B4-BE49-F238E27FC236}">
                <a16:creationId xmlns:a16="http://schemas.microsoft.com/office/drawing/2014/main" xmlns="" id="{FC7C39D0-C773-4418-AF9C-351B9978DE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  <a:noFill/>
          <a:ln/>
        </p:spPr>
        <p:txBody>
          <a:bodyPr/>
          <a:lstStyle/>
          <a:p>
            <a:r>
              <a:rPr lang="de-DE" altLang="de-DE" sz="4000" dirty="0" smtClean="0"/>
              <a:t>V-p-Diagramm</a:t>
            </a:r>
            <a:br>
              <a:rPr lang="de-DE" altLang="de-DE" sz="4000" dirty="0" smtClean="0"/>
            </a:br>
            <a:r>
              <a:rPr lang="de-DE" altLang="de-DE" sz="4000" dirty="0" smtClean="0"/>
              <a:t>Energiebilanz</a:t>
            </a:r>
            <a:endParaRPr lang="de-DE" altLang="de-DE" sz="4000" dirty="0"/>
          </a:p>
        </p:txBody>
      </p:sp>
      <p:sp>
        <p:nvSpPr>
          <p:cNvPr id="26629" name="Line 5">
            <a:extLst>
              <a:ext uri="{FF2B5EF4-FFF2-40B4-BE49-F238E27FC236}">
                <a16:creationId xmlns:a16="http://schemas.microsoft.com/office/drawing/2014/main" xmlns="" id="{A309963C-F5BF-45ED-838D-A105F3C6B6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76375" y="1268413"/>
            <a:ext cx="0" cy="4465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30" name="Line 6">
            <a:extLst>
              <a:ext uri="{FF2B5EF4-FFF2-40B4-BE49-F238E27FC236}">
                <a16:creationId xmlns:a16="http://schemas.microsoft.com/office/drawing/2014/main" xmlns="" id="{3B77C913-17AF-4FD5-8821-61F0AC2BDBE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6375" y="5734050"/>
            <a:ext cx="59039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35" name="Text Box 11">
            <a:extLst>
              <a:ext uri="{FF2B5EF4-FFF2-40B4-BE49-F238E27FC236}">
                <a16:creationId xmlns:a16="http://schemas.microsoft.com/office/drawing/2014/main" xmlns="" id="{1E1323AF-056F-4B4C-B4C1-BCEF6FB57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3414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/>
              <a:t>p</a:t>
            </a:r>
          </a:p>
        </p:txBody>
      </p:sp>
      <p:sp>
        <p:nvSpPr>
          <p:cNvPr id="26636" name="Text Box 12">
            <a:extLst>
              <a:ext uri="{FF2B5EF4-FFF2-40B4-BE49-F238E27FC236}">
                <a16:creationId xmlns:a16="http://schemas.microsoft.com/office/drawing/2014/main" xmlns="" id="{B01E1D85-5F93-4142-BBDF-081951CCF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594995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/>
              <a:t>V</a:t>
            </a:r>
          </a:p>
        </p:txBody>
      </p:sp>
      <p:sp>
        <p:nvSpPr>
          <p:cNvPr id="26637" name="Freeform 13">
            <a:extLst>
              <a:ext uri="{FF2B5EF4-FFF2-40B4-BE49-F238E27FC236}">
                <a16:creationId xmlns:a16="http://schemas.microsoft.com/office/drawing/2014/main" xmlns="" id="{A51E199A-3292-44E3-BD44-682A9BC23478}"/>
              </a:ext>
            </a:extLst>
          </p:cNvPr>
          <p:cNvSpPr>
            <a:spLocks/>
          </p:cNvSpPr>
          <p:nvPr/>
        </p:nvSpPr>
        <p:spPr bwMode="auto">
          <a:xfrm>
            <a:off x="2268538" y="2205038"/>
            <a:ext cx="3240087" cy="2590800"/>
          </a:xfrm>
          <a:custGeom>
            <a:avLst/>
            <a:gdLst>
              <a:gd name="T0" fmla="*/ 0 w 2041"/>
              <a:gd name="T1" fmla="*/ 1134 h 1632"/>
              <a:gd name="T2" fmla="*/ 0 w 2041"/>
              <a:gd name="T3" fmla="*/ 0 h 1632"/>
              <a:gd name="T4" fmla="*/ 156 w 2041"/>
              <a:gd name="T5" fmla="*/ 167 h 1632"/>
              <a:gd name="T6" fmla="*/ 232 w 2041"/>
              <a:gd name="T7" fmla="*/ 252 h 1632"/>
              <a:gd name="T8" fmla="*/ 298 w 2041"/>
              <a:gd name="T9" fmla="*/ 318 h 1632"/>
              <a:gd name="T10" fmla="*/ 373 w 2041"/>
              <a:gd name="T11" fmla="*/ 403 h 1632"/>
              <a:gd name="T12" fmla="*/ 454 w 2041"/>
              <a:gd name="T13" fmla="*/ 498 h 1632"/>
              <a:gd name="T14" fmla="*/ 581 w 2041"/>
              <a:gd name="T15" fmla="*/ 601 h 1632"/>
              <a:gd name="T16" fmla="*/ 681 w 2041"/>
              <a:gd name="T17" fmla="*/ 680 h 1632"/>
              <a:gd name="T18" fmla="*/ 817 w 2041"/>
              <a:gd name="T19" fmla="*/ 771 h 1632"/>
              <a:gd name="T20" fmla="*/ 921 w 2041"/>
              <a:gd name="T21" fmla="*/ 837 h 1632"/>
              <a:gd name="T22" fmla="*/ 1089 w 2041"/>
              <a:gd name="T23" fmla="*/ 907 h 1632"/>
              <a:gd name="T24" fmla="*/ 1225 w 2041"/>
              <a:gd name="T25" fmla="*/ 952 h 1632"/>
              <a:gd name="T26" fmla="*/ 1406 w 2041"/>
              <a:gd name="T27" fmla="*/ 997 h 1632"/>
              <a:gd name="T28" fmla="*/ 1780 w 2041"/>
              <a:gd name="T29" fmla="*/ 1083 h 1632"/>
              <a:gd name="T30" fmla="*/ 1950 w 2041"/>
              <a:gd name="T31" fmla="*/ 1111 h 1632"/>
              <a:gd name="T32" fmla="*/ 2041 w 2041"/>
              <a:gd name="T33" fmla="*/ 1134 h 1632"/>
              <a:gd name="T34" fmla="*/ 2041 w 2041"/>
              <a:gd name="T35" fmla="*/ 1632 h 1632"/>
              <a:gd name="T36" fmla="*/ 1905 w 2041"/>
              <a:gd name="T37" fmla="*/ 1632 h 1632"/>
              <a:gd name="T38" fmla="*/ 1686 w 2041"/>
              <a:gd name="T39" fmla="*/ 1612 h 1632"/>
              <a:gd name="T40" fmla="*/ 1440 w 2041"/>
              <a:gd name="T41" fmla="*/ 1564 h 1632"/>
              <a:gd name="T42" fmla="*/ 1270 w 2041"/>
              <a:gd name="T43" fmla="*/ 1542 h 1632"/>
              <a:gd name="T44" fmla="*/ 1043 w 2041"/>
              <a:gd name="T45" fmla="*/ 1496 h 1632"/>
              <a:gd name="T46" fmla="*/ 862 w 2041"/>
              <a:gd name="T47" fmla="*/ 1451 h 1632"/>
              <a:gd name="T48" fmla="*/ 681 w 2041"/>
              <a:gd name="T49" fmla="*/ 1406 h 1632"/>
              <a:gd name="T50" fmla="*/ 449 w 2041"/>
              <a:gd name="T51" fmla="*/ 1328 h 1632"/>
              <a:gd name="T52" fmla="*/ 272 w 2041"/>
              <a:gd name="T53" fmla="*/ 1270 h 1632"/>
              <a:gd name="T54" fmla="*/ 118 w 2041"/>
              <a:gd name="T55" fmla="*/ 1187 h 1632"/>
              <a:gd name="T56" fmla="*/ 0 w 2041"/>
              <a:gd name="T57" fmla="*/ 1134 h 16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2041" h="1632">
                <a:moveTo>
                  <a:pt x="0" y="1134"/>
                </a:moveTo>
                <a:lnTo>
                  <a:pt x="0" y="0"/>
                </a:lnTo>
                <a:lnTo>
                  <a:pt x="156" y="167"/>
                </a:lnTo>
                <a:lnTo>
                  <a:pt x="232" y="252"/>
                </a:lnTo>
                <a:lnTo>
                  <a:pt x="298" y="318"/>
                </a:lnTo>
                <a:lnTo>
                  <a:pt x="373" y="403"/>
                </a:lnTo>
                <a:lnTo>
                  <a:pt x="454" y="498"/>
                </a:lnTo>
                <a:lnTo>
                  <a:pt x="581" y="601"/>
                </a:lnTo>
                <a:lnTo>
                  <a:pt x="681" y="680"/>
                </a:lnTo>
                <a:lnTo>
                  <a:pt x="817" y="771"/>
                </a:lnTo>
                <a:lnTo>
                  <a:pt x="921" y="837"/>
                </a:lnTo>
                <a:lnTo>
                  <a:pt x="1089" y="907"/>
                </a:lnTo>
                <a:lnTo>
                  <a:pt x="1225" y="952"/>
                </a:lnTo>
                <a:lnTo>
                  <a:pt x="1406" y="997"/>
                </a:lnTo>
                <a:lnTo>
                  <a:pt x="1780" y="1083"/>
                </a:lnTo>
                <a:lnTo>
                  <a:pt x="1950" y="1111"/>
                </a:lnTo>
                <a:lnTo>
                  <a:pt x="2041" y="1134"/>
                </a:lnTo>
                <a:lnTo>
                  <a:pt x="2041" y="1632"/>
                </a:lnTo>
                <a:lnTo>
                  <a:pt x="1905" y="1632"/>
                </a:lnTo>
                <a:lnTo>
                  <a:pt x="1686" y="1612"/>
                </a:lnTo>
                <a:lnTo>
                  <a:pt x="1440" y="1564"/>
                </a:lnTo>
                <a:lnTo>
                  <a:pt x="1270" y="1542"/>
                </a:lnTo>
                <a:lnTo>
                  <a:pt x="1043" y="1496"/>
                </a:lnTo>
                <a:lnTo>
                  <a:pt x="862" y="1451"/>
                </a:lnTo>
                <a:lnTo>
                  <a:pt x="681" y="1406"/>
                </a:lnTo>
                <a:lnTo>
                  <a:pt x="449" y="1328"/>
                </a:lnTo>
                <a:lnTo>
                  <a:pt x="272" y="1270"/>
                </a:lnTo>
                <a:lnTo>
                  <a:pt x="118" y="1187"/>
                </a:lnTo>
                <a:lnTo>
                  <a:pt x="0" y="1134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40" name="Text Box 16">
            <a:extLst>
              <a:ext uri="{FF2B5EF4-FFF2-40B4-BE49-F238E27FC236}">
                <a16:creationId xmlns:a16="http://schemas.microsoft.com/office/drawing/2014/main" xmlns="" id="{F0C68AD1-665C-44CC-B034-4A3E52F80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4076700"/>
            <a:ext cx="504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/>
              <a:t>p</a:t>
            </a:r>
            <a:r>
              <a:rPr lang="de-DE" altLang="de-DE" b="1" baseline="-25000"/>
              <a:t>1</a:t>
            </a:r>
            <a:endParaRPr lang="de-DE" altLang="de-DE" b="1"/>
          </a:p>
        </p:txBody>
      </p:sp>
      <p:sp>
        <p:nvSpPr>
          <p:cNvPr id="26641" name="Text Box 17">
            <a:extLst>
              <a:ext uri="{FF2B5EF4-FFF2-40B4-BE49-F238E27FC236}">
                <a16:creationId xmlns:a16="http://schemas.microsoft.com/office/drawing/2014/main" xmlns="" id="{F64E26D3-0548-4483-8AD1-230AF6E771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4868863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/>
              <a:t>p</a:t>
            </a:r>
            <a:r>
              <a:rPr lang="de-DE" altLang="de-DE" b="1" baseline="-25000"/>
              <a:t>4</a:t>
            </a:r>
            <a:endParaRPr lang="de-DE" altLang="de-DE" b="1"/>
          </a:p>
        </p:txBody>
      </p:sp>
      <p:sp>
        <p:nvSpPr>
          <p:cNvPr id="26642" name="Text Box 18">
            <a:extLst>
              <a:ext uri="{FF2B5EF4-FFF2-40B4-BE49-F238E27FC236}">
                <a16:creationId xmlns:a16="http://schemas.microsoft.com/office/drawing/2014/main" xmlns="" id="{D4CF8454-AC17-401A-AC7F-2F6041C05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3573463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/>
              <a:t>p</a:t>
            </a:r>
            <a:r>
              <a:rPr lang="de-DE" altLang="de-DE" b="1" baseline="-25000"/>
              <a:t>3</a:t>
            </a:r>
            <a:endParaRPr lang="de-DE" altLang="de-DE" b="1"/>
          </a:p>
        </p:txBody>
      </p:sp>
      <p:sp>
        <p:nvSpPr>
          <p:cNvPr id="26643" name="Text Box 19">
            <a:extLst>
              <a:ext uri="{FF2B5EF4-FFF2-40B4-BE49-F238E27FC236}">
                <a16:creationId xmlns:a16="http://schemas.microsoft.com/office/drawing/2014/main" xmlns="" id="{E64E20DD-18AF-4492-A47B-A06067DE5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15573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/>
              <a:t>p</a:t>
            </a:r>
            <a:r>
              <a:rPr lang="de-DE" altLang="de-DE" b="1" baseline="-25000"/>
              <a:t>2</a:t>
            </a:r>
            <a:endParaRPr lang="de-DE" altLang="de-DE" b="1"/>
          </a:p>
        </p:txBody>
      </p:sp>
      <p:sp>
        <p:nvSpPr>
          <p:cNvPr id="26644" name="AutoShape 20">
            <a:extLst>
              <a:ext uri="{FF2B5EF4-FFF2-40B4-BE49-F238E27FC236}">
                <a16:creationId xmlns:a16="http://schemas.microsoft.com/office/drawing/2014/main" xmlns="" id="{25B0249D-460C-41AA-AA58-DC7AFA700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5986" y="3109122"/>
            <a:ext cx="1080000" cy="647700"/>
          </a:xfrm>
          <a:prstGeom prst="rightArrow">
            <a:avLst>
              <a:gd name="adj1" fmla="val 50000"/>
              <a:gd name="adj2" fmla="val 38909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altLang="de-DE" sz="1600" b="1" dirty="0"/>
              <a:t>Q</a:t>
            </a:r>
            <a:r>
              <a:rPr lang="de-DE" altLang="de-DE" sz="1600" b="1" baseline="-25000" dirty="0"/>
              <a:t>zu1</a:t>
            </a:r>
            <a:endParaRPr lang="de-DE" altLang="de-DE" sz="1600" b="1" dirty="0"/>
          </a:p>
        </p:txBody>
      </p:sp>
      <p:sp>
        <p:nvSpPr>
          <p:cNvPr id="26646" name="AutoShape 22">
            <a:extLst>
              <a:ext uri="{FF2B5EF4-FFF2-40B4-BE49-F238E27FC236}">
                <a16:creationId xmlns:a16="http://schemas.microsoft.com/office/drawing/2014/main" xmlns="" id="{DC59DDCB-A4F4-4DC4-9828-05E7E66B3813}"/>
              </a:ext>
            </a:extLst>
          </p:cNvPr>
          <p:cNvSpPr>
            <a:spLocks noChangeArrowheads="1"/>
          </p:cNvSpPr>
          <p:nvPr/>
        </p:nvSpPr>
        <p:spPr bwMode="auto">
          <a:xfrm rot="17599289">
            <a:off x="3811539" y="3027377"/>
            <a:ext cx="1081088" cy="648000"/>
          </a:xfrm>
          <a:prstGeom prst="rightArrow">
            <a:avLst>
              <a:gd name="adj1" fmla="val 50000"/>
              <a:gd name="adj2" fmla="val 37500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de-DE" altLang="de-DE" sz="1600" b="1" dirty="0" err="1"/>
              <a:t>W</a:t>
            </a:r>
            <a:r>
              <a:rPr lang="de-DE" altLang="de-DE" sz="1600" b="1" baseline="-25000" dirty="0" err="1"/>
              <a:t>ab</a:t>
            </a:r>
            <a:endParaRPr lang="de-DE" altLang="de-DE" sz="1600" b="1" baseline="-25000" dirty="0"/>
          </a:p>
        </p:txBody>
      </p:sp>
      <p:sp>
        <p:nvSpPr>
          <p:cNvPr id="26648" name="AutoShape 24">
            <a:extLst>
              <a:ext uri="{FF2B5EF4-FFF2-40B4-BE49-F238E27FC236}">
                <a16:creationId xmlns:a16="http://schemas.microsoft.com/office/drawing/2014/main" xmlns="" id="{7AF3AC33-C6DA-454C-886F-14B123172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8444" y="4076700"/>
            <a:ext cx="1081088" cy="647700"/>
          </a:xfrm>
          <a:prstGeom prst="rightArrow">
            <a:avLst>
              <a:gd name="adj1" fmla="val 50000"/>
              <a:gd name="adj2" fmla="val 41728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altLang="de-DE" sz="1600" b="1" dirty="0"/>
              <a:t>Q</a:t>
            </a:r>
            <a:r>
              <a:rPr lang="de-DE" altLang="de-DE" sz="1600" b="1" baseline="-25000" dirty="0"/>
              <a:t>ab1</a:t>
            </a:r>
            <a:endParaRPr lang="de-DE" altLang="de-DE" sz="1600" b="1" dirty="0"/>
          </a:p>
        </p:txBody>
      </p:sp>
      <p:sp>
        <p:nvSpPr>
          <p:cNvPr id="26649" name="AutoShape 25">
            <a:extLst>
              <a:ext uri="{FF2B5EF4-FFF2-40B4-BE49-F238E27FC236}">
                <a16:creationId xmlns:a16="http://schemas.microsoft.com/office/drawing/2014/main" xmlns="" id="{9AA1E3B1-4460-4618-8B4A-EDB508C3B9A7}"/>
              </a:ext>
            </a:extLst>
          </p:cNvPr>
          <p:cNvSpPr>
            <a:spLocks noChangeArrowheads="1"/>
          </p:cNvSpPr>
          <p:nvPr/>
        </p:nvSpPr>
        <p:spPr bwMode="auto">
          <a:xfrm rot="6900394">
            <a:off x="3111995" y="2813674"/>
            <a:ext cx="1081088" cy="648000"/>
          </a:xfrm>
          <a:prstGeom prst="rightArrow">
            <a:avLst>
              <a:gd name="adj1" fmla="val 50000"/>
              <a:gd name="adj2" fmla="val 34118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de-DE" altLang="de-DE" sz="1600" b="1" dirty="0"/>
              <a:t>Q</a:t>
            </a:r>
            <a:r>
              <a:rPr lang="de-DE" altLang="de-DE" sz="1600" b="1" baseline="-25000" dirty="0"/>
              <a:t>zu2</a:t>
            </a:r>
            <a:endParaRPr lang="de-DE" altLang="de-DE" sz="1600" b="1" dirty="0"/>
          </a:p>
        </p:txBody>
      </p:sp>
      <p:sp>
        <p:nvSpPr>
          <p:cNvPr id="26650" name="AutoShape 26">
            <a:extLst>
              <a:ext uri="{FF2B5EF4-FFF2-40B4-BE49-F238E27FC236}">
                <a16:creationId xmlns:a16="http://schemas.microsoft.com/office/drawing/2014/main" xmlns="" id="{C8A3933B-553A-42C2-9EC7-D4F79A616B95}"/>
              </a:ext>
            </a:extLst>
          </p:cNvPr>
          <p:cNvSpPr>
            <a:spLocks noChangeArrowheads="1"/>
          </p:cNvSpPr>
          <p:nvPr/>
        </p:nvSpPr>
        <p:spPr bwMode="auto">
          <a:xfrm rot="6657267">
            <a:off x="3438579" y="4544864"/>
            <a:ext cx="900000" cy="648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de-DE" altLang="de-DE" sz="1600" b="1" dirty="0"/>
              <a:t>Q</a:t>
            </a:r>
            <a:r>
              <a:rPr lang="de-DE" altLang="de-DE" sz="1600" b="1" baseline="-25000" dirty="0"/>
              <a:t>ab2</a:t>
            </a:r>
            <a:endParaRPr lang="de-DE" altLang="de-DE" sz="1600" b="1" dirty="0"/>
          </a:p>
        </p:txBody>
      </p:sp>
      <p:sp>
        <p:nvSpPr>
          <p:cNvPr id="26651" name="AutoShape 27">
            <a:extLst>
              <a:ext uri="{FF2B5EF4-FFF2-40B4-BE49-F238E27FC236}">
                <a16:creationId xmlns:a16="http://schemas.microsoft.com/office/drawing/2014/main" xmlns="" id="{FB596264-A1DE-4EA9-88EE-63D62095984B}"/>
              </a:ext>
            </a:extLst>
          </p:cNvPr>
          <p:cNvSpPr>
            <a:spLocks noChangeArrowheads="1"/>
          </p:cNvSpPr>
          <p:nvPr/>
        </p:nvSpPr>
        <p:spPr bwMode="auto">
          <a:xfrm rot="1465386">
            <a:off x="2847469" y="4134756"/>
            <a:ext cx="648000" cy="9000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vert270" wrap="none" anchor="ctr"/>
          <a:lstStyle/>
          <a:p>
            <a:pPr algn="ctr"/>
            <a:r>
              <a:rPr lang="de-DE" altLang="de-DE" sz="1600" b="1" dirty="0" err="1"/>
              <a:t>W</a:t>
            </a:r>
            <a:r>
              <a:rPr lang="de-DE" altLang="de-DE" sz="1600" b="1" baseline="-25000" dirty="0" err="1"/>
              <a:t>zu</a:t>
            </a:r>
            <a:endParaRPr lang="de-DE" altLang="de-DE" sz="1600" b="1" baseline="-25000" dirty="0"/>
          </a:p>
        </p:txBody>
      </p:sp>
      <p:sp>
        <p:nvSpPr>
          <p:cNvPr id="26652" name="Text Box 28">
            <a:extLst>
              <a:ext uri="{FF2B5EF4-FFF2-40B4-BE49-F238E27FC236}">
                <a16:creationId xmlns:a16="http://schemas.microsoft.com/office/drawing/2014/main" xmlns="" id="{5E2812F1-6010-4E55-8A07-8D1C90C47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9563" y="1196975"/>
            <a:ext cx="2233612" cy="1604963"/>
          </a:xfrm>
          <a:prstGeom prst="rect">
            <a:avLst/>
          </a:prstGeom>
          <a:solidFill>
            <a:srgbClr val="FF5050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b="1" dirty="0" err="1"/>
              <a:t>W</a:t>
            </a:r>
            <a:r>
              <a:rPr lang="de-DE" altLang="de-DE" b="1" baseline="-25000" dirty="0" err="1"/>
              <a:t>ab</a:t>
            </a:r>
            <a:r>
              <a:rPr lang="de-DE" altLang="de-DE" b="1" dirty="0"/>
              <a:t> = Q</a:t>
            </a:r>
            <a:r>
              <a:rPr lang="de-DE" altLang="de-DE" b="1" baseline="-25000" dirty="0"/>
              <a:t>zu2</a:t>
            </a:r>
          </a:p>
          <a:p>
            <a:pPr>
              <a:spcBef>
                <a:spcPct val="50000"/>
              </a:spcBef>
            </a:pPr>
            <a:r>
              <a:rPr lang="de-DE" altLang="de-DE" b="1" dirty="0" err="1"/>
              <a:t>W</a:t>
            </a:r>
            <a:r>
              <a:rPr lang="de-DE" altLang="de-DE" b="1" baseline="-25000" dirty="0" err="1"/>
              <a:t>zu</a:t>
            </a:r>
            <a:r>
              <a:rPr lang="de-DE" altLang="de-DE" b="1" dirty="0"/>
              <a:t> = Q</a:t>
            </a:r>
            <a:r>
              <a:rPr lang="de-DE" altLang="de-DE" b="1" baseline="-25000" dirty="0"/>
              <a:t>ab2</a:t>
            </a:r>
          </a:p>
          <a:p>
            <a:pPr>
              <a:spcBef>
                <a:spcPct val="50000"/>
              </a:spcBef>
            </a:pPr>
            <a:r>
              <a:rPr lang="de-DE" altLang="de-DE" b="1" dirty="0"/>
              <a:t>Q</a:t>
            </a:r>
            <a:r>
              <a:rPr lang="de-DE" altLang="de-DE" b="1" baseline="-25000" dirty="0"/>
              <a:t>zu1</a:t>
            </a:r>
            <a:r>
              <a:rPr lang="de-DE" altLang="de-DE" b="1" dirty="0"/>
              <a:t> = Q</a:t>
            </a:r>
            <a:r>
              <a:rPr lang="de-DE" altLang="de-DE" b="1" baseline="-25000" dirty="0"/>
              <a:t>ab1</a:t>
            </a:r>
            <a:endParaRPr lang="de-DE" altLang="de-DE" b="1" dirty="0"/>
          </a:p>
          <a:p>
            <a:pPr>
              <a:spcBef>
                <a:spcPct val="50000"/>
              </a:spcBef>
            </a:pPr>
            <a:r>
              <a:rPr lang="de-DE" altLang="de-DE" b="1" dirty="0" err="1">
                <a:solidFill>
                  <a:schemeClr val="accent1"/>
                </a:solidFill>
              </a:rPr>
              <a:t>W</a:t>
            </a:r>
            <a:r>
              <a:rPr lang="de-DE" altLang="de-DE" b="1" baseline="-25000" dirty="0" err="1">
                <a:solidFill>
                  <a:schemeClr val="accent1"/>
                </a:solidFill>
              </a:rPr>
              <a:t>nutz</a:t>
            </a:r>
            <a:r>
              <a:rPr lang="de-DE" altLang="de-DE" b="1" dirty="0"/>
              <a:t> = </a:t>
            </a:r>
            <a:r>
              <a:rPr lang="de-DE" altLang="de-DE" b="1" dirty="0" err="1"/>
              <a:t>W</a:t>
            </a:r>
            <a:r>
              <a:rPr lang="de-DE" altLang="de-DE" b="1" baseline="-25000" dirty="0" err="1"/>
              <a:t>ab</a:t>
            </a:r>
            <a:r>
              <a:rPr lang="de-DE" altLang="de-DE" b="1" dirty="0"/>
              <a:t> – </a:t>
            </a:r>
            <a:r>
              <a:rPr lang="de-DE" altLang="de-DE" b="1" dirty="0" err="1"/>
              <a:t>W</a:t>
            </a:r>
            <a:r>
              <a:rPr lang="de-DE" altLang="de-DE" b="1" baseline="-25000" dirty="0" err="1"/>
              <a:t>zu</a:t>
            </a:r>
            <a:endParaRPr lang="de-DE" altLang="de-DE" b="1" baseline="-25000" dirty="0">
              <a:sym typeface="Symbol" panose="050501020107060205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6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  <p:bldP spid="26635" grpId="0"/>
      <p:bldP spid="26636" grpId="0"/>
      <p:bldP spid="26640" grpId="0"/>
      <p:bldP spid="26641" grpId="0"/>
      <p:bldP spid="26642" grpId="0"/>
      <p:bldP spid="26643" grpId="0"/>
      <p:bldP spid="26644" grpId="0" animBg="1"/>
      <p:bldP spid="26646" grpId="0" animBg="1"/>
      <p:bldP spid="26648" grpId="0" animBg="1"/>
      <p:bldP spid="26649" grpId="0" animBg="1"/>
      <p:bldP spid="26650" grpId="0" animBg="1"/>
      <p:bldP spid="26651" grpId="0" animBg="1"/>
      <p:bldP spid="2665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000" y="360000"/>
            <a:ext cx="2392704" cy="540000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000" y="360000"/>
            <a:ext cx="2393070" cy="5400000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0831" y="6858000"/>
            <a:ext cx="402337" cy="655321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33604" y="4797152"/>
            <a:ext cx="2133604" cy="1377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29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repeatCount="3000" accel="50000" decel="50000" autoRev="1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2.77778E-6 -1.11111E-6 L -0.00035 -0.19815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990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3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18542 L 0 4.81481E-6 " pathEditMode="relative" rAng="0" ptsTypes="AA">
                                      <p:cBhvr>
                                        <p:cTn id="8" dur="5000" spd="-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25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repeatCount="3000" accel="19000" decel="8100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Motion origin="layout" path="M -3.33333E-6 0 L 1.27431 -0.00069 " pathEditMode="relative" rAng="0" ptsTypes="AA">
                                      <p:cBhvr>
                                        <p:cTn id="10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71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470</Words>
  <Application>Microsoft Office PowerPoint</Application>
  <PresentationFormat>Bildschirmpräsentation (4:3)</PresentationFormat>
  <Paragraphs>114</Paragraphs>
  <Slides>10</Slides>
  <Notes>7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Standarddesign</vt:lpstr>
      <vt:lpstr>PowerPoint-Präsentation</vt:lpstr>
      <vt:lpstr>Eine idealisierte Wärmekraftmaschine </vt:lpstr>
      <vt:lpstr> Takt 1 </vt:lpstr>
      <vt:lpstr> Takt 2 </vt:lpstr>
      <vt:lpstr> Takt 3 </vt:lpstr>
      <vt:lpstr>Takt 4</vt:lpstr>
      <vt:lpstr>V-p-Diagramm</vt:lpstr>
      <vt:lpstr>V-p-Diagramm Energiebilanz</vt:lpstr>
      <vt:lpstr>PowerPoint-Präsentation</vt:lpstr>
      <vt:lpstr>PowerPoint-Präsentation</vt:lpstr>
    </vt:vector>
  </TitlesOfParts>
  <Company>Privat Investigations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Eine idealisierte Wärmekraftmaschine</dc:title>
  <dc:creator>Ulf Hampe</dc:creator>
  <cp:lastModifiedBy>Surfen</cp:lastModifiedBy>
  <cp:revision>186</cp:revision>
  <dcterms:created xsi:type="dcterms:W3CDTF">2001-06-18T19:40:14Z</dcterms:created>
  <dcterms:modified xsi:type="dcterms:W3CDTF">2022-02-24T09:48:01Z</dcterms:modified>
</cp:coreProperties>
</file>