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259" r:id="rId2"/>
    <p:sldId id="28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65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755A-581E-4201-A92B-4D234EF1C1F8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88DE-6CF7-494C-8740-47074A22BF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50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09AF-EE98-4214-9ED3-F2470D6CA82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66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09AF-EE98-4214-9ED3-F2470D6CA82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13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DE6A7-DF4C-FD52-924A-7D50334D1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42C91E-97A2-B9F9-CCF2-8EBB2531D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385CD9-CF53-6CE9-2ADA-BE69C8FC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AF9-0E8A-4798-8AF2-2C9B714C26BE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527797-0721-6105-7231-E8AD7260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7A55CF-CE81-0444-FB54-0D24D805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764-7BD9-4DE3-9B9B-679CAEE48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45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C2163-7705-4CAE-7B7B-961EE068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4DFAC6-61F7-3425-C14C-1909625B3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95336B-E745-DE77-994B-FD56B9C6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AF9-0E8A-4798-8AF2-2C9B714C26BE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0C56F5-F248-3F73-A056-2471F0D5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2873A7-2C90-605D-0FF9-EDF5E4D3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764-7BD9-4DE3-9B9B-679CAEE48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70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EC455F2-31E1-2E8C-1998-474AF0731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517570-7608-2978-541C-6A5E6A07A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1DF742-E053-8E76-DA83-960C7CCF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AF9-0E8A-4798-8AF2-2C9B714C26BE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FCC1D5-E854-CF71-211B-65FB6015A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739DC2-6449-F31B-EC3B-6FD69909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764-7BD9-4DE3-9B9B-679CAEE48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12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A2046-88DC-375F-0FD2-1429BC35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42A1E5-B43D-06E1-9006-CF7C2F1EF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80D3B6-0ACF-7F3E-82AD-77C4FD50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AF9-0E8A-4798-8AF2-2C9B714C26BE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EABB8-08FD-A4FF-B85B-3B461677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C292EE-90E9-3031-99E7-FA18334F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764-7BD9-4DE3-9B9B-679CAEE48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69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19E8F-0F0D-7B37-83A6-42A014E1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3ED1EF-B324-C49A-297A-3CF452A41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04ED64-E4FF-FB2A-1016-5CE1B23F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AF9-0E8A-4798-8AF2-2C9B714C26BE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2E0AAE-FFFD-576A-B461-8B3EB9FA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A51BC4-FE4F-5AD6-17B2-64B7B9FB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764-7BD9-4DE3-9B9B-679CAEE48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59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C4D2D-303C-2F5E-8558-1CB6E592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FE2A2A-8351-BB9D-F32B-9BA9E6CBB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C1F205-B598-4A91-1D01-6143E01F2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E8F4EC-0165-80CE-07D1-23BD05AB7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AF9-0E8A-4798-8AF2-2C9B714C26BE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A3C266-FA7A-7A16-7CF2-97B985B2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F8C89F-F540-D67C-4F48-1346DFB5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764-7BD9-4DE3-9B9B-679CAEE48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15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21612-E1AE-BF79-71C7-93F4CE20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E674AC-C895-58B8-FF78-B7A551F3F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E88B72-001E-248C-DB92-5DF1085B1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A716E4-72BF-746F-041B-60C2A3B34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C7116D-6A8A-9F42-C299-269EEAA3F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77228D-D191-5D7C-0ABD-B6EBA927D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AF9-0E8A-4798-8AF2-2C9B714C26BE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7361842-5131-9544-09AF-C09D5437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4A13D6C-7376-5F1A-43D2-4B958A14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764-7BD9-4DE3-9B9B-679CAEE48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51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D157F-E5DE-98CE-2DF7-BA34B76C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C775B7-5988-FE9E-9A46-EAB5EC30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AF9-0E8A-4798-8AF2-2C9B714C26BE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99144B-6541-543D-BF4E-71E70A69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B0D1F1-1910-12DC-041E-8D2BEA84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764-7BD9-4DE3-9B9B-679CAEE48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96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3ADB32D-46F9-E085-A314-492A8E6A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AF9-0E8A-4798-8AF2-2C9B714C26BE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60BF60-5BD8-9B79-D357-606D71CB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D69479-7890-2F21-D495-18873390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764-7BD9-4DE3-9B9B-679CAEE48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31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B832D-F9CC-0BFF-6F9C-9111A259A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D83BA5-E459-3BDA-F958-3E4C11111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F69F79-D3A3-5B43-69A8-4AED7D1CF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2FDE5A-F90A-F00C-806F-C3C0CBED3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AF9-0E8A-4798-8AF2-2C9B714C26BE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6950CC-DADA-CFC3-4300-2CFCABC4A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FD5B64-CE52-7F4A-F11C-17F64964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764-7BD9-4DE3-9B9B-679CAEE48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3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5312A-166C-23D3-08A9-2C8E0787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A18E36-747B-8272-2F64-988873989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D7DAA7-EA54-9639-13D4-E471D8B2B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3A12DB-8697-705F-9931-BA12A11D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CAF9-0E8A-4798-8AF2-2C9B714C26BE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D9D106-DFB6-95D2-492A-1458BA80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836A7C-CD2E-7D62-11C1-6B8AC70FC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764-7BD9-4DE3-9B9B-679CAEE48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53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73959E-6963-6D7F-D8D2-6740A6F7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237A22-D446-B0D5-AFB9-35057591E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7C6C1D-A297-C718-C418-8CD3FB8F6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CAF9-0E8A-4798-8AF2-2C9B714C26BE}" type="datetimeFigureOut">
              <a:rPr lang="de-DE" smtClean="0"/>
              <a:t>24.02.2024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9E47D6-206F-18BE-D8DA-F0ABF6D5C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61765B-FAC6-5404-C996-1BA2112B7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F764-7BD9-4DE3-9B9B-679CAEE486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60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4.wmf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882345" y="1282448"/>
            <a:ext cx="4104456" cy="4104456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524" y="-4029075"/>
            <a:ext cx="209793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01863" y="-12630150"/>
            <a:ext cx="174619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25966" y="2737370"/>
            <a:ext cx="257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Unterrichtsvorschlag für Kurse auf </a:t>
            </a:r>
            <a:r>
              <a:rPr lang="de-DE" sz="2000" b="1" dirty="0" err="1">
                <a:solidFill>
                  <a:srgbClr val="C00000"/>
                </a:solidFill>
              </a:rPr>
              <a:t>eA</a:t>
            </a:r>
            <a:endParaRPr lang="de-DE" sz="2000" b="1" dirty="0">
              <a:solidFill>
                <a:srgbClr val="C00000"/>
              </a:solidFill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FFC42FA-D41F-4816-B213-B9E54CF68B5C}"/>
              </a:ext>
            </a:extLst>
          </p:cNvPr>
          <p:cNvGrpSpPr/>
          <p:nvPr/>
        </p:nvGrpSpPr>
        <p:grpSpPr>
          <a:xfrm>
            <a:off x="7351409" y="769727"/>
            <a:ext cx="3251613" cy="1150222"/>
            <a:chOff x="5827408" y="769727"/>
            <a:chExt cx="3251613" cy="1150222"/>
          </a:xfrm>
        </p:grpSpPr>
        <p:sp>
          <p:nvSpPr>
            <p:cNvPr id="11" name="Textfeld 10"/>
            <p:cNvSpPr txBox="1"/>
            <p:nvPr/>
          </p:nvSpPr>
          <p:spPr>
            <a:xfrm>
              <a:off x="7128730" y="1148019"/>
              <a:ext cx="1950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optische Analogieversuche an Transmissionsgittern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E82A071-8E20-46EB-AC5F-732907D08AF4}"/>
                </a:ext>
              </a:extLst>
            </p:cNvPr>
            <p:cNvGrpSpPr/>
            <p:nvPr/>
          </p:nvGrpSpPr>
          <p:grpSpPr>
            <a:xfrm>
              <a:off x="5827408" y="769727"/>
              <a:ext cx="2293599" cy="1150222"/>
              <a:chOff x="6075797" y="1264485"/>
              <a:chExt cx="2293599" cy="115022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5798" y="1541484"/>
                <a:ext cx="1351879" cy="87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feld 22"/>
              <p:cNvSpPr txBox="1"/>
              <p:nvPr/>
            </p:nvSpPr>
            <p:spPr>
              <a:xfrm>
                <a:off x="6075797" y="1264485"/>
                <a:ext cx="229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/>
                  <a:t>Interferenz</a:t>
                </a:r>
                <a:r>
                  <a:rPr lang="de-DE" sz="1200" dirty="0"/>
                  <a:t>  von Elektronen</a:t>
                </a:r>
              </a:p>
            </p:txBody>
          </p:sp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96DA375-ACFB-4805-8B1B-9FED737E1EBF}"/>
              </a:ext>
            </a:extLst>
          </p:cNvPr>
          <p:cNvGrpSpPr/>
          <p:nvPr/>
        </p:nvGrpSpPr>
        <p:grpSpPr>
          <a:xfrm>
            <a:off x="7761833" y="2092518"/>
            <a:ext cx="2293599" cy="1326096"/>
            <a:chOff x="6320349" y="2640802"/>
            <a:chExt cx="2293599" cy="1326096"/>
          </a:xfrm>
        </p:grpSpPr>
        <p:graphicFrame>
          <p:nvGraphicFramePr>
            <p:cNvPr id="20" name="Objekt 19"/>
            <p:cNvGraphicFramePr>
              <a:graphicFrameLocks noChangeAspect="1"/>
            </p:cNvGraphicFramePr>
            <p:nvPr/>
          </p:nvGraphicFramePr>
          <p:xfrm>
            <a:off x="6665007" y="3126849"/>
            <a:ext cx="1430610" cy="840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208662" imgH="2476752" progId="">
                    <p:embed/>
                  </p:oleObj>
                </mc:Choice>
                <mc:Fallback>
                  <p:oleObj r:id="rId6" imgW="4208662" imgH="2476752" progId="">
                    <p:embed/>
                    <p:pic>
                      <p:nvPicPr>
                        <p:cNvPr id="20" name="Objek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5007" y="3126849"/>
                          <a:ext cx="1430610" cy="8400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feld 23"/>
            <p:cNvSpPr txBox="1"/>
            <p:nvPr/>
          </p:nvSpPr>
          <p:spPr>
            <a:xfrm>
              <a:off x="6320349" y="2640802"/>
              <a:ext cx="2293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Interferenz  </a:t>
              </a:r>
              <a:r>
                <a:rPr lang="de-DE" sz="1200" b="1" dirty="0"/>
                <a:t>einzelner</a:t>
              </a:r>
              <a:r>
                <a:rPr lang="de-DE" sz="1200" dirty="0"/>
                <a:t> Elektronen:</a:t>
              </a:r>
            </a:p>
            <a:p>
              <a:pPr algn="ctr"/>
              <a:r>
                <a:rPr lang="de-DE" sz="1200" cap="small" dirty="0"/>
                <a:t>Jönsson oder Tonomura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3910D31-2126-438E-BBCB-032561C3F903}"/>
              </a:ext>
            </a:extLst>
          </p:cNvPr>
          <p:cNvGrpSpPr/>
          <p:nvPr/>
        </p:nvGrpSpPr>
        <p:grpSpPr>
          <a:xfrm>
            <a:off x="826875" y="4288531"/>
            <a:ext cx="1807436" cy="1217275"/>
            <a:chOff x="6465027" y="3458889"/>
            <a:chExt cx="1807436" cy="1217275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027" y="3683282"/>
              <a:ext cx="1564880" cy="992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feld 24"/>
            <p:cNvSpPr txBox="1"/>
            <p:nvPr/>
          </p:nvSpPr>
          <p:spPr>
            <a:xfrm>
              <a:off x="6832303" y="3458889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Unbestimmtheit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DFB2265-1496-48AB-980A-D500B61BE457}"/>
              </a:ext>
            </a:extLst>
          </p:cNvPr>
          <p:cNvGrpSpPr/>
          <p:nvPr/>
        </p:nvGrpSpPr>
        <p:grpSpPr>
          <a:xfrm>
            <a:off x="1111173" y="1681702"/>
            <a:ext cx="2880320" cy="1396919"/>
            <a:chOff x="539552" y="2776253"/>
            <a:chExt cx="2880320" cy="139691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3237918"/>
              <a:ext cx="1398060" cy="93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feld 28"/>
            <p:cNvSpPr txBox="1"/>
            <p:nvPr/>
          </p:nvSpPr>
          <p:spPr>
            <a:xfrm>
              <a:off x="539552" y="2776253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i="1" dirty="0"/>
                <a:t>h</a:t>
              </a:r>
              <a:r>
                <a:rPr lang="de-DE" sz="1200" dirty="0"/>
                <a:t>-Bestimmung mit  LED:</a:t>
              </a:r>
            </a:p>
            <a:p>
              <a:pPr algn="ctr"/>
              <a:r>
                <a:rPr lang="de-DE" sz="1200" dirty="0"/>
                <a:t>Messung der Energie von Photonen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F795280-1FCF-420A-80FA-7ECCDCEE6243}"/>
              </a:ext>
            </a:extLst>
          </p:cNvPr>
          <p:cNvGrpSpPr/>
          <p:nvPr/>
        </p:nvGrpSpPr>
        <p:grpSpPr>
          <a:xfrm>
            <a:off x="2838362" y="655649"/>
            <a:ext cx="1584176" cy="1216349"/>
            <a:chOff x="395536" y="1541484"/>
            <a:chExt cx="1584176" cy="121634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949" y="2083420"/>
              <a:ext cx="776779" cy="67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395536" y="1541484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Kurzwelliges Ende im </a:t>
              </a:r>
              <a:r>
                <a:rPr lang="de-DE" sz="1200" dirty="0" err="1"/>
                <a:t>Rö</a:t>
              </a:r>
              <a:r>
                <a:rPr lang="de-DE" sz="1200" dirty="0"/>
                <a:t>-Spektrum</a:t>
              </a:r>
            </a:p>
          </p:txBody>
        </p:sp>
      </p:grpSp>
      <p:pic>
        <p:nvPicPr>
          <p:cNvPr id="31" name="Picture 4" descr="C:\Eigene Dateien\NUN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5" y="5890496"/>
            <a:ext cx="115909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29123CE-B59E-C75C-A8B8-D478DC6C091E}"/>
              </a:ext>
            </a:extLst>
          </p:cNvPr>
          <p:cNvGrpSpPr/>
          <p:nvPr/>
        </p:nvGrpSpPr>
        <p:grpSpPr>
          <a:xfrm>
            <a:off x="2513201" y="5042709"/>
            <a:ext cx="6507917" cy="1634235"/>
            <a:chOff x="3017944" y="5042709"/>
            <a:chExt cx="6003172" cy="1574888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708AF800-0B4A-182C-9250-BE47E9FD1018}"/>
                </a:ext>
              </a:extLst>
            </p:cNvPr>
            <p:cNvGrpSpPr/>
            <p:nvPr/>
          </p:nvGrpSpPr>
          <p:grpSpPr>
            <a:xfrm>
              <a:off x="4373221" y="5042709"/>
              <a:ext cx="4647895" cy="1429495"/>
              <a:chOff x="4373221" y="5042709"/>
              <a:chExt cx="4647895" cy="1429495"/>
            </a:xfrm>
          </p:grpSpPr>
          <p:grpSp>
            <p:nvGrpSpPr>
              <p:cNvPr id="19" name="Gruppieren 18">
                <a:extLst>
                  <a:ext uri="{FF2B5EF4-FFF2-40B4-BE49-F238E27FC236}">
                    <a16:creationId xmlns:a16="http://schemas.microsoft.com/office/drawing/2014/main" id="{341904FF-F4F4-4F85-B4B0-444359113B6D}"/>
                  </a:ext>
                </a:extLst>
              </p:cNvPr>
              <p:cNvGrpSpPr/>
              <p:nvPr/>
            </p:nvGrpSpPr>
            <p:grpSpPr>
              <a:xfrm>
                <a:off x="4373221" y="5042709"/>
                <a:ext cx="4647895" cy="1243831"/>
                <a:chOff x="641443" y="5555061"/>
                <a:chExt cx="4647895" cy="1243831"/>
              </a:xfrm>
            </p:grpSpPr>
            <p:pic>
              <p:nvPicPr>
                <p:cNvPr id="1035" name="Picture 1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1756" y="5613388"/>
                  <a:ext cx="1437582" cy="1185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" name="Gruppieren 16">
                  <a:extLst>
                    <a:ext uri="{FF2B5EF4-FFF2-40B4-BE49-F238E27FC236}">
                      <a16:creationId xmlns:a16="http://schemas.microsoft.com/office/drawing/2014/main" id="{19CC3067-2F3D-4A6A-A060-1DE2AB8277E5}"/>
                    </a:ext>
                  </a:extLst>
                </p:cNvPr>
                <p:cNvGrpSpPr/>
                <p:nvPr/>
              </p:nvGrpSpPr>
              <p:grpSpPr>
                <a:xfrm>
                  <a:off x="641443" y="5555061"/>
                  <a:ext cx="2976650" cy="1069443"/>
                  <a:chOff x="641443" y="5555061"/>
                  <a:chExt cx="2976650" cy="1069443"/>
                </a:xfrm>
              </p:grpSpPr>
              <p:pic>
                <p:nvPicPr>
                  <p:cNvPr id="1036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83768" y="5555061"/>
                    <a:ext cx="1119240" cy="802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7" name="Textfeld 26"/>
                  <p:cNvSpPr txBox="1"/>
                  <p:nvPr/>
                </p:nvSpPr>
                <p:spPr>
                  <a:xfrm>
                    <a:off x="641443" y="6134010"/>
                    <a:ext cx="252590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dirty="0"/>
                      <a:t>Mach-Zehnder-Interferometer </a:t>
                    </a:r>
                  </a:p>
                </p:txBody>
              </p:sp>
              <p:sp>
                <p:nvSpPr>
                  <p:cNvPr id="8" name="Textfeld 7"/>
                  <p:cNvSpPr txBox="1"/>
                  <p:nvPr/>
                </p:nvSpPr>
                <p:spPr>
                  <a:xfrm>
                    <a:off x="1285737" y="6347505"/>
                    <a:ext cx="233235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200" dirty="0"/>
                      <a:t>„Welcher-Weg“-Experimente</a:t>
                    </a:r>
                  </a:p>
                </p:txBody>
              </p:sp>
            </p:grpSp>
          </p:grpSp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4595ACA2-B49A-9A62-8A9D-CE73BCADA4DF}"/>
                  </a:ext>
                </a:extLst>
              </p:cNvPr>
              <p:cNvSpPr txBox="1"/>
              <p:nvPr/>
            </p:nvSpPr>
            <p:spPr>
              <a:xfrm>
                <a:off x="5275741" y="6010539"/>
                <a:ext cx="23323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>
                    <a:solidFill>
                      <a:srgbClr val="FF0000"/>
                    </a:solidFill>
                  </a:rPr>
                  <a:t>delayed-choice-Experimente</a:t>
                </a:r>
              </a:p>
              <a:p>
                <a:r>
                  <a:rPr lang="de-DE" sz="1200" dirty="0">
                    <a:solidFill>
                      <a:srgbClr val="FF0000"/>
                    </a:solidFill>
                  </a:rPr>
                  <a:t>Anwendung der Quantenphysik</a:t>
                </a:r>
              </a:p>
            </p:txBody>
          </p: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723180C-7B60-8C8E-C5B8-A8A88581CA6C}"/>
                </a:ext>
              </a:extLst>
            </p:cNvPr>
            <p:cNvSpPr txBox="1"/>
            <p:nvPr/>
          </p:nvSpPr>
          <p:spPr>
            <a:xfrm>
              <a:off x="3017944" y="6340598"/>
              <a:ext cx="25259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„Zustand, Präparation, Superposition“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BF136D6-98E3-AD0B-99BC-795F7DBD51D3}"/>
              </a:ext>
            </a:extLst>
          </p:cNvPr>
          <p:cNvGrpSpPr/>
          <p:nvPr/>
        </p:nvGrpSpPr>
        <p:grpSpPr>
          <a:xfrm>
            <a:off x="1157113" y="3142297"/>
            <a:ext cx="1983963" cy="1187137"/>
            <a:chOff x="2029427" y="3707376"/>
            <a:chExt cx="1983963" cy="1187137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A0AB3A3-99CE-4123-954B-DE679E1661A2}"/>
                </a:ext>
              </a:extLst>
            </p:cNvPr>
            <p:cNvGrpSpPr/>
            <p:nvPr/>
          </p:nvGrpSpPr>
          <p:grpSpPr>
            <a:xfrm>
              <a:off x="2135561" y="3707376"/>
              <a:ext cx="1877829" cy="1187137"/>
              <a:chOff x="972725" y="4310294"/>
              <a:chExt cx="1269671" cy="1187137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4587293"/>
                <a:ext cx="766740" cy="910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972725" y="4310294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/>
                  <a:t>Fotoeffekt</a:t>
                </a:r>
              </a:p>
            </p:txBody>
          </p:sp>
        </p:grp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ED5104F4-8BE9-6CDD-93BD-729B29E8F132}"/>
                </a:ext>
              </a:extLst>
            </p:cNvPr>
            <p:cNvSpPr txBox="1"/>
            <p:nvPr/>
          </p:nvSpPr>
          <p:spPr>
            <a:xfrm>
              <a:off x="2029427" y="3969817"/>
              <a:ext cx="13844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zur Messung</a:t>
              </a:r>
              <a:br>
                <a:rPr lang="de-DE" sz="1000" dirty="0"/>
              </a:br>
              <a:r>
                <a:rPr lang="de-DE" sz="1000" dirty="0"/>
                <a:t>der Energie</a:t>
              </a:r>
              <a:br>
                <a:rPr lang="de-DE" sz="1000" dirty="0"/>
              </a:br>
              <a:r>
                <a:rPr lang="de-DE" sz="1000" dirty="0"/>
                <a:t>des Lichts</a:t>
              </a:r>
              <a:endParaRPr lang="de-DE" sz="1200" dirty="0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0EE474A-392B-35B7-6D08-02182539028A}"/>
              </a:ext>
            </a:extLst>
          </p:cNvPr>
          <p:cNvGrpSpPr/>
          <p:nvPr/>
        </p:nvGrpSpPr>
        <p:grpSpPr>
          <a:xfrm>
            <a:off x="2207569" y="147410"/>
            <a:ext cx="7741255" cy="1394075"/>
            <a:chOff x="2207569" y="147410"/>
            <a:chExt cx="7741255" cy="1394075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0D0C17DD-D527-41F5-98F0-214A3112EE52}"/>
                </a:ext>
              </a:extLst>
            </p:cNvPr>
            <p:cNvGrpSpPr/>
            <p:nvPr/>
          </p:nvGrpSpPr>
          <p:grpSpPr>
            <a:xfrm>
              <a:off x="2207569" y="147410"/>
              <a:ext cx="5392229" cy="1394075"/>
              <a:chOff x="683568" y="147409"/>
              <a:chExt cx="5392229" cy="139407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518" y="359021"/>
                <a:ext cx="996709" cy="1064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1752C672-85B1-45B9-A508-5F44D8B2C1F8}"/>
                  </a:ext>
                </a:extLst>
              </p:cNvPr>
              <p:cNvGrpSpPr/>
              <p:nvPr/>
            </p:nvGrpSpPr>
            <p:grpSpPr>
              <a:xfrm>
                <a:off x="683568" y="147409"/>
                <a:ext cx="5392229" cy="1394075"/>
                <a:chOff x="683568" y="147409"/>
                <a:chExt cx="5392229" cy="1394075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1908" y="426421"/>
                  <a:ext cx="1872208" cy="1115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feld 21"/>
                <p:cNvSpPr txBox="1"/>
                <p:nvPr/>
              </p:nvSpPr>
              <p:spPr>
                <a:xfrm>
                  <a:off x="683568" y="147409"/>
                  <a:ext cx="53922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Objekte mit Ruhemasse zuerst: </a:t>
                  </a:r>
                  <a:r>
                    <a:rPr lang="de-DE" sz="1200" dirty="0"/>
                    <a:t>z.B. </a:t>
                  </a:r>
                  <a:r>
                    <a:rPr lang="de-DE" sz="1200" b="1" dirty="0"/>
                    <a:t>Interferenz</a:t>
                  </a:r>
                  <a:r>
                    <a:rPr lang="de-DE" sz="1200" dirty="0"/>
                    <a:t> </a:t>
                  </a:r>
                  <a:r>
                    <a:rPr lang="de-DE" sz="1200" b="1" dirty="0"/>
                    <a:t>einzelner</a:t>
                  </a:r>
                  <a:r>
                    <a:rPr lang="de-DE" sz="1200" dirty="0"/>
                    <a:t> Neutronen und </a:t>
                  </a:r>
                  <a:r>
                    <a:rPr lang="de-DE" sz="1200" dirty="0" err="1"/>
                    <a:t>Fullerene</a:t>
                  </a:r>
                  <a:endParaRPr lang="de-DE" sz="1200" dirty="0"/>
                </a:p>
              </p:txBody>
            </p:sp>
          </p:grpSp>
        </p:grp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56AB5910-0005-6AFB-7B9D-4CA3EE73C6EF}"/>
                </a:ext>
              </a:extLst>
            </p:cNvPr>
            <p:cNvSpPr txBox="1"/>
            <p:nvPr/>
          </p:nvSpPr>
          <p:spPr>
            <a:xfrm>
              <a:off x="7242049" y="540812"/>
              <a:ext cx="27067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i="1" dirty="0"/>
                <a:t>de-Broglie-Gleichung</a:t>
              </a:r>
              <a:endParaRPr lang="de-DE" sz="1200" i="1" dirty="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D83EC00-D7B3-6A56-BA25-D2DD700D3ED0}"/>
              </a:ext>
            </a:extLst>
          </p:cNvPr>
          <p:cNvGrpSpPr/>
          <p:nvPr/>
        </p:nvGrpSpPr>
        <p:grpSpPr>
          <a:xfrm>
            <a:off x="7413054" y="3653787"/>
            <a:ext cx="3216127" cy="1345941"/>
            <a:chOff x="7413054" y="3653787"/>
            <a:chExt cx="3216127" cy="1345941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C7CB51BF-F42E-4799-B5EA-6246E731F112}"/>
                </a:ext>
              </a:extLst>
            </p:cNvPr>
            <p:cNvGrpSpPr/>
            <p:nvPr/>
          </p:nvGrpSpPr>
          <p:grpSpPr>
            <a:xfrm>
              <a:off x="7413054" y="3653787"/>
              <a:ext cx="3216127" cy="1130420"/>
              <a:chOff x="5584846" y="4799552"/>
              <a:chExt cx="3216127" cy="1130420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4846" y="5151519"/>
                <a:ext cx="1512168" cy="778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feld 4"/>
              <p:cNvSpPr txBox="1"/>
              <p:nvPr/>
            </p:nvSpPr>
            <p:spPr>
              <a:xfrm>
                <a:off x="5736308" y="4799552"/>
                <a:ext cx="229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/>
                  <a:t>Nachweis </a:t>
                </a:r>
                <a:r>
                  <a:rPr lang="de-DE" sz="1200" b="1" dirty="0"/>
                  <a:t>einzelner </a:t>
                </a:r>
                <a:r>
                  <a:rPr lang="de-DE" sz="1200" dirty="0"/>
                  <a:t>Photonen</a:t>
                </a:r>
              </a:p>
            </p:txBody>
          </p:sp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604F009A-AEC6-4A3E-AF1B-DEFEB4296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25227" y="5113170"/>
                <a:ext cx="1575746" cy="667078"/>
              </a:xfrm>
              <a:prstGeom prst="rect">
                <a:avLst/>
              </a:prstGeom>
            </p:spPr>
          </p:pic>
        </p:grp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7FF9F14-7780-6141-B8CF-1BA3E895BF40}"/>
                </a:ext>
              </a:extLst>
            </p:cNvPr>
            <p:cNvSpPr txBox="1"/>
            <p:nvPr/>
          </p:nvSpPr>
          <p:spPr>
            <a:xfrm>
              <a:off x="8771235" y="4753507"/>
              <a:ext cx="12877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Koinzidenzmethode</a:t>
              </a:r>
              <a:endParaRPr lang="de-DE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9264426-8404-199A-1576-3719FEAA4B60}"/>
              </a:ext>
            </a:extLst>
          </p:cNvPr>
          <p:cNvGrpSpPr/>
          <p:nvPr/>
        </p:nvGrpSpPr>
        <p:grpSpPr>
          <a:xfrm>
            <a:off x="2484300" y="4695292"/>
            <a:ext cx="1746726" cy="1234304"/>
            <a:chOff x="3489769" y="3842841"/>
            <a:chExt cx="1746726" cy="1234304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1B8055B0-CBE3-2A8B-58BA-E7787AB8667E}"/>
                </a:ext>
              </a:extLst>
            </p:cNvPr>
            <p:cNvSpPr txBox="1"/>
            <p:nvPr/>
          </p:nvSpPr>
          <p:spPr>
            <a:xfrm>
              <a:off x="3489769" y="3842841"/>
              <a:ext cx="17467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Anwendungen in der QP</a:t>
              </a:r>
            </a:p>
          </p:txBody>
        </p:sp>
        <p:pic>
          <p:nvPicPr>
            <p:cNvPr id="42" name="Picture 2" descr="Würfel, Rot, Fallen, Zufall, Glückszahl">
              <a:extLst>
                <a:ext uri="{FF2B5EF4-FFF2-40B4-BE49-F238E27FC236}">
                  <a16:creationId xmlns:a16="http://schemas.microsoft.com/office/drawing/2014/main" id="{105670A5-C6D3-9D58-0470-58400E604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143" y="4164174"/>
              <a:ext cx="1464415" cy="912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384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882345" y="1282448"/>
            <a:ext cx="4104456" cy="4104456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524" y="-4029075"/>
            <a:ext cx="209793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01863" y="-12630150"/>
            <a:ext cx="174619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25966" y="2737370"/>
            <a:ext cx="2574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Unterrichtsvorschlag für Kurse auf </a:t>
            </a:r>
            <a:r>
              <a:rPr lang="de-DE" sz="2000" b="1" dirty="0" err="1">
                <a:solidFill>
                  <a:srgbClr val="C00000"/>
                </a:solidFill>
              </a:rPr>
              <a:t>gA</a:t>
            </a:r>
            <a:endParaRPr lang="de-DE" sz="2000" b="1" dirty="0">
              <a:solidFill>
                <a:srgbClr val="C00000"/>
              </a:solidFill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FFC42FA-D41F-4816-B213-B9E54CF68B5C}"/>
              </a:ext>
            </a:extLst>
          </p:cNvPr>
          <p:cNvGrpSpPr/>
          <p:nvPr/>
        </p:nvGrpSpPr>
        <p:grpSpPr>
          <a:xfrm>
            <a:off x="7448882" y="1609269"/>
            <a:ext cx="3251613" cy="1150222"/>
            <a:chOff x="5827408" y="769727"/>
            <a:chExt cx="3251613" cy="1150222"/>
          </a:xfrm>
        </p:grpSpPr>
        <p:sp>
          <p:nvSpPr>
            <p:cNvPr id="11" name="Textfeld 10"/>
            <p:cNvSpPr txBox="1"/>
            <p:nvPr/>
          </p:nvSpPr>
          <p:spPr>
            <a:xfrm>
              <a:off x="7128730" y="1148019"/>
              <a:ext cx="1950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optische Analogieversuche an Transmissionsgittern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E82A071-8E20-46EB-AC5F-732907D08AF4}"/>
                </a:ext>
              </a:extLst>
            </p:cNvPr>
            <p:cNvGrpSpPr/>
            <p:nvPr/>
          </p:nvGrpSpPr>
          <p:grpSpPr>
            <a:xfrm>
              <a:off x="5827408" y="769727"/>
              <a:ext cx="2293599" cy="1150222"/>
              <a:chOff x="6075797" y="1264485"/>
              <a:chExt cx="2293599" cy="115022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5798" y="1541484"/>
                <a:ext cx="1351879" cy="87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feld 22"/>
              <p:cNvSpPr txBox="1"/>
              <p:nvPr/>
            </p:nvSpPr>
            <p:spPr>
              <a:xfrm>
                <a:off x="6075797" y="1264485"/>
                <a:ext cx="22935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/>
                  <a:t>Interferenz</a:t>
                </a:r>
                <a:r>
                  <a:rPr lang="de-DE" sz="1200" dirty="0"/>
                  <a:t>  von Elektronen</a:t>
                </a:r>
              </a:p>
            </p:txBody>
          </p:sp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96DA375-ACFB-4805-8B1B-9FED737E1EBF}"/>
              </a:ext>
            </a:extLst>
          </p:cNvPr>
          <p:cNvGrpSpPr/>
          <p:nvPr/>
        </p:nvGrpSpPr>
        <p:grpSpPr>
          <a:xfrm>
            <a:off x="7980151" y="3214116"/>
            <a:ext cx="2293599" cy="1326096"/>
            <a:chOff x="6320349" y="2640802"/>
            <a:chExt cx="2293599" cy="1326096"/>
          </a:xfrm>
        </p:grpSpPr>
        <p:graphicFrame>
          <p:nvGraphicFramePr>
            <p:cNvPr id="20" name="Objekt 19"/>
            <p:cNvGraphicFramePr>
              <a:graphicFrameLocks noChangeAspect="1"/>
            </p:cNvGraphicFramePr>
            <p:nvPr/>
          </p:nvGraphicFramePr>
          <p:xfrm>
            <a:off x="6665007" y="3126849"/>
            <a:ext cx="1430610" cy="840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208662" imgH="2476752" progId="">
                    <p:embed/>
                  </p:oleObj>
                </mc:Choice>
                <mc:Fallback>
                  <p:oleObj r:id="rId6" imgW="4208662" imgH="2476752" progId="">
                    <p:embed/>
                    <p:pic>
                      <p:nvPicPr>
                        <p:cNvPr id="20" name="Objek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5007" y="3126849"/>
                          <a:ext cx="1430610" cy="8400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feld 23"/>
            <p:cNvSpPr txBox="1"/>
            <p:nvPr/>
          </p:nvSpPr>
          <p:spPr>
            <a:xfrm>
              <a:off x="6320349" y="2640802"/>
              <a:ext cx="2293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/>
                <a:t>Interferenz  </a:t>
              </a:r>
              <a:r>
                <a:rPr lang="de-DE" sz="1200" b="1" dirty="0"/>
                <a:t>einzelner</a:t>
              </a:r>
              <a:r>
                <a:rPr lang="de-DE" sz="1200" dirty="0"/>
                <a:t> Elektronen:</a:t>
              </a:r>
            </a:p>
            <a:p>
              <a:pPr algn="ctr"/>
              <a:r>
                <a:rPr lang="de-DE" sz="1200" cap="small" dirty="0"/>
                <a:t>Jönsson oder </a:t>
              </a:r>
              <a:r>
                <a:rPr lang="de-DE" sz="1200" cap="small" dirty="0" err="1"/>
                <a:t>Tonomura</a:t>
              </a:r>
              <a:endParaRPr lang="de-DE" sz="1200" cap="small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DFB2265-1496-48AB-980A-D500B61BE457}"/>
              </a:ext>
            </a:extLst>
          </p:cNvPr>
          <p:cNvGrpSpPr/>
          <p:nvPr/>
        </p:nvGrpSpPr>
        <p:grpSpPr>
          <a:xfrm>
            <a:off x="1888083" y="4724502"/>
            <a:ext cx="2880320" cy="1396919"/>
            <a:chOff x="539552" y="2776253"/>
            <a:chExt cx="2880320" cy="139691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3237918"/>
              <a:ext cx="1398060" cy="93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feld 28"/>
            <p:cNvSpPr txBox="1"/>
            <p:nvPr/>
          </p:nvSpPr>
          <p:spPr>
            <a:xfrm>
              <a:off x="539552" y="2776253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i="1" dirty="0"/>
                <a:t>h</a:t>
              </a:r>
              <a:r>
                <a:rPr lang="de-DE" sz="1200" dirty="0"/>
                <a:t>-Bestimmung mit  LED:</a:t>
              </a:r>
            </a:p>
            <a:p>
              <a:pPr algn="ctr"/>
              <a:r>
                <a:rPr lang="de-DE" sz="1200" dirty="0"/>
                <a:t>Messung der Energie von Photonen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C34FC5C-BA0D-0D0B-4849-C09AB50EF78C}"/>
              </a:ext>
            </a:extLst>
          </p:cNvPr>
          <p:cNvGrpSpPr/>
          <p:nvPr/>
        </p:nvGrpSpPr>
        <p:grpSpPr>
          <a:xfrm>
            <a:off x="2108422" y="355252"/>
            <a:ext cx="7918490" cy="1394075"/>
            <a:chOff x="2108422" y="355252"/>
            <a:chExt cx="7918490" cy="1394075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0D0C17DD-D527-41F5-98F0-214A3112EE52}"/>
                </a:ext>
              </a:extLst>
            </p:cNvPr>
            <p:cNvGrpSpPr/>
            <p:nvPr/>
          </p:nvGrpSpPr>
          <p:grpSpPr>
            <a:xfrm>
              <a:off x="2108422" y="355252"/>
              <a:ext cx="5392229" cy="1394075"/>
              <a:chOff x="683568" y="147409"/>
              <a:chExt cx="5392229" cy="139407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518" y="359021"/>
                <a:ext cx="996709" cy="1064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1752C672-85B1-45B9-A508-5F44D8B2C1F8}"/>
                  </a:ext>
                </a:extLst>
              </p:cNvPr>
              <p:cNvGrpSpPr/>
              <p:nvPr/>
            </p:nvGrpSpPr>
            <p:grpSpPr>
              <a:xfrm>
                <a:off x="683568" y="147409"/>
                <a:ext cx="5392229" cy="1394075"/>
                <a:chOff x="683568" y="147409"/>
                <a:chExt cx="5392229" cy="1394075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1908" y="426421"/>
                  <a:ext cx="1872208" cy="1115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feld 21"/>
                <p:cNvSpPr txBox="1"/>
                <p:nvPr/>
              </p:nvSpPr>
              <p:spPr>
                <a:xfrm>
                  <a:off x="683568" y="147409"/>
                  <a:ext cx="53922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200" b="1" dirty="0"/>
                    <a:t>Objekte mit Ruhemasse zuerst: </a:t>
                  </a:r>
                  <a:r>
                    <a:rPr lang="de-DE" sz="1200" dirty="0"/>
                    <a:t>z.B. </a:t>
                  </a:r>
                  <a:r>
                    <a:rPr lang="de-DE" sz="1200" b="1" dirty="0"/>
                    <a:t>Interferenz</a:t>
                  </a:r>
                  <a:r>
                    <a:rPr lang="de-DE" sz="1200" dirty="0"/>
                    <a:t> </a:t>
                  </a:r>
                  <a:r>
                    <a:rPr lang="de-DE" sz="1200" b="1" dirty="0"/>
                    <a:t>einzelner</a:t>
                  </a:r>
                  <a:r>
                    <a:rPr lang="de-DE" sz="1200" dirty="0"/>
                    <a:t> Neutronen und </a:t>
                  </a:r>
                  <a:r>
                    <a:rPr lang="de-DE" sz="1200" dirty="0" err="1"/>
                    <a:t>Fullerene</a:t>
                  </a:r>
                  <a:endParaRPr lang="de-DE" sz="1200" dirty="0"/>
                </a:p>
              </p:txBody>
            </p:sp>
          </p:grpSp>
        </p:grp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56AB5910-0005-6AFB-7B9D-4CA3EE73C6EF}"/>
                </a:ext>
              </a:extLst>
            </p:cNvPr>
            <p:cNvSpPr txBox="1"/>
            <p:nvPr/>
          </p:nvSpPr>
          <p:spPr>
            <a:xfrm>
              <a:off x="7320137" y="876398"/>
              <a:ext cx="27067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i="1" dirty="0"/>
                <a:t>de-Broglie-Gleichung</a:t>
              </a:r>
              <a:endParaRPr lang="de-DE" sz="1200" i="1" dirty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0997014-6E9E-C160-2517-73C506102CAA}"/>
              </a:ext>
            </a:extLst>
          </p:cNvPr>
          <p:cNvGrpSpPr/>
          <p:nvPr/>
        </p:nvGrpSpPr>
        <p:grpSpPr>
          <a:xfrm>
            <a:off x="7293995" y="4780169"/>
            <a:ext cx="3855315" cy="1416055"/>
            <a:chOff x="7293995" y="4780169"/>
            <a:chExt cx="3855315" cy="1416055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84C43296-7EFF-FAD6-CED5-1697C4BD20D6}"/>
                </a:ext>
              </a:extLst>
            </p:cNvPr>
            <p:cNvSpPr txBox="1"/>
            <p:nvPr/>
          </p:nvSpPr>
          <p:spPr>
            <a:xfrm>
              <a:off x="9199019" y="4832223"/>
              <a:ext cx="19502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</a:rPr>
                <a:t>auch „Komplementarität“</a:t>
              </a:r>
              <a:endParaRPr lang="de-DE" sz="1000" dirty="0"/>
            </a:p>
          </p:txBody>
        </p:sp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271F4248-5358-7771-2C07-453D73486346}"/>
                </a:ext>
              </a:extLst>
            </p:cNvPr>
            <p:cNvGrpSpPr/>
            <p:nvPr/>
          </p:nvGrpSpPr>
          <p:grpSpPr>
            <a:xfrm>
              <a:off x="7293995" y="4780169"/>
              <a:ext cx="1836280" cy="1416055"/>
              <a:chOff x="5736308" y="4799552"/>
              <a:chExt cx="2293599" cy="1107407"/>
            </a:xfrm>
          </p:grpSpPr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D6874EB7-5AE0-5EFF-F3A4-4C57EF673738}"/>
                  </a:ext>
                </a:extLst>
              </p:cNvPr>
              <p:cNvSpPr txBox="1"/>
              <p:nvPr/>
            </p:nvSpPr>
            <p:spPr>
              <a:xfrm>
                <a:off x="5736308" y="4799552"/>
                <a:ext cx="22935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/>
                  <a:t>Doppelspaltexperimente mit </a:t>
                </a:r>
                <a:r>
                  <a:rPr lang="de-DE" sz="1200" b="1" dirty="0"/>
                  <a:t>einzelnen </a:t>
                </a:r>
                <a:r>
                  <a:rPr lang="de-DE" sz="1200" dirty="0"/>
                  <a:t>Photonen</a:t>
                </a:r>
              </a:p>
            </p:txBody>
          </p:sp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4658E749-535D-1052-6F2B-1185E81E3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064788" y="5239881"/>
                <a:ext cx="1575746" cy="667078"/>
              </a:xfrm>
              <a:prstGeom prst="rect">
                <a:avLst/>
              </a:prstGeom>
            </p:spPr>
          </p:pic>
        </p:grpSp>
      </p:grpSp>
      <p:pic>
        <p:nvPicPr>
          <p:cNvPr id="8" name="Picture 4" descr="C:\Eigene Dateien\NUNLogo.jpg">
            <a:extLst>
              <a:ext uri="{FF2B5EF4-FFF2-40B4-BE49-F238E27FC236}">
                <a16:creationId xmlns:a16="http://schemas.microsoft.com/office/drawing/2014/main" id="{56659846-C9B7-3AF5-0BFD-29219C83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5" y="5890496"/>
            <a:ext cx="115909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7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Breitbild</PresentationFormat>
  <Paragraphs>34</Paragraphs>
  <Slides>2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2024-02-17T07:01:32Z</dcterms:created>
  <dcterms:modified xsi:type="dcterms:W3CDTF">2024-02-24T11:52:36Z</dcterms:modified>
</cp:coreProperties>
</file>