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62" r:id="rId3"/>
    <p:sldId id="267" r:id="rId4"/>
    <p:sldId id="270" r:id="rId5"/>
    <p:sldId id="264" r:id="rId6"/>
    <p:sldId id="272" r:id="rId7"/>
    <p:sldId id="273" r:id="rId8"/>
    <p:sldId id="274" r:id="rId9"/>
    <p:sldId id="271" r:id="rId10"/>
    <p:sldId id="307" r:id="rId11"/>
    <p:sldId id="295" r:id="rId12"/>
    <p:sldId id="308" r:id="rId13"/>
    <p:sldId id="309" r:id="rId14"/>
    <p:sldId id="310" r:id="rId15"/>
    <p:sldId id="311" r:id="rId16"/>
    <p:sldId id="312" r:id="rId17"/>
    <p:sldId id="313" r:id="rId18"/>
    <p:sldId id="306" r:id="rId19"/>
    <p:sldId id="314" r:id="rId20"/>
    <p:sldId id="294" r:id="rId21"/>
    <p:sldId id="315" r:id="rId22"/>
    <p:sldId id="316" r:id="rId23"/>
    <p:sldId id="317" r:id="rId24"/>
    <p:sldId id="318" r:id="rId25"/>
    <p:sldId id="320" r:id="rId26"/>
    <p:sldId id="319" r:id="rId27"/>
    <p:sldId id="321" r:id="rId28"/>
    <p:sldId id="322" r:id="rId29"/>
    <p:sldId id="323" r:id="rId30"/>
    <p:sldId id="327" r:id="rId31"/>
    <p:sldId id="325" r:id="rId32"/>
    <p:sldId id="326" r:id="rId33"/>
    <p:sldId id="328" r:id="rId34"/>
    <p:sldId id="329" r:id="rId35"/>
    <p:sldId id="330" r:id="rId36"/>
    <p:sldId id="331" r:id="rId37"/>
    <p:sldId id="258" r:id="rId38"/>
    <p:sldId id="257" r:id="rId39"/>
    <p:sldId id="276" r:id="rId40"/>
    <p:sldId id="277" r:id="rId41"/>
    <p:sldId id="332" r:id="rId42"/>
    <p:sldId id="261" r:id="rId43"/>
    <p:sldId id="259" r:id="rId44"/>
    <p:sldId id="275" r:id="rId4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9A5D"/>
    <a:srgbClr val="64A665"/>
    <a:srgbClr val="86A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F7364C-2D8E-4B3A-BFC9-1EC2DF35D88F}" v="22" dt="2023-03-02T16:12:46.8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7"/>
    <p:restoredTop sz="94674"/>
  </p:normalViewPr>
  <p:slideViewPr>
    <p:cSldViewPr snapToGrid="0" snapToObjects="1">
      <p:cViewPr varScale="1">
        <p:scale>
          <a:sx n="150" d="100"/>
          <a:sy n="150" d="100"/>
        </p:scale>
        <p:origin x="28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06A36-E219-EB40-A005-23400EFAC7B1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7402E-9E4E-D249-B2DD-85F18002E5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77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8CFE94-9143-8149-B6F7-1386BC815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ACDFA9-9002-C849-B869-1BA541F46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2A7AA9-8281-5744-9512-715C41DD5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97AA-09C8-6147-AC31-DBAF18B9B3FC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FC3B8A-C3CA-C94E-8DD9-B599C1E2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880102-CDC6-744B-916F-7C76B299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0578-61E4-DA48-A3A3-241D09496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947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F7F70-1F80-2948-AAD6-A856D838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E14D37B-89F6-E544-907D-01E617DD3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E41550-7A21-8C43-ADFC-037E401F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97AA-09C8-6147-AC31-DBAF18B9B3FC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1508E4-AA4C-334C-B649-ACDF6E512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7EBFFA-59B4-8A47-B97E-DC586B08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0578-61E4-DA48-A3A3-241D09496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64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BE4D53E-F031-E941-8669-FCB4E4C66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1F749D1-2297-1342-A506-CBF7C21FF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6E85B3-FEC8-2444-843A-3CA150E0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97AA-09C8-6147-AC31-DBAF18B9B3FC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CB370A-B16E-F349-A4A1-BA6D27A4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B126C9-AAC8-A64B-94AF-8627C984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0578-61E4-DA48-A3A3-241D09496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03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3A3E2-9A20-AC47-ABB6-3B81E57A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B7F61E-08A2-3A4D-9FAA-493E0F9BD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6A6405-F816-B645-8089-08107E25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97AA-09C8-6147-AC31-DBAF18B9B3FC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B15C28-DF86-F141-8A0F-A61F92741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2BD61B-5519-DA4A-BB73-25C3F587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0578-61E4-DA48-A3A3-241D09496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6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9E937-CCF5-D24E-B0A1-42A665F34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75374A-0E35-D94D-B422-AB17B20A5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53CBAD-53DF-2C41-819A-27ED1D0D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97AA-09C8-6147-AC31-DBAF18B9B3FC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2990B4-1E7C-814A-951C-9B52EB59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535B95-5945-A34E-BF57-3F89B203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0578-61E4-DA48-A3A3-241D09496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00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E4C6E-A59C-964D-893B-C8322A56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B89826-4407-024C-BB45-E2E75511E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702C2A-B42B-F74F-B3A4-A89BEAFFD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F07F38-86A2-AD43-BB19-679265DC8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97AA-09C8-6147-AC31-DBAF18B9B3FC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50EFC2-C984-5B48-A107-13472B7FA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08F391-0ADE-224E-BB2C-01EFCCE7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0578-61E4-DA48-A3A3-241D09496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68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71F53-BB15-0C40-8C26-5B273362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F5231A-CD4B-7B46-88EF-E9A7C5A2D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B55B7F-B88D-6D41-B2B9-B66B17A17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94971C-6823-2844-86BC-3AA8706A5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9BF7E0E-CD2D-2A46-845E-4DBC7C120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C93A339-1793-9E4C-B6D8-3AFD4119F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97AA-09C8-6147-AC31-DBAF18B9B3FC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4BCB211-5D33-4B4F-8A79-88D0E7380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6641C31-15AE-6A4C-B1CD-D8BCFE4A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0578-61E4-DA48-A3A3-241D09496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55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FF515-18A3-E143-A7B6-BA53EB8FD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012F77-2719-814B-A8E1-5C1DCAD1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97AA-09C8-6147-AC31-DBAF18B9B3FC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E3E296-333D-CF46-A3A4-B4C57E43B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4F263A-D2BF-1147-9F05-05CB615A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0578-61E4-DA48-A3A3-241D09496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15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E0DC0B-570F-6047-BC7D-9DEFF707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97AA-09C8-6147-AC31-DBAF18B9B3FC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1BE3F6-E498-D84B-982C-16B6DC94D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284386-B9BA-054A-8698-A0A3E62C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0578-61E4-DA48-A3A3-241D09496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8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6314B-F288-B046-9157-37C8154C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F2ADF-E578-8044-B355-A50692193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6EB801-2078-DC47-A74E-C08A6AD11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36D862-1CE6-0448-B453-B97B926F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97AA-09C8-6147-AC31-DBAF18B9B3FC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D3A5B2-AEE5-DF40-8F2F-D017C202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BD7577-0FE6-9C4F-95BD-8C43BD5F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0578-61E4-DA48-A3A3-241D09496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77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DBCC0-C5B8-E542-B899-37F740AB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2DBE467-CA74-674F-A5D3-FE009C6DF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8A7203-2C57-6240-AB45-3DEFF7348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B2FD76F-2BE9-C24E-96EE-AF20E309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97AA-09C8-6147-AC31-DBAF18B9B3FC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E5AAEA-3788-004D-933E-2D8D5D49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AAECE1-A28D-4A46-B70B-CD3708DB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0578-61E4-DA48-A3A3-241D09496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21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D625933-260D-9948-9CFF-590DBB46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C946C5-7814-E546-847F-9D90CFBB4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4FF39C-9AD9-8B49-AEDA-8332E9004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797AA-09C8-6147-AC31-DBAF18B9B3FC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A2C650-BA4A-FD4E-84BB-E7C414CFD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55B50D-F58C-434A-98A4-40ADA0BA5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10578-61E4-DA48-A3A3-241D09496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44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qb.hu-berlin.de/abitur/abitur/dokumente/naturwissenschaften/N_Einheitliche_O.pd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6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2080A-BC4E-EA4C-9CF7-BEE1CDFC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712" y="1214438"/>
            <a:ext cx="4317076" cy="2387600"/>
          </a:xfrm>
        </p:spPr>
        <p:txBody>
          <a:bodyPr/>
          <a:lstStyle/>
          <a:p>
            <a:r>
              <a:rPr lang="de-DE" dirty="0"/>
              <a:t>BiStas und neues KC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4A14CCC-5302-AF41-90FE-5C864A41D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0926" y="3884670"/>
            <a:ext cx="2338647" cy="1505171"/>
          </a:xfrm>
        </p:spPr>
        <p:txBody>
          <a:bodyPr>
            <a:normAutofit/>
          </a:bodyPr>
          <a:lstStyle/>
          <a:p>
            <a:r>
              <a:rPr lang="de-DE" dirty="0"/>
              <a:t>Was ist neu?</a:t>
            </a:r>
          </a:p>
          <a:p>
            <a:r>
              <a:rPr lang="de-DE" dirty="0"/>
              <a:t>Bad </a:t>
            </a:r>
            <a:r>
              <a:rPr lang="de-DE" dirty="0" err="1"/>
              <a:t>Nenndorf</a:t>
            </a:r>
            <a:r>
              <a:rPr lang="de-DE" dirty="0"/>
              <a:t> 19.09.2022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118AFB2-8AF4-4548-8760-7155D12D4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40" y="736960"/>
            <a:ext cx="6048672" cy="433979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7B7CCAC-75C3-A747-A282-1EC4973DC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670" y="5389842"/>
            <a:ext cx="2581275" cy="800100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2510E0B-233C-8D43-A266-F6753B12CEA0}"/>
              </a:ext>
            </a:extLst>
          </p:cNvPr>
          <p:cNvGrpSpPr/>
          <p:nvPr/>
        </p:nvGrpSpPr>
        <p:grpSpPr>
          <a:xfrm>
            <a:off x="4167376" y="2695951"/>
            <a:ext cx="2395269" cy="2377440"/>
            <a:chOff x="3978670" y="2699319"/>
            <a:chExt cx="2395269" cy="23774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5E1541-7B39-C34E-835B-C739A9D48E3F}"/>
                </a:ext>
              </a:extLst>
            </p:cNvPr>
            <p:cNvSpPr/>
            <p:nvPr/>
          </p:nvSpPr>
          <p:spPr>
            <a:xfrm>
              <a:off x="4036655" y="2779041"/>
              <a:ext cx="2258109" cy="22112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C982BB2-EB00-6C4A-88B6-3276D7680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666639">
              <a:off x="4080714" y="3525317"/>
              <a:ext cx="2191179" cy="718707"/>
            </a:xfrm>
            <a:prstGeom prst="rect">
              <a:avLst/>
            </a:prstGeom>
          </p:spPr>
        </p:pic>
        <p:sp>
          <p:nvSpPr>
            <p:cNvPr id="8" name="Ring 7">
              <a:extLst>
                <a:ext uri="{FF2B5EF4-FFF2-40B4-BE49-F238E27FC236}">
                  <a16:creationId xmlns:a16="http://schemas.microsoft.com/office/drawing/2014/main" id="{FA6C452A-4273-FA4B-AB87-54F8EA47BA6F}"/>
                </a:ext>
              </a:extLst>
            </p:cNvPr>
            <p:cNvSpPr/>
            <p:nvPr/>
          </p:nvSpPr>
          <p:spPr>
            <a:xfrm>
              <a:off x="3978670" y="2699319"/>
              <a:ext cx="2395269" cy="2377440"/>
            </a:xfrm>
            <a:prstGeom prst="donut">
              <a:avLst>
                <a:gd name="adj" fmla="val 3999"/>
              </a:avLst>
            </a:prstGeom>
            <a:solidFill>
              <a:srgbClr val="5C9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E1B89BC8-CA83-C543-932D-855C12DE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682020">
              <a:off x="5091657" y="4119898"/>
              <a:ext cx="916655" cy="482881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8ED11CE7-5CC4-D54A-8EF5-B7406AFDA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625166">
              <a:off x="4204439" y="3101178"/>
              <a:ext cx="1231162" cy="476579"/>
            </a:xfrm>
            <a:prstGeom prst="rect">
              <a:avLst/>
            </a:prstGeom>
          </p:spPr>
        </p:pic>
      </p:grpSp>
      <p:pic>
        <p:nvPicPr>
          <p:cNvPr id="15" name="Picture 4">
            <a:extLst>
              <a:ext uri="{FF2B5EF4-FFF2-40B4-BE49-F238E27FC236}">
                <a16:creationId xmlns:a16="http://schemas.microsoft.com/office/drawing/2014/main" id="{472388CD-6284-C44C-A353-02A851E12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879" y="5810751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205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2272115"/>
            <a:ext cx="10337800" cy="231377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7300" dirty="0"/>
              <a:t>Prozessbezogene Kompetenzen</a:t>
            </a:r>
            <a:br>
              <a:rPr lang="de-DE" dirty="0"/>
            </a:br>
            <a:r>
              <a:rPr lang="de-DE" dirty="0"/>
              <a:t>(allgemein)</a:t>
            </a:r>
            <a:br>
              <a:rPr lang="de-DE" dirty="0"/>
            </a:br>
            <a:r>
              <a:rPr lang="de-DE" dirty="0">
                <a:hlinkClick r:id="rId2" action="ppaction://hlinksldjump"/>
              </a:rPr>
              <a:t>Vorspulen</a:t>
            </a:r>
            <a:endParaRPr lang="de-DE" dirty="0"/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771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9425"/>
            <a:ext cx="10337800" cy="1019175"/>
          </a:xfrm>
        </p:spPr>
        <p:txBody>
          <a:bodyPr>
            <a:normAutofit fontScale="90000"/>
          </a:bodyPr>
          <a:lstStyle/>
          <a:p>
            <a:r>
              <a:rPr lang="de-DE" dirty="0"/>
              <a:t>Prozessbezogene Kompetenzen</a:t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349CC008-3A70-B445-9BA7-3B7BE3101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534085"/>
              </p:ext>
            </p:extLst>
          </p:nvPr>
        </p:nvGraphicFramePr>
        <p:xfrm>
          <a:off x="642257" y="1326852"/>
          <a:ext cx="10795000" cy="46771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9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Zusätzlich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Gestrichen</a:t>
                      </a: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bzw. </a:t>
                      </a:r>
                      <a:r>
                        <a:rPr lang="de-DE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verändert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Physikalisch argumentieren QP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de-DE" sz="20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/>
                        <a:t>identifizieren und entwickeln Fragestellungen zu physikalischen Sachverhalten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/>
                        <a:t>unterwerfen Argumentationen einer fachlich-kritischen Prüfung.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de-DE" sz="20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7407224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000" b="1" dirty="0"/>
                        <a:t>Probleme lösen QP</a:t>
                      </a:r>
                      <a:endParaRPr lang="de-D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188296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wählen zur Problemlösung in unterschiedlichen Quellen (analog und digital) passende Informationen aus und prüfen die Plausibilität und Relevanz</a:t>
                      </a:r>
                      <a:endParaRPr lang="de-DE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486103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000" b="1" dirty="0"/>
                        <a:t>Planen, experimentieren, auswerten EP</a:t>
                      </a:r>
                      <a:endParaRPr lang="de-D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000" b="1" dirty="0"/>
                        <a:t>Planen, experimentieren, auswerten EP </a:t>
                      </a:r>
                      <a:endParaRPr lang="de-DE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8531342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/>
                        <a:t>schätzen die absolute Unsicherheit beim Messen einzelner Größen ab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1097738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experimentieren zunehmend selbständig</a:t>
                      </a:r>
                      <a:endParaRPr lang="de-DE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837943"/>
                  </a:ext>
                </a:extLst>
              </a:tr>
            </a:tbl>
          </a:graphicData>
        </a:graphic>
      </p:graphicFrame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56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9425"/>
            <a:ext cx="10337800" cy="1019175"/>
          </a:xfrm>
        </p:spPr>
        <p:txBody>
          <a:bodyPr>
            <a:normAutofit fontScale="90000"/>
          </a:bodyPr>
          <a:lstStyle/>
          <a:p>
            <a:r>
              <a:rPr lang="de-DE" dirty="0"/>
              <a:t>Prozessbezogene Kompetenzen</a:t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349CC008-3A70-B445-9BA7-3B7BE3101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679002"/>
              </p:ext>
            </p:extLst>
          </p:nvPr>
        </p:nvGraphicFramePr>
        <p:xfrm>
          <a:off x="642257" y="1301071"/>
          <a:ext cx="10795000" cy="49819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9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Zusätzlich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Gestrichen</a:t>
                      </a: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bzw. </a:t>
                      </a:r>
                      <a:r>
                        <a:rPr lang="de-DE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verändert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Planen, experimentieren, auswerten QP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Planen, experimentieren, auswerten QP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4625" lvl="0" indent="-1746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bauen Versuchsanordnungen auch unter Verwendung von digitalen Messwerterfassungs-systemen und Oszilloskopen ggf. nach Anleitung auf</a:t>
                      </a:r>
                      <a:endParaRPr lang="de-DE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7407224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planen Experimente zur Untersuchung ausgewählter, auch eigener Fragestellungen selbst und führen diese sachgerecht durch</a:t>
                      </a:r>
                      <a:endParaRPr lang="de-DE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188296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/>
                        <a:t>erklären bekannte Messverfahren sowie die Funktion einzelner Komponenten eines Versuchsaufbaus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486103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/>
                        <a:t>erklären bekannte Auswerteverfahren</a:t>
                      </a:r>
                      <a:endParaRPr lang="de-D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8531342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Mathematisieren EP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Mathematisieren EP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4098611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/>
                        <a:t>schätzen die absolute Unsicherheit beim Messen einzelner Größen ab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1097738"/>
                  </a:ext>
                </a:extLst>
              </a:tr>
            </a:tbl>
          </a:graphicData>
        </a:graphic>
      </p:graphicFrame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239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9425"/>
            <a:ext cx="10337800" cy="1019175"/>
          </a:xfrm>
        </p:spPr>
        <p:txBody>
          <a:bodyPr>
            <a:normAutofit fontScale="90000"/>
          </a:bodyPr>
          <a:lstStyle/>
          <a:p>
            <a:r>
              <a:rPr lang="de-DE" dirty="0"/>
              <a:t>Prozessbezogene Kompetenzen</a:t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349CC008-3A70-B445-9BA7-3B7BE3101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401530"/>
              </p:ext>
            </p:extLst>
          </p:nvPr>
        </p:nvGraphicFramePr>
        <p:xfrm>
          <a:off x="642257" y="1301071"/>
          <a:ext cx="10795000" cy="49819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9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Zusätzlich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Gestrichen</a:t>
                      </a: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bzw. </a:t>
                      </a:r>
                      <a:r>
                        <a:rPr lang="de-DE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verändert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de-D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Mathematisieren EP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4625" lvl="0" indent="-1746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ermitteln lineare, quadratische und antiproportionale Zusammenhänge aus Messdaten… (bisher: funktionale Zusammenhänge) </a:t>
                      </a:r>
                      <a:endParaRPr lang="de-DE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7407224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Mathematisieren QP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188296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ermitteln zusätzlich exponentielle Zusammen-hänge und Zusammenhänge die Quadratwurzeln enthalten (nur eA: sowie umgekehrt quadratische Zusammenhänge und exponentielle Zusammenhänge zur Basis e) mithilfe des eingeführten elektronischen Rechenwerkzeugs. (bisher: funktionale Zusammenhänge, keine Differenzierung gA </a:t>
                      </a:r>
                      <a:r>
                        <a:rPr lang="de-DE" sz="2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vs</a:t>
                      </a: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eA) </a:t>
                      </a:r>
                      <a:endParaRPr lang="de-DE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486103"/>
                  </a:ext>
                </a:extLst>
              </a:tr>
            </a:tbl>
          </a:graphicData>
        </a:graphic>
      </p:graphicFrame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426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9425"/>
            <a:ext cx="10337800" cy="1019175"/>
          </a:xfrm>
        </p:spPr>
        <p:txBody>
          <a:bodyPr>
            <a:normAutofit fontScale="90000"/>
          </a:bodyPr>
          <a:lstStyle/>
          <a:p>
            <a:r>
              <a:rPr lang="de-DE" dirty="0"/>
              <a:t>Prozessbezogene Kompetenzen</a:t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349CC008-3A70-B445-9BA7-3B7BE3101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58762"/>
              </p:ext>
            </p:extLst>
          </p:nvPr>
        </p:nvGraphicFramePr>
        <p:xfrm>
          <a:off x="642257" y="1301071"/>
          <a:ext cx="10795000" cy="49819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9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Zusätzlich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Gestrichen</a:t>
                      </a: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bzw. </a:t>
                      </a:r>
                      <a:r>
                        <a:rPr lang="de-DE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verändert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de-D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Erkenntniswege der Physik beschreiben und reflektieren QP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4625" lvl="0" indent="-1746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erläutern die Besonderheiten der quantenphysikalischen Sichtweise (bisher: Einschränkung auf eA) </a:t>
                      </a:r>
                      <a:endParaRPr lang="de-DE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7407224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Kommunizieren QP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188296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/>
                        <a:t>entnehmen unter Berücksichtigung ihres Vorwissens aus Beobachtungen, Darstellungen und Texten relevante Informationen und geben sie in passender Struktur und angemessener Fachsprache wieder</a:t>
                      </a: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/>
                        <a:t>nutzen ihr Wissen über aus physikalischer Sicht gültige Argumentationsketten zur Beurteilung vorgegebener und zur Entwicklung eigener innerfachlicher Argumentationen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486103"/>
                  </a:ext>
                </a:extLst>
              </a:tr>
            </a:tbl>
          </a:graphicData>
        </a:graphic>
      </p:graphicFrame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67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9425"/>
            <a:ext cx="10337800" cy="1019175"/>
          </a:xfrm>
        </p:spPr>
        <p:txBody>
          <a:bodyPr>
            <a:normAutofit fontScale="90000"/>
          </a:bodyPr>
          <a:lstStyle/>
          <a:p>
            <a:r>
              <a:rPr lang="de-DE" dirty="0"/>
              <a:t>Prozessbezogene Kompetenzen</a:t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349CC008-3A70-B445-9BA7-3B7BE3101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815155"/>
              </p:ext>
            </p:extLst>
          </p:nvPr>
        </p:nvGraphicFramePr>
        <p:xfrm>
          <a:off x="642257" y="1301071"/>
          <a:ext cx="10795000" cy="40675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9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Zusätzlich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Gestrichen</a:t>
                      </a: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bzw. </a:t>
                      </a:r>
                      <a:r>
                        <a:rPr lang="de-DE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verändert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de-D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Kommunizieren QP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4625" lvl="0" indent="-1746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präsentieren Arbeitsergebnisse sach-, </a:t>
                      </a:r>
                      <a:r>
                        <a:rPr lang="de-DE" sz="2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situations-und</a:t>
                      </a: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adressatengerecht bei Verwendung geeigneter, auch digitaler Darstellungsmethoden und beachten dabei Urheberrecht und Zitierregeln</a:t>
                      </a:r>
                      <a:endParaRPr lang="de-DE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7407224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Dokumentieren EP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188296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solidFill>
                            <a:srgbClr val="FF0000"/>
                          </a:solidFill>
                        </a:rPr>
                        <a:t>stellen ihre Kenntnisse in einem Begriffsnetz dar</a:t>
                      </a:r>
                      <a:endParaRPr lang="de-DE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486103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Bewerten EP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Bewerten EP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6054788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/>
                        <a:t>beschreiben ein einfaches Bewertungsverfahren und wenden dieses angeleitet auf eine geeignete außerfachliche Problemsituation an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solidFill>
                            <a:srgbClr val="FF0000"/>
                          </a:solidFill>
                        </a:rPr>
                        <a:t>wenden ihr Wissen zum Bewerten von Risiken und Sicherheitsmaßnahmen im Straßenverkehr an </a:t>
                      </a:r>
                      <a:endParaRPr lang="de-DE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1938309"/>
                  </a:ext>
                </a:extLst>
              </a:tr>
            </a:tbl>
          </a:graphicData>
        </a:graphic>
      </p:graphicFrame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6B29F25D-77E5-9CC4-27D0-DF122536DADE}"/>
              </a:ext>
            </a:extLst>
          </p:cNvPr>
          <p:cNvSpPr/>
          <p:nvPr/>
        </p:nvSpPr>
        <p:spPr>
          <a:xfrm rot="6419564">
            <a:off x="927100" y="2855739"/>
            <a:ext cx="2027115" cy="58268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71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9425"/>
            <a:ext cx="10337800" cy="1019175"/>
          </a:xfrm>
        </p:spPr>
        <p:txBody>
          <a:bodyPr>
            <a:normAutofit fontScale="90000"/>
          </a:bodyPr>
          <a:lstStyle/>
          <a:p>
            <a:r>
              <a:rPr lang="de-DE" dirty="0"/>
              <a:t>Prozessbezogene Kompetenzen</a:t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349CC008-3A70-B445-9BA7-3B7BE3101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877015"/>
              </p:ext>
            </p:extLst>
          </p:nvPr>
        </p:nvGraphicFramePr>
        <p:xfrm>
          <a:off x="642257" y="1301071"/>
          <a:ext cx="10795000" cy="37627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9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Zusätzlich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Gestrichen</a:t>
                      </a: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bzw. </a:t>
                      </a:r>
                      <a:r>
                        <a:rPr lang="de-DE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verändert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Bewerten QP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/>
                        <a:t>entwickeln anhand relevanter Bewertungskriterien Handlungsoptionen in gesellschaftlich- oder alltagsrelevanten Entscheidungssituationen mit fachlichem Bezug und wägen sie gegeneinander ab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/>
                        <a:t>bilden sich reflektiert und rational in außerfachlichen Kontexten ein eigenes Urteil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/>
                        <a:t>wenden selbständig das erlernten Bewertungsverfahren auf eine geeignete außerfachliche Problemsituation an.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4625" lvl="0" indent="-1746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de-DE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7407224"/>
                  </a:ext>
                </a:extLst>
              </a:tr>
            </a:tbl>
          </a:graphicData>
        </a:graphic>
      </p:graphicFrame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BEBEA057-4955-D86D-453A-6E838C88F542}"/>
              </a:ext>
            </a:extLst>
          </p:cNvPr>
          <p:cNvSpPr/>
          <p:nvPr/>
        </p:nvSpPr>
        <p:spPr>
          <a:xfrm rot="12529296" flipV="1">
            <a:off x="5082442" y="4430072"/>
            <a:ext cx="2027115" cy="58268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ZA 25</a:t>
            </a:r>
          </a:p>
        </p:txBody>
      </p:sp>
    </p:spTree>
    <p:extLst>
      <p:ext uri="{BB962C8B-B14F-4D97-AF65-F5344CB8AC3E}">
        <p14:creationId xmlns:p14="http://schemas.microsoft.com/office/powerpoint/2010/main" val="2874234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502542"/>
            <a:ext cx="10337800" cy="498459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7300" dirty="0"/>
              <a:t>Inhalts- und prozessbezogene Kompetenzen </a:t>
            </a:r>
            <a:br>
              <a:rPr lang="de-DE" sz="7300" dirty="0"/>
            </a:br>
            <a:r>
              <a:rPr lang="de-DE" dirty="0"/>
              <a:t>(„Kombitabellen“)</a:t>
            </a:r>
            <a:br>
              <a:rPr lang="de-DE" dirty="0"/>
            </a:br>
            <a:br>
              <a:rPr lang="de-DE" sz="7300" dirty="0"/>
            </a:br>
            <a:r>
              <a:rPr lang="de-DE" sz="7300" dirty="0"/>
              <a:t>Änderungen in der Einführungsphase</a:t>
            </a:r>
            <a:br>
              <a:rPr lang="de-DE" dirty="0"/>
            </a:br>
            <a:endParaRPr lang="de-DE" dirty="0"/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319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9425"/>
            <a:ext cx="10337800" cy="1019175"/>
          </a:xfrm>
        </p:spPr>
        <p:txBody>
          <a:bodyPr>
            <a:normAutofit fontScale="90000"/>
          </a:bodyPr>
          <a:lstStyle/>
          <a:p>
            <a:r>
              <a:rPr lang="de-DE" dirty="0"/>
              <a:t>Änderungen in der Einführungsphase</a:t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349CC008-3A70-B445-9BA7-3B7BE3101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31147"/>
              </p:ext>
            </p:extLst>
          </p:nvPr>
        </p:nvGraphicFramePr>
        <p:xfrm>
          <a:off x="638629" y="1498600"/>
          <a:ext cx="10900228" cy="20346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59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0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Zusätzlich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Gestrichen</a:t>
                      </a: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bzw. </a:t>
                      </a:r>
                      <a:r>
                        <a:rPr lang="de-DE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verändert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4726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erarbeiten ein Werturteil zu einer Fragestellung bezüglich der Energienutzung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wenden ein Bewertungsverfahren auf eine Fragestellung im Zusammenhang mit Nachhaltigkeit an</a:t>
                      </a:r>
                    </a:p>
                    <a:p>
                      <a:pPr marL="180000" indent="-180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wenden ihr Wissen zum Bewerten von Risiken und Sicherheitsmaßnahmen im Straßenverkehr an (in Zusammenhang mit dem Energieerhaltungssatz)</a:t>
                      </a:r>
                      <a:endParaRPr lang="de-DE" sz="20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3899" y="1036935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Dynamik</a:t>
            </a:r>
          </a:p>
        </p:txBody>
      </p:sp>
    </p:spTree>
    <p:extLst>
      <p:ext uri="{BB962C8B-B14F-4D97-AF65-F5344CB8AC3E}">
        <p14:creationId xmlns:p14="http://schemas.microsoft.com/office/powerpoint/2010/main" val="3117907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2919412"/>
            <a:ext cx="10337800" cy="2632302"/>
          </a:xfrm>
        </p:spPr>
        <p:txBody>
          <a:bodyPr>
            <a:normAutofit fontScale="90000"/>
          </a:bodyPr>
          <a:lstStyle/>
          <a:p>
            <a:pPr algn="ctr">
              <a:spcAft>
                <a:spcPts val="2400"/>
              </a:spcAft>
            </a:pPr>
            <a:r>
              <a:rPr lang="de-DE" sz="7300" dirty="0"/>
              <a:t>Inhalts- und prozessbezogene Kompetenzen </a:t>
            </a:r>
            <a:br>
              <a:rPr lang="de-DE" sz="7300" dirty="0"/>
            </a:br>
            <a:r>
              <a:rPr lang="de-DE" dirty="0"/>
              <a:t>(„Kombitabellen“)</a:t>
            </a:r>
            <a:br>
              <a:rPr lang="de-DE" dirty="0"/>
            </a:br>
            <a:br>
              <a:rPr lang="de-DE" sz="7300" dirty="0"/>
            </a:br>
            <a:r>
              <a:rPr lang="de-DE" sz="7300" dirty="0"/>
              <a:t>Änderungen für das erhöhte Niveau </a:t>
            </a:r>
            <a:br>
              <a:rPr lang="de-DE" dirty="0"/>
            </a:br>
            <a:endParaRPr lang="de-DE" dirty="0"/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4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CCB90-8139-7548-85FA-03463496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Neues KC für die Oberstufe – warum?</a:t>
            </a: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9B8DC084-32AA-4B4C-8DF3-758922F0D54A}"/>
              </a:ext>
            </a:extLst>
          </p:cNvPr>
          <p:cNvGrpSpPr/>
          <p:nvPr/>
        </p:nvGrpSpPr>
        <p:grpSpPr>
          <a:xfrm>
            <a:off x="1083424" y="2179868"/>
            <a:ext cx="4305993" cy="3997095"/>
            <a:chOff x="1180407" y="2179868"/>
            <a:chExt cx="4305993" cy="3997095"/>
          </a:xfrm>
        </p:grpSpPr>
        <p:sp>
          <p:nvSpPr>
            <p:cNvPr id="4" name="Abgerundetes Rechteck 3">
              <a:extLst>
                <a:ext uri="{FF2B5EF4-FFF2-40B4-BE49-F238E27FC236}">
                  <a16:creationId xmlns:a16="http://schemas.microsoft.com/office/drawing/2014/main" id="{174C4C61-F6FC-C04D-B665-A6019502838D}"/>
                </a:ext>
              </a:extLst>
            </p:cNvPr>
            <p:cNvSpPr/>
            <p:nvPr/>
          </p:nvSpPr>
          <p:spPr>
            <a:xfrm>
              <a:off x="1180407" y="5403273"/>
              <a:ext cx="4305993" cy="773690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>
                  <a:solidFill>
                    <a:schemeClr val="bg1"/>
                  </a:solidFill>
                </a:rPr>
                <a:t>EPA (KMK, 1989)</a:t>
              </a:r>
            </a:p>
          </p:txBody>
        </p: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4BF62F4F-7765-6C48-88DF-0C260550AA88}"/>
                </a:ext>
              </a:extLst>
            </p:cNvPr>
            <p:cNvGrpSpPr/>
            <p:nvPr/>
          </p:nvGrpSpPr>
          <p:grpSpPr>
            <a:xfrm>
              <a:off x="2859577" y="2179868"/>
              <a:ext cx="947652" cy="3106061"/>
              <a:chOff x="1845424" y="2229744"/>
              <a:chExt cx="947652" cy="3106061"/>
            </a:xfrm>
          </p:grpSpPr>
          <p:sp>
            <p:nvSpPr>
              <p:cNvPr id="5" name="Pfeil nach oben 4">
                <a:extLst>
                  <a:ext uri="{FF2B5EF4-FFF2-40B4-BE49-F238E27FC236}">
                    <a16:creationId xmlns:a16="http://schemas.microsoft.com/office/drawing/2014/main" id="{2E22B40F-CC4E-E941-9550-B309324AE25C}"/>
                  </a:ext>
                </a:extLst>
              </p:cNvPr>
              <p:cNvSpPr/>
              <p:nvPr/>
            </p:nvSpPr>
            <p:spPr>
              <a:xfrm>
                <a:off x="2128058" y="4853667"/>
                <a:ext cx="382385" cy="482138"/>
              </a:xfrm>
              <a:prstGeom prst="up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Abgerundetes Rechteck 5">
                <a:extLst>
                  <a:ext uri="{FF2B5EF4-FFF2-40B4-BE49-F238E27FC236}">
                    <a16:creationId xmlns:a16="http://schemas.microsoft.com/office/drawing/2014/main" id="{DC992BC6-A87C-8140-B67F-000FD8C347D5}"/>
                  </a:ext>
                </a:extLst>
              </p:cNvPr>
              <p:cNvSpPr/>
              <p:nvPr/>
            </p:nvSpPr>
            <p:spPr>
              <a:xfrm>
                <a:off x="1845425" y="3607724"/>
                <a:ext cx="947651" cy="1180407"/>
              </a:xfrm>
              <a:prstGeom prst="roundRect">
                <a:avLst/>
              </a:prstGeom>
              <a:solidFill>
                <a:srgbClr val="C00000">
                  <a:alpha val="50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dirty="0"/>
                  <a:t>altes KC</a:t>
                </a:r>
              </a:p>
              <a:p>
                <a:pPr algn="ctr"/>
                <a:r>
                  <a:rPr lang="de-DE" sz="2000" b="1" dirty="0" err="1"/>
                  <a:t>Nds</a:t>
                </a:r>
                <a:r>
                  <a:rPr lang="de-DE" sz="2000" b="1" dirty="0"/>
                  <a:t>.</a:t>
                </a:r>
              </a:p>
            </p:txBody>
          </p:sp>
          <p:sp>
            <p:nvSpPr>
              <p:cNvPr id="8" name="Pfeil nach oben 7">
                <a:extLst>
                  <a:ext uri="{FF2B5EF4-FFF2-40B4-BE49-F238E27FC236}">
                    <a16:creationId xmlns:a16="http://schemas.microsoft.com/office/drawing/2014/main" id="{52406551-06E3-5A45-9FCC-8BF80C0A5A8C}"/>
                  </a:ext>
                </a:extLst>
              </p:cNvPr>
              <p:cNvSpPr/>
              <p:nvPr/>
            </p:nvSpPr>
            <p:spPr>
              <a:xfrm>
                <a:off x="2128058" y="3058118"/>
                <a:ext cx="382385" cy="482138"/>
              </a:xfrm>
              <a:prstGeom prst="up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Abgerundetes Rechteck 8">
                <a:extLst>
                  <a:ext uri="{FF2B5EF4-FFF2-40B4-BE49-F238E27FC236}">
                    <a16:creationId xmlns:a16="http://schemas.microsoft.com/office/drawing/2014/main" id="{7CCDD18A-F1D2-8642-8A4A-8C6A360C1294}"/>
                  </a:ext>
                </a:extLst>
              </p:cNvPr>
              <p:cNvSpPr/>
              <p:nvPr/>
            </p:nvSpPr>
            <p:spPr>
              <a:xfrm>
                <a:off x="1845424" y="2229744"/>
                <a:ext cx="947651" cy="760905"/>
              </a:xfrm>
              <a:prstGeom prst="round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dirty="0"/>
                  <a:t>Abitur</a:t>
                </a:r>
              </a:p>
              <a:p>
                <a:pPr algn="ctr"/>
                <a:r>
                  <a:rPr lang="de-DE" sz="2000" b="1" dirty="0" err="1"/>
                  <a:t>Nds</a:t>
                </a:r>
                <a:r>
                  <a:rPr lang="de-DE" dirty="0"/>
                  <a:t>.</a:t>
                </a:r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0DC7340-D0BC-C84F-8237-A632FEB9ED72}"/>
                </a:ext>
              </a:extLst>
            </p:cNvPr>
            <p:cNvGrpSpPr/>
            <p:nvPr/>
          </p:nvGrpSpPr>
          <p:grpSpPr>
            <a:xfrm>
              <a:off x="4009504" y="2179868"/>
              <a:ext cx="947652" cy="3106061"/>
              <a:chOff x="1845424" y="2229744"/>
              <a:chExt cx="947652" cy="3106061"/>
            </a:xfrm>
          </p:grpSpPr>
          <p:sp>
            <p:nvSpPr>
              <p:cNvPr id="17" name="Pfeil nach oben 16">
                <a:extLst>
                  <a:ext uri="{FF2B5EF4-FFF2-40B4-BE49-F238E27FC236}">
                    <a16:creationId xmlns:a16="http://schemas.microsoft.com/office/drawing/2014/main" id="{8EE7D7CF-DFCD-2642-86DB-23B0E5B856B3}"/>
                  </a:ext>
                </a:extLst>
              </p:cNvPr>
              <p:cNvSpPr/>
              <p:nvPr/>
            </p:nvSpPr>
            <p:spPr>
              <a:xfrm>
                <a:off x="2128058" y="4853667"/>
                <a:ext cx="382385" cy="482138"/>
              </a:xfrm>
              <a:prstGeom prst="upArrow">
                <a:avLst/>
              </a:prstGeom>
              <a:noFill/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Abgerundetes Rechteck 17">
                <a:extLst>
                  <a:ext uri="{FF2B5EF4-FFF2-40B4-BE49-F238E27FC236}">
                    <a16:creationId xmlns:a16="http://schemas.microsoft.com/office/drawing/2014/main" id="{E4B52834-FA12-D542-989F-67EED1399214}"/>
                  </a:ext>
                </a:extLst>
              </p:cNvPr>
              <p:cNvSpPr/>
              <p:nvPr/>
            </p:nvSpPr>
            <p:spPr>
              <a:xfrm>
                <a:off x="1845425" y="3607724"/>
                <a:ext cx="947651" cy="1180407"/>
              </a:xfrm>
              <a:prstGeom prst="roundRect">
                <a:avLst/>
              </a:prstGeom>
              <a:solidFill>
                <a:srgbClr val="C00000">
                  <a:alpha val="20000"/>
                </a:srgbClr>
              </a:solidFill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dirty="0"/>
                  <a:t>KC</a:t>
                </a:r>
              </a:p>
              <a:p>
                <a:pPr algn="ctr"/>
                <a:r>
                  <a:rPr lang="de-DE" sz="2000" b="1" dirty="0"/>
                  <a:t>...</a:t>
                </a:r>
              </a:p>
            </p:txBody>
          </p:sp>
          <p:sp>
            <p:nvSpPr>
              <p:cNvPr id="19" name="Pfeil nach oben 18">
                <a:extLst>
                  <a:ext uri="{FF2B5EF4-FFF2-40B4-BE49-F238E27FC236}">
                    <a16:creationId xmlns:a16="http://schemas.microsoft.com/office/drawing/2014/main" id="{882729A8-1D9D-2D43-9BAB-BA8FB66FE8B5}"/>
                  </a:ext>
                </a:extLst>
              </p:cNvPr>
              <p:cNvSpPr/>
              <p:nvPr/>
            </p:nvSpPr>
            <p:spPr>
              <a:xfrm>
                <a:off x="2128058" y="3058118"/>
                <a:ext cx="382385" cy="482138"/>
              </a:xfrm>
              <a:prstGeom prst="upArrow">
                <a:avLst/>
              </a:prstGeom>
              <a:noFill/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Abgerundetes Rechteck 19">
                <a:extLst>
                  <a:ext uri="{FF2B5EF4-FFF2-40B4-BE49-F238E27FC236}">
                    <a16:creationId xmlns:a16="http://schemas.microsoft.com/office/drawing/2014/main" id="{C593441D-649E-C54E-A2A0-8F0F59680E62}"/>
                  </a:ext>
                </a:extLst>
              </p:cNvPr>
              <p:cNvSpPr/>
              <p:nvPr/>
            </p:nvSpPr>
            <p:spPr>
              <a:xfrm>
                <a:off x="1845424" y="2229744"/>
                <a:ext cx="947651" cy="760905"/>
              </a:xfrm>
              <a:prstGeom prst="roundRect">
                <a:avLst/>
              </a:prstGeom>
              <a:solidFill>
                <a:schemeClr val="accent1">
                  <a:alpha val="21000"/>
                </a:schemeClr>
              </a:solidFill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dirty="0"/>
                  <a:t>Abitur</a:t>
                </a:r>
              </a:p>
              <a:p>
                <a:pPr algn="ctr"/>
                <a:r>
                  <a:rPr lang="de-DE" sz="2000" b="1" dirty="0"/>
                  <a:t>…</a:t>
                </a:r>
                <a:endParaRPr lang="de-DE" dirty="0"/>
              </a:p>
            </p:txBody>
          </p:sp>
        </p:grp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52CF9B6E-68F6-FC4F-8EFE-E07F81357145}"/>
                </a:ext>
              </a:extLst>
            </p:cNvPr>
            <p:cNvGrpSpPr/>
            <p:nvPr/>
          </p:nvGrpSpPr>
          <p:grpSpPr>
            <a:xfrm>
              <a:off x="1702721" y="2179868"/>
              <a:ext cx="947652" cy="3106061"/>
              <a:chOff x="1845424" y="2229744"/>
              <a:chExt cx="947652" cy="3106061"/>
            </a:xfrm>
          </p:grpSpPr>
          <p:sp>
            <p:nvSpPr>
              <p:cNvPr id="28" name="Pfeil nach oben 27">
                <a:extLst>
                  <a:ext uri="{FF2B5EF4-FFF2-40B4-BE49-F238E27FC236}">
                    <a16:creationId xmlns:a16="http://schemas.microsoft.com/office/drawing/2014/main" id="{4B5596CE-52F8-8F43-ADD9-BAE17149FDC0}"/>
                  </a:ext>
                </a:extLst>
              </p:cNvPr>
              <p:cNvSpPr/>
              <p:nvPr/>
            </p:nvSpPr>
            <p:spPr>
              <a:xfrm>
                <a:off x="2128058" y="4853667"/>
                <a:ext cx="382385" cy="482138"/>
              </a:xfrm>
              <a:prstGeom prst="upArrow">
                <a:avLst/>
              </a:prstGeom>
              <a:noFill/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Abgerundetes Rechteck 28">
                <a:extLst>
                  <a:ext uri="{FF2B5EF4-FFF2-40B4-BE49-F238E27FC236}">
                    <a16:creationId xmlns:a16="http://schemas.microsoft.com/office/drawing/2014/main" id="{7F45F1C8-266F-164F-AE03-2B6F42130D92}"/>
                  </a:ext>
                </a:extLst>
              </p:cNvPr>
              <p:cNvSpPr/>
              <p:nvPr/>
            </p:nvSpPr>
            <p:spPr>
              <a:xfrm>
                <a:off x="1845425" y="3607724"/>
                <a:ext cx="947651" cy="1180407"/>
              </a:xfrm>
              <a:prstGeom prst="roundRect">
                <a:avLst/>
              </a:prstGeom>
              <a:solidFill>
                <a:srgbClr val="C00000">
                  <a:alpha val="20000"/>
                </a:srgbClr>
              </a:solidFill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dirty="0"/>
                  <a:t>KC</a:t>
                </a:r>
              </a:p>
              <a:p>
                <a:pPr algn="ctr"/>
                <a:r>
                  <a:rPr lang="de-DE" sz="2000" b="1" dirty="0"/>
                  <a:t>...</a:t>
                </a:r>
              </a:p>
            </p:txBody>
          </p:sp>
          <p:sp>
            <p:nvSpPr>
              <p:cNvPr id="30" name="Pfeil nach oben 29">
                <a:extLst>
                  <a:ext uri="{FF2B5EF4-FFF2-40B4-BE49-F238E27FC236}">
                    <a16:creationId xmlns:a16="http://schemas.microsoft.com/office/drawing/2014/main" id="{61560670-4F55-C148-80EE-7F2A0FF38114}"/>
                  </a:ext>
                </a:extLst>
              </p:cNvPr>
              <p:cNvSpPr/>
              <p:nvPr/>
            </p:nvSpPr>
            <p:spPr>
              <a:xfrm>
                <a:off x="2128058" y="3058118"/>
                <a:ext cx="382385" cy="482138"/>
              </a:xfrm>
              <a:prstGeom prst="upArrow">
                <a:avLst/>
              </a:prstGeom>
              <a:noFill/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Abgerundetes Rechteck 30">
                <a:extLst>
                  <a:ext uri="{FF2B5EF4-FFF2-40B4-BE49-F238E27FC236}">
                    <a16:creationId xmlns:a16="http://schemas.microsoft.com/office/drawing/2014/main" id="{0823D449-E718-7945-97D2-06B7D29E7CEE}"/>
                  </a:ext>
                </a:extLst>
              </p:cNvPr>
              <p:cNvSpPr/>
              <p:nvPr/>
            </p:nvSpPr>
            <p:spPr>
              <a:xfrm>
                <a:off x="1845424" y="2229744"/>
                <a:ext cx="947651" cy="760905"/>
              </a:xfrm>
              <a:prstGeom prst="roundRect">
                <a:avLst/>
              </a:prstGeom>
              <a:solidFill>
                <a:schemeClr val="accent1">
                  <a:alpha val="21000"/>
                </a:schemeClr>
              </a:solidFill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dirty="0"/>
                  <a:t>Abitur</a:t>
                </a:r>
              </a:p>
              <a:p>
                <a:pPr algn="ctr"/>
                <a:r>
                  <a:rPr lang="de-DE" sz="2000" b="1" dirty="0"/>
                  <a:t>…</a:t>
                </a:r>
                <a:endParaRPr lang="de-DE" dirty="0"/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28007C9B-57A5-3845-AD35-81161B4FC611}"/>
              </a:ext>
            </a:extLst>
          </p:cNvPr>
          <p:cNvGrpSpPr/>
          <p:nvPr/>
        </p:nvGrpSpPr>
        <p:grpSpPr>
          <a:xfrm>
            <a:off x="5971311" y="1690688"/>
            <a:ext cx="4305993" cy="4486275"/>
            <a:chOff x="6253942" y="1690688"/>
            <a:chExt cx="4305993" cy="4486275"/>
          </a:xfrm>
        </p:grpSpPr>
        <p:sp>
          <p:nvSpPr>
            <p:cNvPr id="50" name="Abgerundetes Rechteck 49">
              <a:extLst>
                <a:ext uri="{FF2B5EF4-FFF2-40B4-BE49-F238E27FC236}">
                  <a16:creationId xmlns:a16="http://schemas.microsoft.com/office/drawing/2014/main" id="{AA309954-693C-BF46-AFA7-996A06F0326A}"/>
                </a:ext>
              </a:extLst>
            </p:cNvPr>
            <p:cNvSpPr/>
            <p:nvPr/>
          </p:nvSpPr>
          <p:spPr>
            <a:xfrm>
              <a:off x="6253942" y="1690688"/>
              <a:ext cx="4305993" cy="1317554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/>
                <a:t>bundeseinheitliche Aufgaben</a:t>
              </a:r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</p:txBody>
        </p: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DDEEE68E-1F53-7045-AA66-36F2E616F904}"/>
                </a:ext>
              </a:extLst>
            </p:cNvPr>
            <p:cNvGrpSpPr/>
            <p:nvPr/>
          </p:nvGrpSpPr>
          <p:grpSpPr>
            <a:xfrm>
              <a:off x="6253942" y="2179868"/>
              <a:ext cx="4305993" cy="3997095"/>
              <a:chOff x="1180407" y="2179868"/>
              <a:chExt cx="4305993" cy="3997095"/>
            </a:xfrm>
          </p:grpSpPr>
          <p:sp>
            <p:nvSpPr>
              <p:cNvPr id="34" name="Abgerundetes Rechteck 33">
                <a:extLst>
                  <a:ext uri="{FF2B5EF4-FFF2-40B4-BE49-F238E27FC236}">
                    <a16:creationId xmlns:a16="http://schemas.microsoft.com/office/drawing/2014/main" id="{C406DDFF-B4B8-4C44-92E4-389EA4526116}"/>
                  </a:ext>
                </a:extLst>
              </p:cNvPr>
              <p:cNvSpPr/>
              <p:nvPr/>
            </p:nvSpPr>
            <p:spPr>
              <a:xfrm>
                <a:off x="1180407" y="5403273"/>
                <a:ext cx="4305993" cy="773690"/>
              </a:xfrm>
              <a:prstGeom prst="round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800" b="1" dirty="0" err="1">
                    <a:solidFill>
                      <a:schemeClr val="bg1"/>
                    </a:solidFill>
                  </a:rPr>
                  <a:t>BiStas</a:t>
                </a:r>
                <a:r>
                  <a:rPr lang="de-DE" sz="2800" b="1" dirty="0">
                    <a:solidFill>
                      <a:schemeClr val="bg1"/>
                    </a:solidFill>
                  </a:rPr>
                  <a:t> (KMK, 2020)</a:t>
                </a:r>
              </a:p>
            </p:txBody>
          </p:sp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086FBD7A-7E2B-6043-BE17-00B8F6332142}"/>
                  </a:ext>
                </a:extLst>
              </p:cNvPr>
              <p:cNvGrpSpPr/>
              <p:nvPr/>
            </p:nvGrpSpPr>
            <p:grpSpPr>
              <a:xfrm>
                <a:off x="2859577" y="2179868"/>
                <a:ext cx="947652" cy="3106061"/>
                <a:chOff x="1845424" y="2229744"/>
                <a:chExt cx="947652" cy="3106061"/>
              </a:xfrm>
            </p:grpSpPr>
            <p:sp>
              <p:nvSpPr>
                <p:cNvPr id="46" name="Pfeil nach oben 45">
                  <a:extLst>
                    <a:ext uri="{FF2B5EF4-FFF2-40B4-BE49-F238E27FC236}">
                      <a16:creationId xmlns:a16="http://schemas.microsoft.com/office/drawing/2014/main" id="{14733AB0-AF82-E249-B051-B71F2673C022}"/>
                    </a:ext>
                  </a:extLst>
                </p:cNvPr>
                <p:cNvSpPr/>
                <p:nvPr/>
              </p:nvSpPr>
              <p:spPr>
                <a:xfrm>
                  <a:off x="2128058" y="4853667"/>
                  <a:ext cx="382385" cy="482138"/>
                </a:xfrm>
                <a:prstGeom prst="upArrow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7" name="Abgerundetes Rechteck 46">
                  <a:extLst>
                    <a:ext uri="{FF2B5EF4-FFF2-40B4-BE49-F238E27FC236}">
                      <a16:creationId xmlns:a16="http://schemas.microsoft.com/office/drawing/2014/main" id="{77408A94-1BCE-B844-B9BE-6E022397B647}"/>
                    </a:ext>
                  </a:extLst>
                </p:cNvPr>
                <p:cNvSpPr/>
                <p:nvPr/>
              </p:nvSpPr>
              <p:spPr>
                <a:xfrm>
                  <a:off x="1845425" y="3607724"/>
                  <a:ext cx="947651" cy="1180407"/>
                </a:xfrm>
                <a:prstGeom prst="roundRect">
                  <a:avLst/>
                </a:prstGeom>
                <a:solidFill>
                  <a:srgbClr val="C00000">
                    <a:alpha val="50000"/>
                  </a:srgb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2000" b="1" dirty="0"/>
                    <a:t>neues KC</a:t>
                  </a:r>
                </a:p>
                <a:p>
                  <a:pPr algn="ctr"/>
                  <a:r>
                    <a:rPr lang="de-DE" sz="2000" b="1" dirty="0" err="1"/>
                    <a:t>Nds</a:t>
                  </a:r>
                  <a:r>
                    <a:rPr lang="de-DE" sz="2000" b="1" dirty="0"/>
                    <a:t>.</a:t>
                  </a:r>
                </a:p>
              </p:txBody>
            </p:sp>
            <p:sp>
              <p:nvSpPr>
                <p:cNvPr id="48" name="Pfeil nach oben 47">
                  <a:extLst>
                    <a:ext uri="{FF2B5EF4-FFF2-40B4-BE49-F238E27FC236}">
                      <a16:creationId xmlns:a16="http://schemas.microsoft.com/office/drawing/2014/main" id="{A0FFDF9E-21E6-304D-8FF2-6E94074825A8}"/>
                    </a:ext>
                  </a:extLst>
                </p:cNvPr>
                <p:cNvSpPr/>
                <p:nvPr/>
              </p:nvSpPr>
              <p:spPr>
                <a:xfrm>
                  <a:off x="2128058" y="3058118"/>
                  <a:ext cx="382385" cy="482138"/>
                </a:xfrm>
                <a:prstGeom prst="upArrow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" name="Abgerundetes Rechteck 48">
                  <a:extLst>
                    <a:ext uri="{FF2B5EF4-FFF2-40B4-BE49-F238E27FC236}">
                      <a16:creationId xmlns:a16="http://schemas.microsoft.com/office/drawing/2014/main" id="{E80C08CE-EE8F-CC43-90EC-AA60B4CE77A0}"/>
                    </a:ext>
                  </a:extLst>
                </p:cNvPr>
                <p:cNvSpPr/>
                <p:nvPr/>
              </p:nvSpPr>
              <p:spPr>
                <a:xfrm>
                  <a:off x="1845424" y="2229744"/>
                  <a:ext cx="947651" cy="760905"/>
                </a:xfrm>
                <a:prstGeom prst="roundRect">
                  <a:avLst/>
                </a:prstGeom>
                <a:solidFill>
                  <a:schemeClr val="accent1">
                    <a:alpha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2000" b="1" dirty="0"/>
                    <a:t>Abitur</a:t>
                  </a:r>
                </a:p>
                <a:p>
                  <a:pPr algn="ctr"/>
                  <a:r>
                    <a:rPr lang="de-DE" sz="2000" b="1" dirty="0" err="1"/>
                    <a:t>Nds</a:t>
                  </a:r>
                  <a:r>
                    <a:rPr lang="de-DE" dirty="0"/>
                    <a:t>.</a:t>
                  </a:r>
                </a:p>
              </p:txBody>
            </p:sp>
          </p:grpSp>
          <p:grpSp>
            <p:nvGrpSpPr>
              <p:cNvPr id="36" name="Gruppieren 35">
                <a:extLst>
                  <a:ext uri="{FF2B5EF4-FFF2-40B4-BE49-F238E27FC236}">
                    <a16:creationId xmlns:a16="http://schemas.microsoft.com/office/drawing/2014/main" id="{1F6A98B8-55B8-BF41-8728-F1E8B9872184}"/>
                  </a:ext>
                </a:extLst>
              </p:cNvPr>
              <p:cNvGrpSpPr/>
              <p:nvPr/>
            </p:nvGrpSpPr>
            <p:grpSpPr>
              <a:xfrm>
                <a:off x="4009504" y="2179868"/>
                <a:ext cx="947652" cy="3106061"/>
                <a:chOff x="1845424" y="2229744"/>
                <a:chExt cx="947652" cy="3106061"/>
              </a:xfrm>
            </p:grpSpPr>
            <p:sp>
              <p:nvSpPr>
                <p:cNvPr id="42" name="Pfeil nach oben 41">
                  <a:extLst>
                    <a:ext uri="{FF2B5EF4-FFF2-40B4-BE49-F238E27FC236}">
                      <a16:creationId xmlns:a16="http://schemas.microsoft.com/office/drawing/2014/main" id="{5467B8F8-27EC-BA49-9C2C-BF207B26F4FF}"/>
                    </a:ext>
                  </a:extLst>
                </p:cNvPr>
                <p:cNvSpPr/>
                <p:nvPr/>
              </p:nvSpPr>
              <p:spPr>
                <a:xfrm>
                  <a:off x="2128058" y="4853667"/>
                  <a:ext cx="382385" cy="482138"/>
                </a:xfrm>
                <a:prstGeom prst="upArrow">
                  <a:avLst/>
                </a:prstGeom>
                <a:noFill/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" name="Abgerundetes Rechteck 42">
                  <a:extLst>
                    <a:ext uri="{FF2B5EF4-FFF2-40B4-BE49-F238E27FC236}">
                      <a16:creationId xmlns:a16="http://schemas.microsoft.com/office/drawing/2014/main" id="{6B4260FE-1500-FE42-BC8B-A24849064AF9}"/>
                    </a:ext>
                  </a:extLst>
                </p:cNvPr>
                <p:cNvSpPr/>
                <p:nvPr/>
              </p:nvSpPr>
              <p:spPr>
                <a:xfrm>
                  <a:off x="1845425" y="3607724"/>
                  <a:ext cx="947651" cy="1180407"/>
                </a:xfrm>
                <a:prstGeom prst="roundRect">
                  <a:avLst/>
                </a:prstGeom>
                <a:solidFill>
                  <a:srgbClr val="C00000">
                    <a:alpha val="20000"/>
                  </a:srgbClr>
                </a:solidFill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2000" b="1" dirty="0"/>
                    <a:t>KC</a:t>
                  </a:r>
                </a:p>
                <a:p>
                  <a:pPr algn="ctr"/>
                  <a:r>
                    <a:rPr lang="de-DE" sz="2000" b="1" dirty="0"/>
                    <a:t>...</a:t>
                  </a:r>
                </a:p>
              </p:txBody>
            </p:sp>
            <p:sp>
              <p:nvSpPr>
                <p:cNvPr id="44" name="Pfeil nach oben 43">
                  <a:extLst>
                    <a:ext uri="{FF2B5EF4-FFF2-40B4-BE49-F238E27FC236}">
                      <a16:creationId xmlns:a16="http://schemas.microsoft.com/office/drawing/2014/main" id="{57216CBD-02BE-A743-B0BE-029355423F4B}"/>
                    </a:ext>
                  </a:extLst>
                </p:cNvPr>
                <p:cNvSpPr/>
                <p:nvPr/>
              </p:nvSpPr>
              <p:spPr>
                <a:xfrm>
                  <a:off x="2128058" y="3058118"/>
                  <a:ext cx="382385" cy="482138"/>
                </a:xfrm>
                <a:prstGeom prst="upArrow">
                  <a:avLst/>
                </a:prstGeom>
                <a:noFill/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5" name="Abgerundetes Rechteck 44">
                  <a:extLst>
                    <a:ext uri="{FF2B5EF4-FFF2-40B4-BE49-F238E27FC236}">
                      <a16:creationId xmlns:a16="http://schemas.microsoft.com/office/drawing/2014/main" id="{55A74855-5831-7E44-9DBC-78B8E3E93A3E}"/>
                    </a:ext>
                  </a:extLst>
                </p:cNvPr>
                <p:cNvSpPr/>
                <p:nvPr/>
              </p:nvSpPr>
              <p:spPr>
                <a:xfrm>
                  <a:off x="1845424" y="2229744"/>
                  <a:ext cx="947651" cy="760905"/>
                </a:xfrm>
                <a:prstGeom prst="roundRect">
                  <a:avLst/>
                </a:prstGeom>
                <a:solidFill>
                  <a:schemeClr val="accent1">
                    <a:alpha val="21000"/>
                  </a:schemeClr>
                </a:solidFill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2000" b="1" dirty="0"/>
                    <a:t>Abitur</a:t>
                  </a:r>
                </a:p>
                <a:p>
                  <a:pPr algn="ctr"/>
                  <a:r>
                    <a:rPr lang="de-DE" sz="2000" b="1" dirty="0"/>
                    <a:t>…</a:t>
                  </a:r>
                  <a:endParaRPr lang="de-DE" dirty="0"/>
                </a:p>
              </p:txBody>
            </p:sp>
          </p:grpSp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9D63919C-543D-944A-A7CE-620A0595B24F}"/>
                  </a:ext>
                </a:extLst>
              </p:cNvPr>
              <p:cNvGrpSpPr/>
              <p:nvPr/>
            </p:nvGrpSpPr>
            <p:grpSpPr>
              <a:xfrm>
                <a:off x="1702721" y="2179868"/>
                <a:ext cx="947652" cy="3106061"/>
                <a:chOff x="1845424" y="2229744"/>
                <a:chExt cx="947652" cy="3106061"/>
              </a:xfrm>
            </p:grpSpPr>
            <p:sp>
              <p:nvSpPr>
                <p:cNvPr id="38" name="Pfeil nach oben 37">
                  <a:extLst>
                    <a:ext uri="{FF2B5EF4-FFF2-40B4-BE49-F238E27FC236}">
                      <a16:creationId xmlns:a16="http://schemas.microsoft.com/office/drawing/2014/main" id="{1D931B85-8983-7041-8390-F667305B269D}"/>
                    </a:ext>
                  </a:extLst>
                </p:cNvPr>
                <p:cNvSpPr/>
                <p:nvPr/>
              </p:nvSpPr>
              <p:spPr>
                <a:xfrm>
                  <a:off x="2128058" y="4853667"/>
                  <a:ext cx="382385" cy="482138"/>
                </a:xfrm>
                <a:prstGeom prst="upArrow">
                  <a:avLst/>
                </a:prstGeom>
                <a:noFill/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" name="Abgerundetes Rechteck 38">
                  <a:extLst>
                    <a:ext uri="{FF2B5EF4-FFF2-40B4-BE49-F238E27FC236}">
                      <a16:creationId xmlns:a16="http://schemas.microsoft.com/office/drawing/2014/main" id="{5096C8B2-DF81-C043-9C9A-D9B47CEA50A0}"/>
                    </a:ext>
                  </a:extLst>
                </p:cNvPr>
                <p:cNvSpPr/>
                <p:nvPr/>
              </p:nvSpPr>
              <p:spPr>
                <a:xfrm>
                  <a:off x="1845425" y="3607724"/>
                  <a:ext cx="947651" cy="1180407"/>
                </a:xfrm>
                <a:prstGeom prst="roundRect">
                  <a:avLst/>
                </a:prstGeom>
                <a:solidFill>
                  <a:srgbClr val="C00000">
                    <a:alpha val="20000"/>
                  </a:srgbClr>
                </a:solidFill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2000" b="1" dirty="0"/>
                    <a:t>KC</a:t>
                  </a:r>
                </a:p>
                <a:p>
                  <a:pPr algn="ctr"/>
                  <a:r>
                    <a:rPr lang="de-DE" sz="2000" b="1" dirty="0"/>
                    <a:t>...</a:t>
                  </a:r>
                </a:p>
              </p:txBody>
            </p:sp>
            <p:sp>
              <p:nvSpPr>
                <p:cNvPr id="40" name="Pfeil nach oben 39">
                  <a:extLst>
                    <a:ext uri="{FF2B5EF4-FFF2-40B4-BE49-F238E27FC236}">
                      <a16:creationId xmlns:a16="http://schemas.microsoft.com/office/drawing/2014/main" id="{1A1DFF41-A7D7-B34B-AA41-A745FABAF75F}"/>
                    </a:ext>
                  </a:extLst>
                </p:cNvPr>
                <p:cNvSpPr/>
                <p:nvPr/>
              </p:nvSpPr>
              <p:spPr>
                <a:xfrm>
                  <a:off x="2128058" y="3058118"/>
                  <a:ext cx="382385" cy="482138"/>
                </a:xfrm>
                <a:prstGeom prst="upArrow">
                  <a:avLst/>
                </a:prstGeom>
                <a:noFill/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" name="Abgerundetes Rechteck 40">
                  <a:extLst>
                    <a:ext uri="{FF2B5EF4-FFF2-40B4-BE49-F238E27FC236}">
                      <a16:creationId xmlns:a16="http://schemas.microsoft.com/office/drawing/2014/main" id="{23BFFFE7-9889-CF46-B076-39E030F3827E}"/>
                    </a:ext>
                  </a:extLst>
                </p:cNvPr>
                <p:cNvSpPr/>
                <p:nvPr/>
              </p:nvSpPr>
              <p:spPr>
                <a:xfrm>
                  <a:off x="1845424" y="2229744"/>
                  <a:ext cx="947651" cy="760905"/>
                </a:xfrm>
                <a:prstGeom prst="roundRect">
                  <a:avLst/>
                </a:prstGeom>
                <a:solidFill>
                  <a:schemeClr val="accent1">
                    <a:alpha val="21000"/>
                  </a:schemeClr>
                </a:solidFill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2000" b="1" dirty="0"/>
                    <a:t>Abitur…</a:t>
                  </a:r>
                  <a:endParaRPr lang="de-DE" dirty="0"/>
                </a:p>
              </p:txBody>
            </p:sp>
          </p:grpSp>
        </p:grpSp>
      </p:grpSp>
      <p:sp>
        <p:nvSpPr>
          <p:cNvPr id="52" name="Abgerundetes Rechteck 51">
            <a:extLst>
              <a:ext uri="{FF2B5EF4-FFF2-40B4-BE49-F238E27FC236}">
                <a16:creationId xmlns:a16="http://schemas.microsoft.com/office/drawing/2014/main" id="{32A794FA-721F-4D4D-8267-FE36475057D4}"/>
              </a:ext>
            </a:extLst>
          </p:cNvPr>
          <p:cNvSpPr/>
          <p:nvPr/>
        </p:nvSpPr>
        <p:spPr>
          <a:xfrm>
            <a:off x="1136073" y="1690688"/>
            <a:ext cx="4305993" cy="131755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D9C9ECAB-DEBC-7C4D-8614-F9869713A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879" y="5810751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417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9425"/>
            <a:ext cx="10337800" cy="1019175"/>
          </a:xfrm>
        </p:spPr>
        <p:txBody>
          <a:bodyPr>
            <a:normAutofit fontScale="90000"/>
          </a:bodyPr>
          <a:lstStyle/>
          <a:p>
            <a:r>
              <a:rPr lang="de-DE" dirty="0"/>
              <a:t>Änderungen in der Qualifikationsphase</a:t>
            </a:r>
            <a:br>
              <a:rPr lang="de-DE" dirty="0"/>
            </a:b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elle 20">
                <a:extLst>
                  <a:ext uri="{FF2B5EF4-FFF2-40B4-BE49-F238E27FC236}">
                    <a16:creationId xmlns:a16="http://schemas.microsoft.com/office/drawing/2014/main" id="{349CC008-3A70-B445-9BA7-3B7BE31012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2414971"/>
                  </p:ext>
                </p:extLst>
              </p:nvPr>
            </p:nvGraphicFramePr>
            <p:xfrm>
              <a:off x="642257" y="1492859"/>
              <a:ext cx="10825844" cy="467715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63539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18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4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Zusätzlich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Gestrichen</a:t>
                          </a: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bzw. </a:t>
                          </a:r>
                          <a:r>
                            <a:rPr lang="de-DE" sz="20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verändert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indent="-1800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beschreiben das coulombsche Gesetz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Feldlinienbild Dipol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7407224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faradayscher Käfig als Resultat des Superpositionsprinzips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8803643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solidFill>
                                <a:srgbClr val="4472C4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Verfahren zur Bestimmung von </a:t>
                          </a:r>
                          <a:r>
                            <a:rPr lang="de-DE" sz="2000" i="1" dirty="0">
                              <a:solidFill>
                                <a:srgbClr val="4472C4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de-DE" sz="2000" dirty="0">
                              <a:solidFill>
                                <a:srgbClr val="4472C4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jetzt prozessbezogene Kompetenz</a:t>
                          </a: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71486103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Bedeutung </a:t>
                          </a:r>
                          <a:r>
                            <a:rPr lang="de-DE" sz="2000" i="1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de-DE" sz="200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-Feld für eine technische Anwendung </a:t>
                          </a: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81097738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beschreiben die elektrische Spannung auch als Potenzialdifferenz</a:t>
                          </a: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49511525"/>
                      </a:ext>
                    </a:extLst>
                  </a:tr>
                  <a:tr h="173597">
                    <a:tc>
                      <a:txBody>
                        <a:bodyPr/>
                        <a:lstStyle/>
                        <a:p>
                          <a:pPr marL="180000" indent="-180000" algn="l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z="20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Kondensator:</a:t>
                          </a:r>
                        </a:p>
                        <a:p>
                          <a:pPr marL="637200" lvl="1" indent="-180000" algn="l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z="2000" kern="1200" dirty="0" err="1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Aufladevorgang</a:t>
                          </a:r>
                          <a:r>
                            <a:rPr lang="de-DE" sz="20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mit einer Exponentialfunktion</a:t>
                          </a:r>
                        </a:p>
                        <a:p>
                          <a:pPr marL="637200" lvl="1" indent="-180000" algn="l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z="2000" i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t-U</a:t>
                          </a:r>
                          <a:r>
                            <a:rPr lang="de-DE" sz="20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-Zusammenhänge, </a:t>
                          </a:r>
                        </a:p>
                        <a:p>
                          <a:pPr marL="637200" lvl="1" indent="-180000" algn="l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z="20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SÜ auch zum </a:t>
                          </a:r>
                          <a:r>
                            <a:rPr lang="de-DE" sz="2000" kern="1200" dirty="0" err="1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Aufladevorgang</a:t>
                          </a:r>
                          <a:r>
                            <a:rPr lang="de-DE" sz="20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 </a:t>
                          </a:r>
                        </a:p>
                        <a:p>
                          <a:pPr marL="637200" lvl="1" indent="-180000" algn="l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z="20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überprüfen des Zusammenhangs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20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DE" sz="2000" i="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de-DE" sz="20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de-DE" sz="20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r>
                                <a:rPr lang="de-DE" sz="20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>
                                <a:rPr lang="de-DE" sz="20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de-DE" sz="20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>
                                <a:rPr lang="de-DE" sz="20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𝑙𝑛</m:t>
                              </m:r>
                              <m:r>
                                <a:rPr lang="de-DE" sz="20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de-DE" sz="20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kern="12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kern="120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Basis e nicht mehr explizit gefordert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7293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elle 20">
                <a:extLst>
                  <a:ext uri="{FF2B5EF4-FFF2-40B4-BE49-F238E27FC236}">
                    <a16:creationId xmlns:a16="http://schemas.microsoft.com/office/drawing/2014/main" id="{349CC008-3A70-B445-9BA7-3B7BE31012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2414971"/>
                  </p:ext>
                </p:extLst>
              </p:nvPr>
            </p:nvGraphicFramePr>
            <p:xfrm>
              <a:off x="642257" y="1492859"/>
              <a:ext cx="10825844" cy="467715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63539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18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99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Zusätzlich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Gestrichen</a:t>
                          </a: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bzw. </a:t>
                          </a:r>
                          <a:r>
                            <a:rPr lang="de-DE" sz="20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verändert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180000" indent="-18000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beschreiben das coulombsche Gesetz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Feldlinienbild Dipol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740722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faradayscher Käfig als Resultat des Superpositionsprinzips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8803643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solidFill>
                                <a:srgbClr val="4472C4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Verfahren zur Bestimmung von </a:t>
                          </a:r>
                          <a:r>
                            <a:rPr lang="de-DE" sz="2000" i="1" dirty="0">
                              <a:solidFill>
                                <a:srgbClr val="4472C4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de-DE" sz="2000" dirty="0">
                              <a:solidFill>
                                <a:srgbClr val="4472C4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jetzt prozessbezogene Kompetenz</a:t>
                          </a: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71486103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Bedeutung </a:t>
                          </a:r>
                          <a:r>
                            <a:rPr lang="de-DE" sz="2000" i="1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de-DE" sz="200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-Feld für eine technische Anwendung </a:t>
                          </a: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81097738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beschreiben die elektrische Spannung auch als Potenzialdifferenz</a:t>
                          </a: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49511525"/>
                      </a:ext>
                    </a:extLst>
                  </a:tr>
                  <a:tr h="152400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96" t="-206773" r="-70566" b="-99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kern="12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kern="120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Basis e nicht mehr explizit gefordert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729366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3899" y="1036935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Elektrizität </a:t>
            </a:r>
            <a:r>
              <a:rPr lang="de-DE" sz="2400" dirty="0" err="1"/>
              <a:t>eA</a:t>
            </a:r>
            <a:r>
              <a:rPr lang="de-DE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93221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9425"/>
            <a:ext cx="10337800" cy="1019175"/>
          </a:xfrm>
        </p:spPr>
        <p:txBody>
          <a:bodyPr>
            <a:normAutofit fontScale="90000"/>
          </a:bodyPr>
          <a:lstStyle/>
          <a:p>
            <a:r>
              <a:rPr lang="de-DE" dirty="0"/>
              <a:t>Änderungen in der Qualifikationsphase</a:t>
            </a:r>
            <a:br>
              <a:rPr lang="de-DE" dirty="0"/>
            </a:b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elle 20">
                <a:extLst>
                  <a:ext uri="{FF2B5EF4-FFF2-40B4-BE49-F238E27FC236}">
                    <a16:creationId xmlns:a16="http://schemas.microsoft.com/office/drawing/2014/main" id="{349CC008-3A70-B445-9BA7-3B7BE31012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4022768"/>
                  </p:ext>
                </p:extLst>
              </p:nvPr>
            </p:nvGraphicFramePr>
            <p:xfrm>
              <a:off x="642257" y="1492859"/>
              <a:ext cx="10825844" cy="5299139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63539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18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4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Zusätzlich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Gestrichen</a:t>
                          </a: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bzw. </a:t>
                          </a:r>
                          <a:r>
                            <a:rPr lang="de-DE" sz="20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verändert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indent="-1800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z="20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nennen die Gleichung </a:t>
                          </a:r>
                          <a14:m>
                            <m:oMath xmlns:m="http://schemas.openxmlformats.org/officeDocument/2006/math">
                              <m:r>
                                <a:rPr lang="de-DE" sz="20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  <m:r>
                                <a:rPr lang="de-DE" sz="20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de-DE" sz="20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200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e-DE" sz="20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>
                                <a:rPr lang="de-DE" sz="20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de-DE" sz="20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de-DE" sz="20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00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de-DE" sz="200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de-DE" sz="20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für die Energie des elektrischen Feldes eines Plattenkondensators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indent="-180000" algn="l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z="2000" kern="12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beschreiben qualitativ den Einfluss eines Dielektrikums auf die Kapazität</a:t>
                          </a:r>
                          <a:endParaRPr lang="de-DE" sz="20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7407224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4625" marR="0" lvl="0" indent="-174625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berechnen </a:t>
                          </a:r>
                          <a:r>
                            <a:rPr lang="de-DE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de-DE" sz="2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für d. schlanke luftgefüllte Spule </a:t>
                          </a:r>
                          <a:r>
                            <a:rPr lang="de-DE" sz="2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de-DE" sz="2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verschoben zum Halleffekt</a:t>
                          </a:r>
                          <a:endParaRPr lang="de-DE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8803643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Stromwaage nur noch erläutern (SÜ nicht mehr explizit gefordert)</a:t>
                          </a: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71486103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beschreiben ein Experiment zur Messung von </a:t>
                          </a:r>
                          <a:r>
                            <a:rPr lang="de-DE" sz="2000" i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 </a:t>
                          </a: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mit einer Hallsonde (SÜ mit Hallsonde wie bisher gefordert)</a:t>
                          </a:r>
                        </a:p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übertragen Kenntnisse zum prinzipiellen Verlauf der Bahnkurven (</a:t>
                          </a:r>
                          <a:r>
                            <a:rPr lang="de-DE" sz="2000" i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-Feld und </a:t>
                          </a:r>
                          <a:r>
                            <a:rPr lang="de-DE" sz="2000" i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-Feld) von freien Elektronen auf andere geladene Teilchen</a:t>
                          </a:r>
                        </a:p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Wien-Filter: leiten die Gleichung </a:t>
                          </a:r>
                          <a14:m>
                            <m:oMath xmlns:m="http://schemas.openxmlformats.org/officeDocument/2006/math">
                              <m:r>
                                <a:rPr lang="de-DE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de-DE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de-DE" sz="20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de-DE" sz="20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für die Geschwindigkeit her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810977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elle 20">
                <a:extLst>
                  <a:ext uri="{FF2B5EF4-FFF2-40B4-BE49-F238E27FC236}">
                    <a16:creationId xmlns:a16="http://schemas.microsoft.com/office/drawing/2014/main" id="{349CC008-3A70-B445-9BA7-3B7BE31012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4022768"/>
                  </p:ext>
                </p:extLst>
              </p:nvPr>
            </p:nvGraphicFramePr>
            <p:xfrm>
              <a:off x="642257" y="1492859"/>
              <a:ext cx="10825844" cy="5299139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63539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18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99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Zusätzlich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Gestrichen</a:t>
                          </a: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bzw. </a:t>
                          </a:r>
                          <a:r>
                            <a:rPr lang="de-DE" sz="20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verändert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721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96" t="-53543" r="-70566" b="-552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37794">
                    <a:tc>
                      <a:txBody>
                        <a:bodyPr/>
                        <a:lstStyle/>
                        <a:p>
                          <a:pPr marL="180000" indent="-180000" algn="l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z="2000" kern="12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beschreiben qualitativ den Einfluss eines Dielektrikums auf die Kapazität</a:t>
                          </a:r>
                          <a:endParaRPr lang="de-DE" sz="20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7407224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4625" marR="0" lvl="0" indent="-174625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berechnen </a:t>
                          </a:r>
                          <a:r>
                            <a:rPr lang="de-DE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de-DE" sz="2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für d. schlanke luftgefüllte Spule </a:t>
                          </a:r>
                          <a:r>
                            <a:rPr lang="de-DE" sz="2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de-DE" sz="2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verschoben zum Halleffekt</a:t>
                          </a:r>
                          <a:endParaRPr lang="de-DE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8803643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Stromwaage nur noch erläutern (SÜ nicht mehr explizit gefordert)</a:t>
                          </a: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71486103"/>
                      </a:ext>
                    </a:extLst>
                  </a:tr>
                  <a:tr h="2260029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96" t="-135040" r="-70566" b="-6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8109773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3899" y="1036935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Elektrizität </a:t>
            </a:r>
            <a:r>
              <a:rPr lang="de-DE" sz="2400" dirty="0" err="1"/>
              <a:t>eA</a:t>
            </a:r>
            <a:r>
              <a:rPr lang="de-DE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4831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9425"/>
            <a:ext cx="10337800" cy="1019175"/>
          </a:xfrm>
        </p:spPr>
        <p:txBody>
          <a:bodyPr>
            <a:normAutofit fontScale="90000"/>
          </a:bodyPr>
          <a:lstStyle/>
          <a:p>
            <a:r>
              <a:rPr lang="de-DE" dirty="0"/>
              <a:t>Änderungen in der Qualifikationsphase</a:t>
            </a:r>
            <a:br>
              <a:rPr lang="de-DE" dirty="0"/>
            </a:b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elle 20">
                <a:extLst>
                  <a:ext uri="{FF2B5EF4-FFF2-40B4-BE49-F238E27FC236}">
                    <a16:creationId xmlns:a16="http://schemas.microsoft.com/office/drawing/2014/main" id="{349CC008-3A70-B445-9BA7-3B7BE31012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1481269"/>
                  </p:ext>
                </p:extLst>
              </p:nvPr>
            </p:nvGraphicFramePr>
            <p:xfrm>
              <a:off x="642257" y="1492859"/>
              <a:ext cx="10825844" cy="3313811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63539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18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4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Zusätzlich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Gestrichen</a:t>
                          </a: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bzw. </a:t>
                          </a:r>
                          <a:r>
                            <a:rPr lang="de-DE" sz="20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verändert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beschreiben Spulen als Energiespeicher in Analogie zu Kondensatoren</a:t>
                          </a:r>
                          <a:endParaRPr lang="de-DE" sz="20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nennen die Gleichung </a:t>
                          </a:r>
                          <a14:m>
                            <m:oMath xmlns:m="http://schemas.openxmlformats.org/officeDocument/2006/math">
                              <m:r>
                                <a:rPr lang="de-DE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  <m:r>
                                <a:rPr lang="de-DE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de-DE" sz="20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20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e-DE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>
                                <a:rPr lang="de-DE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de-DE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de-DE" sz="20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0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de-DE" sz="20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für die Energie des magnetischen Feldes einer Spule</a:t>
                          </a:r>
                        </a:p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erläutern in diesem Zusammenhang die Vorgänge beim Ein- und Ausschalten von Spulen durch Selbstinduktion</a:t>
                          </a:r>
                        </a:p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definieren die Induktivität als Bauteileigenschaft aus einer Energiebetrachtung</a:t>
                          </a:r>
                        </a:p>
                        <a:p>
                          <a:pPr marL="0" indent="0" algn="l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None/>
                          </a:pPr>
                          <a:endParaRPr lang="de-DE" sz="20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7407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elle 20">
                <a:extLst>
                  <a:ext uri="{FF2B5EF4-FFF2-40B4-BE49-F238E27FC236}">
                    <a16:creationId xmlns:a16="http://schemas.microsoft.com/office/drawing/2014/main" id="{349CC008-3A70-B445-9BA7-3B7BE31012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1481269"/>
                  </p:ext>
                </p:extLst>
              </p:nvPr>
            </p:nvGraphicFramePr>
            <p:xfrm>
              <a:off x="642257" y="1492859"/>
              <a:ext cx="10825844" cy="3313811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63539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18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99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Zusätzlich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Gestrichen</a:t>
                          </a: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bzw. </a:t>
                          </a:r>
                          <a:r>
                            <a:rPr lang="de-DE" sz="20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verändert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7794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beschreiben Spulen als Energiespeicher in Analogie zu Kondensatoren</a:t>
                          </a:r>
                          <a:endParaRPr lang="de-DE" sz="20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266061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96" t="-46381" r="-70566" b="-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740722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3899" y="1036935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Elektrizität </a:t>
            </a:r>
            <a:r>
              <a:rPr lang="de-DE" sz="2400" dirty="0" err="1"/>
              <a:t>eA</a:t>
            </a:r>
            <a:r>
              <a:rPr lang="de-DE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01039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9425"/>
            <a:ext cx="10337800" cy="1019175"/>
          </a:xfrm>
        </p:spPr>
        <p:txBody>
          <a:bodyPr>
            <a:normAutofit fontScale="90000"/>
          </a:bodyPr>
          <a:lstStyle/>
          <a:p>
            <a:r>
              <a:rPr lang="de-DE" dirty="0"/>
              <a:t>Änderungen in der Qualifikationsphase</a:t>
            </a:r>
            <a:br>
              <a:rPr lang="de-DE" dirty="0"/>
            </a:b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elle 20">
                <a:extLst>
                  <a:ext uri="{FF2B5EF4-FFF2-40B4-BE49-F238E27FC236}">
                    <a16:creationId xmlns:a16="http://schemas.microsoft.com/office/drawing/2014/main" id="{349CC008-3A70-B445-9BA7-3B7BE31012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9175561"/>
                  </p:ext>
                </p:extLst>
              </p:nvPr>
            </p:nvGraphicFramePr>
            <p:xfrm>
              <a:off x="642257" y="1492859"/>
              <a:ext cx="10825844" cy="470585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63539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18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4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Zusätzlich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Gestrichen</a:t>
                          </a: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bzw. </a:t>
                          </a:r>
                          <a:r>
                            <a:rPr lang="de-DE" sz="20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verändert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388" marR="0" lvl="0" indent="-179388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solidFill>
                                <a:srgbClr val="4472C4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nennen ein lineares Kraftgesetz als Bedingung für die Entstehung einer mechanischen harmonischen Schwingung</a:t>
                          </a: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388" marR="0" lvl="0" indent="-179388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solidFill>
                                <a:srgbClr val="4472C4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ermitteln Werte mit einem registrierenden Messinstrument</a:t>
                          </a: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7407224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Feder-Masse-Pendel: </a:t>
                          </a:r>
                        </a:p>
                        <a:p>
                          <a:pPr marL="637200" marR="0" lvl="1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deuten die zugehörigen </a:t>
                          </a:r>
                          <a:r>
                            <a:rPr lang="de-DE" sz="2000" i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t-s-</a:t>
                          </a: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und </a:t>
                          </a:r>
                          <a:r>
                            <a:rPr lang="de-DE" sz="2000" i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t-v</a:t>
                          </a: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-Diagramme auch bei gedämpften Schwingungen im Spezialfall exponentiell abnehmender Amplitude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4625" marR="0" lvl="0" indent="-174625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8803643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Schwingkreis: nennen die </a:t>
                          </a:r>
                          <a:r>
                            <a:rPr lang="de-DE" sz="2000" dirty="0" err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thomsonsche</a:t>
                          </a: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Schwingungsgleichung </a:t>
                          </a:r>
                          <a14:m>
                            <m:oMath xmlns:m="http://schemas.openxmlformats.org/officeDocument/2006/math">
                              <m:r>
                                <a:rPr lang="de-DE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de-DE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  <m:r>
                                <a:rPr lang="de-DE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de-DE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ad>
                                <m:radPr>
                                  <m:degHide m:val="on"/>
                                  <m:ctrlPr>
                                    <a:rPr lang="de-DE" sz="20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sz="20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  <m:r>
                                    <a:rPr lang="de-DE" sz="20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⋅</m:t>
                                  </m:r>
                                  <m:r>
                                    <a:rPr lang="de-DE" sz="20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</m:rad>
                            </m:oMath>
                          </a14:m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RFID-Chip</a:t>
                          </a: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71486103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beschreiben Reflexion, Brechung und Beugung als Phänomene, die bei der Wellenausbreitung auftreten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810977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elle 20">
                <a:extLst>
                  <a:ext uri="{FF2B5EF4-FFF2-40B4-BE49-F238E27FC236}">
                    <a16:creationId xmlns:a16="http://schemas.microsoft.com/office/drawing/2014/main" id="{349CC008-3A70-B445-9BA7-3B7BE31012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9175561"/>
                  </p:ext>
                </p:extLst>
              </p:nvPr>
            </p:nvGraphicFramePr>
            <p:xfrm>
              <a:off x="642257" y="1492859"/>
              <a:ext cx="10825844" cy="470585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63539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18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99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Zusätzlich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Gestrichen</a:t>
                          </a: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bzw. </a:t>
                          </a:r>
                          <a:r>
                            <a:rPr lang="de-DE" sz="20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verändert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19200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388" marR="0" lvl="0" indent="-179388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solidFill>
                                <a:srgbClr val="4472C4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nennen ein lineares Kraftgesetz als Bedingung für die Entstehung einer mechanischen harmonischen Schwingung</a:t>
                          </a: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388" marR="0" lvl="0" indent="-179388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solidFill>
                                <a:srgbClr val="4472C4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ermitteln Werte mit einem registrierenden Messinstrument</a:t>
                          </a: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7407224"/>
                      </a:ext>
                    </a:extLst>
                  </a:tr>
                  <a:tr h="1219200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Feder-Masse-Pendel: </a:t>
                          </a:r>
                        </a:p>
                        <a:p>
                          <a:pPr marL="637200" marR="0" lvl="1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deuten die zugehörigen </a:t>
                          </a:r>
                          <a:r>
                            <a:rPr lang="de-DE" sz="2000" i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t-s-</a:t>
                          </a: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und </a:t>
                          </a:r>
                          <a:r>
                            <a:rPr lang="de-DE" sz="2000" i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t-v</a:t>
                          </a: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-Diagramme auch bei gedämpften Schwingungen im Spezialfall exponentiell abnehmender Amplitude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4625" marR="0" lvl="0" indent="-174625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8803643"/>
                      </a:ext>
                    </a:extLst>
                  </a:tr>
                  <a:tr h="638302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96" t="-541905" r="-70566" b="-1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RFID-Chip</a:t>
                          </a: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71486103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beschreiben Reflexion, Brechung und Beugung als Phänomene, die bei der Wellenausbreitung auftreten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8109773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3899" y="1036935"/>
            <a:ext cx="410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Schwingungen und Wellen eA:</a:t>
            </a:r>
          </a:p>
        </p:txBody>
      </p:sp>
    </p:spTree>
    <p:extLst>
      <p:ext uri="{BB962C8B-B14F-4D97-AF65-F5344CB8AC3E}">
        <p14:creationId xmlns:p14="http://schemas.microsoft.com/office/powerpoint/2010/main" val="3810983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9425"/>
            <a:ext cx="10337800" cy="1019175"/>
          </a:xfrm>
        </p:spPr>
        <p:txBody>
          <a:bodyPr>
            <a:normAutofit fontScale="90000"/>
          </a:bodyPr>
          <a:lstStyle/>
          <a:p>
            <a:r>
              <a:rPr lang="de-DE" dirty="0"/>
              <a:t>Änderungen in der Qualifikationsphase</a:t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349CC008-3A70-B445-9BA7-3B7BE3101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30930"/>
              </p:ext>
            </p:extLst>
          </p:nvPr>
        </p:nvGraphicFramePr>
        <p:xfrm>
          <a:off x="642257" y="1492859"/>
          <a:ext cx="10825844" cy="43792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353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1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Zusätzlich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Gestrichen</a:t>
                      </a: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bzw. </a:t>
                      </a:r>
                      <a:r>
                        <a:rPr lang="de-DE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verändert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LC-Display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beschreiben und deuten die Interferenzphänomene am Einzelspalt</a:t>
                      </a:r>
                      <a:endParaRPr lang="de-DE" sz="2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7407224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solidFill>
                            <a:srgbClr val="FF0000"/>
                          </a:solidFill>
                        </a:rPr>
                        <a:t>Schwebung</a:t>
                      </a:r>
                      <a:endParaRPr lang="de-DE" sz="20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803643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/>
                        <a:t>ordnen den Frequenzbereich des sichtbaren Lichts in das Spektrum elektromagnetischer Wellen ein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solidFill>
                            <a:srgbClr val="FF0000"/>
                          </a:solidFill>
                        </a:rPr>
                        <a:t>Lichtgeschwindigkeit</a:t>
                      </a:r>
                      <a:endParaRPr lang="de-DE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486103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de-D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Wellenlängenbestimmung: Schall mit 2 Sendern</a:t>
                      </a:r>
                      <a:endParaRPr kumimoji="0" lang="de-D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3378423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Wellenlängenbestimmung: </a:t>
                      </a:r>
                    </a:p>
                    <a:p>
                      <a:pPr marL="637200" marR="0" lvl="1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Ultraschall an stehenden Wellen durch Reflexion</a:t>
                      </a:r>
                    </a:p>
                    <a:p>
                      <a:pPr marL="637200" marR="0" lvl="1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Michelson-Interferometer nicht speziell für Mikrowellen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1097738"/>
                  </a:ext>
                </a:extLst>
              </a:tr>
            </a:tbl>
          </a:graphicData>
        </a:graphic>
      </p:graphicFrame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3899" y="1036935"/>
            <a:ext cx="410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Schwingungen und Wellen eA:</a:t>
            </a:r>
          </a:p>
        </p:txBody>
      </p:sp>
    </p:spTree>
    <p:extLst>
      <p:ext uri="{BB962C8B-B14F-4D97-AF65-F5344CB8AC3E}">
        <p14:creationId xmlns:p14="http://schemas.microsoft.com/office/powerpoint/2010/main" val="1371683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9425"/>
            <a:ext cx="10337800" cy="1019175"/>
          </a:xfrm>
        </p:spPr>
        <p:txBody>
          <a:bodyPr>
            <a:normAutofit fontScale="90000"/>
          </a:bodyPr>
          <a:lstStyle/>
          <a:p>
            <a:r>
              <a:rPr lang="de-DE" dirty="0"/>
              <a:t>Änderungen in der Qualifikationsphase</a:t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349CC008-3A70-B445-9BA7-3B7BE3101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440861"/>
              </p:ext>
            </p:extLst>
          </p:nvPr>
        </p:nvGraphicFramePr>
        <p:xfrm>
          <a:off x="642257" y="1492859"/>
          <a:ext cx="10825844" cy="25435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353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1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Zusätzlich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Gestrichen</a:t>
                      </a: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bzw. </a:t>
                      </a:r>
                      <a:r>
                        <a:rPr lang="de-DE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verändert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erläutern ein Verfahren zur Strukturuntersuchung als technische Anwendung der Bragg-Reflexion</a:t>
                      </a:r>
                      <a:endParaRPr lang="de-DE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erläutern ein Verfahren zur Aufnahme eines Röntgenspektrums</a:t>
                      </a:r>
                      <a:endParaRPr lang="de-DE" sz="2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7407224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leiten die Bragg-Gleichung selbstständig und begründet 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803643"/>
                  </a:ext>
                </a:extLst>
              </a:tr>
            </a:tbl>
          </a:graphicData>
        </a:graphic>
      </p:graphicFrame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3899" y="1036935"/>
            <a:ext cx="410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Schwingungen und Wellen eA:</a:t>
            </a:r>
          </a:p>
        </p:txBody>
      </p:sp>
    </p:spTree>
    <p:extLst>
      <p:ext uri="{BB962C8B-B14F-4D97-AF65-F5344CB8AC3E}">
        <p14:creationId xmlns:p14="http://schemas.microsoft.com/office/powerpoint/2010/main" val="1915614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9425"/>
            <a:ext cx="10337800" cy="1019175"/>
          </a:xfrm>
        </p:spPr>
        <p:txBody>
          <a:bodyPr>
            <a:normAutofit fontScale="90000"/>
          </a:bodyPr>
          <a:lstStyle/>
          <a:p>
            <a:r>
              <a:rPr lang="de-DE" dirty="0"/>
              <a:t>Änderungen in der Qualifikationsphase</a:t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349CC008-3A70-B445-9BA7-3B7BE3101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482795"/>
              </p:ext>
            </p:extLst>
          </p:nvPr>
        </p:nvGraphicFramePr>
        <p:xfrm>
          <a:off x="642257" y="1492859"/>
          <a:ext cx="10825844" cy="52867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353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1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Zusätzlich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Gestrichen</a:t>
                      </a: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bzw. </a:t>
                      </a:r>
                      <a:r>
                        <a:rPr lang="de-DE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verändert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beschreiben ein Doppelspaltexperiment zur Interferenz von Objekten mit Ruhemasse (z.B. kalte Neutronen, Fullerene)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deuten das Interferenzmuster stochastisch </a:t>
                      </a: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bisher nur für Elektronen und Photonen</a:t>
                      </a:r>
                      <a:endParaRPr lang="de-DE" sz="2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Elektronenbeugungsröhre: deuten mit-hilfe optischer Analogieversuche an Transmissionsgittern  </a:t>
                      </a:r>
                      <a:r>
                        <a:rPr lang="de-DE" sz="20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Bragg gestrichen</a:t>
                      </a:r>
                      <a:endParaRPr lang="de-DE" sz="20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7407224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erläutern die Koinzidenzmethode zum Nachweis einzelner Photonen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803643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beschreiben eine Experiment mit dem Mach-Zehnder-Interferometer analog zu einem delayed-choice Experiment.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erläutern an diesem Beispiel die Begriffe Nichtlokalität und Kausalität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Nichtlokalität und Komplementarität am Mach-Zehnder-Interferometer mit einzelnen Quantenobjekten </a:t>
                      </a: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bisher: „Welcher Weg“-Experiment, kein konkretes Experiment genannt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486103"/>
                  </a:ext>
                </a:extLst>
              </a:tr>
            </a:tbl>
          </a:graphicData>
        </a:graphic>
      </p:graphicFrame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3899" y="1036935"/>
            <a:ext cx="410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Quantenobjekte eA:</a:t>
            </a:r>
          </a:p>
        </p:txBody>
      </p:sp>
    </p:spTree>
    <p:extLst>
      <p:ext uri="{BB962C8B-B14F-4D97-AF65-F5344CB8AC3E}">
        <p14:creationId xmlns:p14="http://schemas.microsoft.com/office/powerpoint/2010/main" val="986993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9425"/>
            <a:ext cx="10337800" cy="1019175"/>
          </a:xfrm>
        </p:spPr>
        <p:txBody>
          <a:bodyPr>
            <a:normAutofit fontScale="90000"/>
          </a:bodyPr>
          <a:lstStyle/>
          <a:p>
            <a:r>
              <a:rPr lang="de-DE" dirty="0"/>
              <a:t>Änderungen in der Qualifikationsphase</a:t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349CC008-3A70-B445-9BA7-3B7BE3101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059476"/>
              </p:ext>
            </p:extLst>
          </p:nvPr>
        </p:nvGraphicFramePr>
        <p:xfrm>
          <a:off x="642257" y="1492859"/>
          <a:ext cx="10825844" cy="40675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353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1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Zusätzlich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Gestrichen</a:t>
                      </a: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bzw. </a:t>
                      </a:r>
                      <a:r>
                        <a:rPr lang="de-DE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verändert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erläutern die Begriffe Zustand, Präparation, Superposition am Beispiel eines Experimentes mit polarisiertem Licht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erläutern dazu eine Anwendung der Quantenphysik</a:t>
                      </a:r>
                      <a:endParaRPr lang="de-DE" sz="2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Unbestimmtheitsrelation: </a:t>
                      </a:r>
                    </a:p>
                    <a:p>
                      <a:pPr marL="637200" marR="0" lvl="1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7200" marR="0" lvl="1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7200" marR="0" lvl="1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7200" marR="0" lvl="1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7200" marR="0" lvl="1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vergleichen das Erlernte mit der Schulbuch-Notierung der UBR für Ort und Impuls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erläutern Unbestimmtheit in der Form: </a:t>
                      </a: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 Streuungen der Werte zweier komplementärer Größen können nicht beide beliebig klein sein </a:t>
                      </a:r>
                      <a:b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bisher: beschreiben wesentliche Aussage der UBR für Ort und Impuls. 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veranschaulichen das Konzept der Unbestimmtheit an einem Beispiel</a:t>
                      </a: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bisher speziell Mehrfachspalt</a:t>
                      </a:r>
                      <a:endParaRPr lang="de-DE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7407224"/>
                  </a:ext>
                </a:extLst>
              </a:tr>
            </a:tbl>
          </a:graphicData>
        </a:graphic>
      </p:graphicFrame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3899" y="1036935"/>
            <a:ext cx="410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Quantenobjekte eA:</a:t>
            </a:r>
          </a:p>
        </p:txBody>
      </p:sp>
    </p:spTree>
    <p:extLst>
      <p:ext uri="{BB962C8B-B14F-4D97-AF65-F5344CB8AC3E}">
        <p14:creationId xmlns:p14="http://schemas.microsoft.com/office/powerpoint/2010/main" val="3416387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9425"/>
            <a:ext cx="10337800" cy="1019175"/>
          </a:xfrm>
        </p:spPr>
        <p:txBody>
          <a:bodyPr>
            <a:normAutofit fontScale="90000"/>
          </a:bodyPr>
          <a:lstStyle/>
          <a:p>
            <a:r>
              <a:rPr lang="de-DE" dirty="0"/>
              <a:t>Änderungen in der Qualifikationsphase</a:t>
            </a:r>
            <a:br>
              <a:rPr lang="de-DE" dirty="0"/>
            </a:b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elle 20">
                <a:extLst>
                  <a:ext uri="{FF2B5EF4-FFF2-40B4-BE49-F238E27FC236}">
                    <a16:creationId xmlns:a16="http://schemas.microsoft.com/office/drawing/2014/main" id="{349CC008-3A70-B445-9BA7-3B7BE31012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9418338"/>
                  </p:ext>
                </p:extLst>
              </p:nvPr>
            </p:nvGraphicFramePr>
            <p:xfrm>
              <a:off x="642257" y="1492859"/>
              <a:ext cx="10825844" cy="498195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63539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18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4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Zusätzlich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Gestrichen</a:t>
                          </a: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bzw. </a:t>
                          </a:r>
                          <a:r>
                            <a:rPr lang="de-DE" sz="20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verändert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Eindimensionaler Potenzialtopf:</a:t>
                          </a:r>
                        </a:p>
                        <a:p>
                          <a:pPr marL="637200" marR="0" lvl="1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beschreiben die Aussagekraft und die Grenzen dieses Modells auch unter Berücksichtigung der Unbestimmtheitsrelation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388" marR="0" lvl="0" indent="-179388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nennen Unterschiede zwischen einer Anregung mit Photonen und einer Anregung mit Elektronen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solidFill>
                              <a:srgbClr val="4472C4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7407224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stellen einen Zusammenhang zwischen den Leuchterscheinungen in einer mit Neon gefüllten Franck-Hertz-Röhre und der Franck-Hertz-Kennlinie dar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4625" marR="0" lvl="0" indent="-174625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kern="1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Franck-Hertz-Versuch nur beschreiben statt erläutern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de-DE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880364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beschreiben die Orbitale des Wasserstoffatoms mit </a:t>
                          </a:r>
                          <a14:m>
                            <m:oMath xmlns:m="http://schemas.openxmlformats.org/officeDocument/2006/math">
                              <m:r>
                                <a:rPr lang="de-DE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oMath>
                          </a14:m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stellen einen Zusammenhang zwischen Orbitalen und Nachweiswahrscheinlichkeiten für Elektronen anschaulich her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388" marR="0" lvl="0" indent="-179388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kern="1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berechnen die Energieniveaus von Wasserstoff und von wasserstoffähnlichen Atomen mit der Balmerformel </a:t>
                          </a:r>
                          <a:r>
                            <a:rPr lang="de-DE" sz="2000" kern="1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de-DE" sz="2000" kern="1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jetzt wasserstoffähnliche Atome explizit benannt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714861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elle 20">
                <a:extLst>
                  <a:ext uri="{FF2B5EF4-FFF2-40B4-BE49-F238E27FC236}">
                    <a16:creationId xmlns:a16="http://schemas.microsoft.com/office/drawing/2014/main" id="{349CC008-3A70-B445-9BA7-3B7BE31012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9418338"/>
                  </p:ext>
                </p:extLst>
              </p:nvPr>
            </p:nvGraphicFramePr>
            <p:xfrm>
              <a:off x="642257" y="1492859"/>
              <a:ext cx="10825844" cy="498195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63539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18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99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Zusätzlich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Gestrichen</a:t>
                          </a: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bzw. </a:t>
                          </a:r>
                          <a:r>
                            <a:rPr lang="de-DE" sz="20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verändert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19200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Eindimensionaler Potenzialtopf:</a:t>
                          </a:r>
                        </a:p>
                        <a:p>
                          <a:pPr marL="637200" marR="0" lvl="1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beschreiben die Aussagekraft und die Grenzen dieses Modells auch unter Berücksichtigung der Unbestimmtheitsrelation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388" marR="0" lvl="0" indent="-179388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nennen Unterschiede zwischen einer Anregung mit Photonen und einer Anregung mit Elektronen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solidFill>
                              <a:srgbClr val="4472C4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740722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stellen einen Zusammenhang zwischen den Leuchterscheinungen in einer mit Neon gefüllten Franck-Hertz-Röhre und der Franck-Hertz-Kennlinie dar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4625" marR="0" lvl="0" indent="-174625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kern="1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Franck-Hertz-Versuch nur beschreiben statt erläutern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de-DE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8803643"/>
                      </a:ext>
                    </a:extLst>
                  </a:tr>
                  <a:tr h="182880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96" t="-172425" r="-70566" b="-8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79388" marR="0" lvl="0" indent="-179388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kern="1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berechnen die Energieniveaus von Wasserstoff und von wasserstoffähnlichen Atomen mit der Balmerformel </a:t>
                          </a:r>
                          <a:r>
                            <a:rPr lang="de-DE" sz="2000" kern="1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de-DE" sz="2000" kern="1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jetzt wasserstoffähnliche Atome explizit benannt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714861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3899" y="1036935"/>
            <a:ext cx="410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Atomhülle eA:</a:t>
            </a:r>
          </a:p>
        </p:txBody>
      </p:sp>
    </p:spTree>
    <p:extLst>
      <p:ext uri="{BB962C8B-B14F-4D97-AF65-F5344CB8AC3E}">
        <p14:creationId xmlns:p14="http://schemas.microsoft.com/office/powerpoint/2010/main" val="3128946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9425"/>
            <a:ext cx="10337800" cy="1019175"/>
          </a:xfrm>
        </p:spPr>
        <p:txBody>
          <a:bodyPr>
            <a:normAutofit fontScale="90000"/>
          </a:bodyPr>
          <a:lstStyle/>
          <a:p>
            <a:r>
              <a:rPr lang="de-DE" dirty="0"/>
              <a:t>Änderungen in der Qualifikationsphase</a:t>
            </a:r>
            <a:br>
              <a:rPr lang="de-DE" dirty="0"/>
            </a:b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elle 20">
                <a:extLst>
                  <a:ext uri="{FF2B5EF4-FFF2-40B4-BE49-F238E27FC236}">
                    <a16:creationId xmlns:a16="http://schemas.microsoft.com/office/drawing/2014/main" id="{349CC008-3A70-B445-9BA7-3B7BE31012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9832067"/>
                  </p:ext>
                </p:extLst>
              </p:nvPr>
            </p:nvGraphicFramePr>
            <p:xfrm>
              <a:off x="642257" y="1492859"/>
              <a:ext cx="10825844" cy="315315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63539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18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4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Zusätzlich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Gestrichen</a:t>
                          </a: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bzw. </a:t>
                          </a:r>
                          <a:r>
                            <a:rPr lang="de-DE" sz="20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verändert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nennen das Pauli Prinzip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388" marR="0" lvl="0" indent="-179388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beschreiben Orbitale in einem dreidimensionalen Potentialtopf</a:t>
                          </a:r>
                        </a:p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erläutern Gemeinsamkeiten von Orbitalen des Wasserstoffatoms und denen des dreidimensionales Potentialtopfes</a:t>
                          </a:r>
                        </a:p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bestimmen die maximale Anzahl von Elektronen im dreidimensionalen Potenzialtopf bis </a:t>
                          </a:r>
                          <a14:m>
                            <m:oMath xmlns:m="http://schemas.openxmlformats.org/officeDocument/2006/math">
                              <m:r>
                                <a:rPr lang="de-DE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oMath>
                          </a14:m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solidFill>
                              <a:srgbClr val="4472C4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7407224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388" marR="0" lvl="0" indent="-179388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Laser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88036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elle 20">
                <a:extLst>
                  <a:ext uri="{FF2B5EF4-FFF2-40B4-BE49-F238E27FC236}">
                    <a16:creationId xmlns:a16="http://schemas.microsoft.com/office/drawing/2014/main" id="{349CC008-3A70-B445-9BA7-3B7BE31012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9832067"/>
                  </p:ext>
                </p:extLst>
              </p:nvPr>
            </p:nvGraphicFramePr>
            <p:xfrm>
              <a:off x="642257" y="1492859"/>
              <a:ext cx="10825844" cy="315315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63539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18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99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Zusätzlich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Gestrichen</a:t>
                          </a: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bzw. </a:t>
                          </a:r>
                          <a:r>
                            <a:rPr lang="de-DE" sz="20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verändert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nennen das Pauli Prinzip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388" marR="0" lvl="0" indent="-179388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13360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96" t="-33903" r="-70566" b="-21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solidFill>
                              <a:srgbClr val="4472C4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740722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388" marR="0" lvl="0" indent="-179388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Laser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880364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3899" y="1036935"/>
            <a:ext cx="410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Atomhülle eA: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AB6FD69-C717-3A0B-87DE-E3FB16EB2A62}"/>
              </a:ext>
            </a:extLst>
          </p:cNvPr>
          <p:cNvSpPr txBox="1"/>
          <p:nvPr/>
        </p:nvSpPr>
        <p:spPr>
          <a:xfrm>
            <a:off x="642257" y="4702150"/>
            <a:ext cx="4053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Atomkern </a:t>
            </a:r>
            <a:r>
              <a:rPr lang="de-DE" sz="2400" dirty="0" err="1"/>
              <a:t>eA</a:t>
            </a:r>
            <a:r>
              <a:rPr lang="de-DE" sz="2400" dirty="0"/>
              <a:t>: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CA643A9B-BF4B-D806-EFAB-CB1A9CB5C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43061"/>
              </p:ext>
            </p:extLst>
          </p:nvPr>
        </p:nvGraphicFramePr>
        <p:xfrm>
          <a:off x="642256" y="5219950"/>
          <a:ext cx="10825843" cy="7147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353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1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4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Zusätzlich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Gestrichen</a:t>
                      </a: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bzw. </a:t>
                      </a:r>
                      <a:r>
                        <a:rPr lang="de-DE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verändert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C14-Methode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486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86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CCB90-8139-7548-85FA-03463496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Neues KC für die Oberstufe – wann für wen?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CAC15530-9EC3-B34E-ABF6-2D52BAF82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939497"/>
              </p:ext>
            </p:extLst>
          </p:nvPr>
        </p:nvGraphicFramePr>
        <p:xfrm>
          <a:off x="838200" y="1825625"/>
          <a:ext cx="105156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06734246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05601062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8467118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978226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800" dirty="0"/>
                        <a:t>Schuljahr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Jg. nach KC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Jg. nach KC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Abiturprüfung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95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/>
                        <a:t>2022/23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12, 13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„normales“ 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787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/>
                        <a:t>2023/24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11, 12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„normales“ 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107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/>
                        <a:t>ab 2024/25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11, 12, 13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ZA mit neuen Spielregeln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06561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E05EBD4-5736-2F4E-B160-16B0F286E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879" y="5810751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627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2919412"/>
            <a:ext cx="10337800" cy="2632302"/>
          </a:xfrm>
        </p:spPr>
        <p:txBody>
          <a:bodyPr>
            <a:normAutofit fontScale="90000"/>
          </a:bodyPr>
          <a:lstStyle/>
          <a:p>
            <a:pPr algn="ctr"/>
            <a:r>
              <a:rPr lang="de-DE" sz="7300" dirty="0"/>
              <a:t>Inhalts- und prozessbezogene Kompetenzen </a:t>
            </a:r>
            <a:br>
              <a:rPr lang="de-DE" sz="7300" dirty="0"/>
            </a:br>
            <a:r>
              <a:rPr lang="de-DE" dirty="0"/>
              <a:t>(„Kombitabellen“)</a:t>
            </a:r>
            <a:br>
              <a:rPr lang="de-DE" dirty="0"/>
            </a:br>
            <a:br>
              <a:rPr lang="de-DE" sz="7300" dirty="0"/>
            </a:br>
            <a:r>
              <a:rPr lang="de-DE" sz="7300" dirty="0"/>
              <a:t>Änderungen für das </a:t>
            </a:r>
            <a:r>
              <a:rPr lang="de-DE" sz="7300" dirty="0">
                <a:hlinkClick r:id="rId2" action="ppaction://hlinksldjump"/>
              </a:rPr>
              <a:t>grundlegende Niveau </a:t>
            </a:r>
            <a:br>
              <a:rPr lang="de-DE" dirty="0"/>
            </a:br>
            <a:endParaRPr lang="de-DE" dirty="0"/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50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9425"/>
            <a:ext cx="10337800" cy="1019175"/>
          </a:xfrm>
        </p:spPr>
        <p:txBody>
          <a:bodyPr>
            <a:normAutofit fontScale="90000"/>
          </a:bodyPr>
          <a:lstStyle/>
          <a:p>
            <a:r>
              <a:rPr lang="de-DE" dirty="0"/>
              <a:t>Änderungen in der Qualifikationsphase</a:t>
            </a:r>
            <a:br>
              <a:rPr lang="de-DE" dirty="0"/>
            </a:b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elle 20">
                <a:extLst>
                  <a:ext uri="{FF2B5EF4-FFF2-40B4-BE49-F238E27FC236}">
                    <a16:creationId xmlns:a16="http://schemas.microsoft.com/office/drawing/2014/main" id="{349CC008-3A70-B445-9BA7-3B7BE31012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438080"/>
                  </p:ext>
                </p:extLst>
              </p:nvPr>
            </p:nvGraphicFramePr>
            <p:xfrm>
              <a:off x="642257" y="1492859"/>
              <a:ext cx="10825844" cy="4497959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63539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18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4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Zusätzlich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Gestrichen</a:t>
                          </a: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bzw. </a:t>
                          </a:r>
                          <a:r>
                            <a:rPr lang="de-DE" sz="20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verändert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Feldlinienbild Dipol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7407224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faradayscher Käfig als Resultat des Superpositionsprinzips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8803643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Verfahren zur Bestimmung von </a:t>
                          </a:r>
                          <a:r>
                            <a:rPr lang="de-DE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de-DE" sz="2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jetzt prozessbezogene Kompetenz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71486103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Bedeutung </a:t>
                          </a:r>
                          <a:r>
                            <a:rPr lang="de-DE" sz="2000" i="1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de-DE" sz="200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-Feld für eine technische Anwendung </a:t>
                          </a: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81097738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indent="-180000" algn="l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z="20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Kondensator:</a:t>
                          </a:r>
                        </a:p>
                        <a:p>
                          <a:pPr marL="637200" lvl="1" indent="-180000" algn="l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z="20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beschreiben den  </a:t>
                          </a:r>
                          <a:r>
                            <a:rPr lang="de-DE" sz="2000" i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de-DE" sz="2000" i="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de-DE" sz="2000" i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de-DE" sz="2000" i="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-Zusammenhang beim Aufladevorgang und beim Entladevorgang</a:t>
                          </a:r>
                          <a:endParaRPr lang="de-DE" sz="20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637200" lvl="1" indent="-180000" algn="l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beschreiben qualitativ den Einfluss von </a:t>
                          </a:r>
                          <a:r>
                            <a:rPr lang="de-DE" sz="2000" i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und</a:t>
                          </a:r>
                          <a:r>
                            <a:rPr lang="de-DE" sz="2000" i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 </a:t>
                          </a: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beim Aufladevorgang</a:t>
                          </a:r>
                          <a:endParaRPr lang="de-DE" sz="20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kern="1200" dirty="0">
                            <a:solidFill>
                              <a:srgbClr val="4472C4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kern="1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führen angeleitet Experimente zum Aufladevorgang durch </a:t>
                          </a:r>
                          <a:r>
                            <a:rPr lang="de-DE" sz="2000" kern="1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de-DE" sz="2000" kern="1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also nicht zum Entladevorgang</a:t>
                          </a:r>
                        </a:p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49511525"/>
                      </a:ext>
                    </a:extLst>
                  </a:tr>
                  <a:tr h="173597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nennen die Gleichung </a:t>
                          </a:r>
                          <a14:m>
                            <m:oMath xmlns:m="http://schemas.openxmlformats.org/officeDocument/2006/math">
                              <m:r>
                                <a:rPr lang="de-DE" sz="20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  <m:r>
                                <a:rPr lang="de-DE" sz="20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de-DE" sz="20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200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e-DE" sz="20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>
                                <a:rPr lang="de-DE" sz="20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de-DE" sz="20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de-DE" sz="20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00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de-DE" sz="200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de-DE" sz="20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für die Energie des elektrischen Feldes eines Plattenkondensators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7293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elle 20">
                <a:extLst>
                  <a:ext uri="{FF2B5EF4-FFF2-40B4-BE49-F238E27FC236}">
                    <a16:creationId xmlns:a16="http://schemas.microsoft.com/office/drawing/2014/main" id="{349CC008-3A70-B445-9BA7-3B7BE31012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438080"/>
                  </p:ext>
                </p:extLst>
              </p:nvPr>
            </p:nvGraphicFramePr>
            <p:xfrm>
              <a:off x="642257" y="1492859"/>
              <a:ext cx="10825844" cy="4497959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63539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18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99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Zusätzlich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Gestrichen</a:t>
                          </a: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bzw. </a:t>
                          </a:r>
                          <a:r>
                            <a:rPr lang="de-DE" sz="20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verändert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Feldlinienbild Dipol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740722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faradayscher Käfig als Resultat des Superpositionsprinzips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8803643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Verfahren zur Bestimmung von </a:t>
                          </a:r>
                          <a:r>
                            <a:rPr lang="de-DE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de-DE" sz="2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jetzt prozessbezogene Kompetenz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71486103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Bedeutung </a:t>
                          </a:r>
                          <a:r>
                            <a:rPr lang="de-DE" sz="2000" i="1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de-DE" sz="200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-Feld für eine technische Anwendung </a:t>
                          </a: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81097738"/>
                      </a:ext>
                    </a:extLst>
                  </a:tr>
                  <a:tr h="1524000">
                    <a:tc>
                      <a:txBody>
                        <a:bodyPr/>
                        <a:lstStyle/>
                        <a:p>
                          <a:pPr marL="180000" indent="-180000" algn="l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z="20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Kondensator:</a:t>
                          </a:r>
                        </a:p>
                        <a:p>
                          <a:pPr marL="637200" lvl="1" indent="-180000" algn="l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z="20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beschreiben den  </a:t>
                          </a:r>
                          <a:r>
                            <a:rPr lang="de-DE" sz="2000" i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de-DE" sz="2000" i="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de-DE" sz="2000" i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de-DE" sz="2000" i="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-Zusammenhang beim Aufladevorgang und beim Entladevorgang</a:t>
                          </a:r>
                          <a:endParaRPr lang="de-DE" sz="20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637200" lvl="1" indent="-180000" algn="l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beschreiben qualitativ den Einfluss von </a:t>
                          </a:r>
                          <a:r>
                            <a:rPr lang="de-DE" sz="2000" i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und</a:t>
                          </a:r>
                          <a:r>
                            <a:rPr lang="de-DE" sz="2000" i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C </a:t>
                          </a: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beim Aufladevorgang</a:t>
                          </a:r>
                          <a:endParaRPr lang="de-DE" sz="20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kern="1200" dirty="0">
                            <a:solidFill>
                              <a:srgbClr val="4472C4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kern="1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führen angeleitet Experimente zum Aufladevorgang durch </a:t>
                          </a:r>
                          <a:r>
                            <a:rPr lang="de-DE" sz="2000" kern="1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lang="de-DE" sz="2000" kern="1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also nicht zum Entladevorgang</a:t>
                          </a:r>
                        </a:p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49511525"/>
                      </a:ext>
                    </a:extLst>
                  </a:tr>
                  <a:tr h="735203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96" t="-511570" r="-70566" b="-21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729366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3899" y="1036935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Elektrizität gA:</a:t>
            </a:r>
          </a:p>
        </p:txBody>
      </p:sp>
    </p:spTree>
    <p:extLst>
      <p:ext uri="{BB962C8B-B14F-4D97-AF65-F5344CB8AC3E}">
        <p14:creationId xmlns:p14="http://schemas.microsoft.com/office/powerpoint/2010/main" val="3393787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9425"/>
            <a:ext cx="10337800" cy="1019175"/>
          </a:xfrm>
        </p:spPr>
        <p:txBody>
          <a:bodyPr>
            <a:normAutofit fontScale="90000"/>
          </a:bodyPr>
          <a:lstStyle/>
          <a:p>
            <a:r>
              <a:rPr lang="de-DE" dirty="0"/>
              <a:t>Änderungen in der Qualifikationsphase</a:t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349CC008-3A70-B445-9BA7-3B7BE3101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412854"/>
              </p:ext>
            </p:extLst>
          </p:nvPr>
        </p:nvGraphicFramePr>
        <p:xfrm>
          <a:off x="642257" y="1492859"/>
          <a:ext cx="10825844" cy="51381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353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1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Zusätzlich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Gestrichen</a:t>
                      </a: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bzw. </a:t>
                      </a:r>
                      <a:r>
                        <a:rPr lang="de-DE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verändert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berechnen die Kapazität eines Plattenkondensators aus seinen geometrischen Abmessungen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de-DE" sz="20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7407224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Wienfilter, auch Gleichung herleiten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de-DE" sz="20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803643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berechnen </a:t>
                      </a:r>
                      <a:r>
                        <a:rPr lang="de-DE" sz="2000" i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de-DE" sz="2000" i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für die schlanke luftgefüllte Spule</a:t>
                      </a:r>
                      <a:r>
                        <a:rPr lang="de-DE" sz="20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486103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beschreiben ein Experiment zur Messung von B mit einer Hallsonde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erläutern die Entstehung der Hall-Spannung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1097738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nennen den Zusammenhang zwischen der Induktionsspannung und einer linearen zeitlichen Änderung des magnetischen Flusses </a:t>
                      </a: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also auch Änderung der Fläche </a:t>
                      </a:r>
                      <a:r>
                        <a:rPr lang="de-DE" sz="2000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thematisieren</a:t>
                      </a:r>
                    </a:p>
                    <a:p>
                      <a:pPr marL="180000" indent="-1800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de-DE" sz="2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000" indent="-1800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de-DE" sz="2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000" indent="-1800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beschreiben ein Beispiel für technische Anwendung der Induktion</a:t>
                      </a:r>
                      <a:endParaRPr lang="de-DE" sz="2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beschreiben die Erzeugung einer Induktionsspannung qualitativ mithilfe des magnetischen Flusses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werten geeignete Versuche bzw. Diagramme für den Fall linearer Änderungen von</a:t>
                      </a:r>
                      <a:r>
                        <a:rPr lang="de-DE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bzw. </a:t>
                      </a:r>
                      <a:r>
                        <a:rPr lang="de-DE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aus</a:t>
                      </a:r>
                      <a:endParaRPr lang="de-DE" sz="20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9511525"/>
                  </a:ext>
                </a:extLst>
              </a:tr>
            </a:tbl>
          </a:graphicData>
        </a:graphic>
      </p:graphicFrame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3899" y="1036935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Elektrizität gA:</a:t>
            </a:r>
          </a:p>
        </p:txBody>
      </p:sp>
    </p:spTree>
    <p:extLst>
      <p:ext uri="{BB962C8B-B14F-4D97-AF65-F5344CB8AC3E}">
        <p14:creationId xmlns:p14="http://schemas.microsoft.com/office/powerpoint/2010/main" val="2851186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9425"/>
            <a:ext cx="10337800" cy="1019175"/>
          </a:xfrm>
        </p:spPr>
        <p:txBody>
          <a:bodyPr>
            <a:normAutofit fontScale="90000"/>
          </a:bodyPr>
          <a:lstStyle/>
          <a:p>
            <a:r>
              <a:rPr lang="de-DE" dirty="0"/>
              <a:t>Änderungen in der Qualifikationsphase</a:t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349CC008-3A70-B445-9BA7-3B7BE3101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049725"/>
              </p:ext>
            </p:extLst>
          </p:nvPr>
        </p:nvGraphicFramePr>
        <p:xfrm>
          <a:off x="642257" y="1492859"/>
          <a:ext cx="10825844" cy="46771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353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1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Zusätzlich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Gestrichen</a:t>
                      </a: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bzw. </a:t>
                      </a:r>
                      <a:r>
                        <a:rPr lang="de-DE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verändert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ermitteln Werte mit einem registrierenden Messinstrument</a:t>
                      </a:r>
                      <a:endParaRPr lang="de-DE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7407224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lineares Kraftgesetz</a:t>
                      </a:r>
                      <a:endParaRPr lang="de-DE" sz="20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803643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beschreiben den Aufbau eines elektromagnetischen Schwingkreises</a:t>
                      </a:r>
                    </a:p>
                    <a:p>
                      <a:pPr marL="637200" marR="0" lvl="1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ermitteln Amplitude, Periodendauer bzw. Frequenz aus vorgelegten Messdaten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486103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beschreiben Reflexion, Brechung und Beugung als Phänomene, die bei der Wellenausbreitung auftreten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1097738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beschreiben Polarisierbarkeit als Unterscheidungsmerkmal zwischen transversalen und longitudinalen Wellen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überprüfen die Polarisierbarkeit bei einem Experiment mit Licht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9511525"/>
                  </a:ext>
                </a:extLst>
              </a:tr>
            </a:tbl>
          </a:graphicData>
        </a:graphic>
      </p:graphicFrame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3899" y="1036935"/>
            <a:ext cx="409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Schwingungen und Wellen gA:</a:t>
            </a:r>
          </a:p>
        </p:txBody>
      </p:sp>
    </p:spTree>
    <p:extLst>
      <p:ext uri="{BB962C8B-B14F-4D97-AF65-F5344CB8AC3E}">
        <p14:creationId xmlns:p14="http://schemas.microsoft.com/office/powerpoint/2010/main" val="3063726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9425"/>
            <a:ext cx="10337800" cy="1019175"/>
          </a:xfrm>
        </p:spPr>
        <p:txBody>
          <a:bodyPr>
            <a:normAutofit fontScale="90000"/>
          </a:bodyPr>
          <a:lstStyle/>
          <a:p>
            <a:r>
              <a:rPr lang="de-DE" dirty="0"/>
              <a:t>Änderungen in der Qualifikationsphase</a:t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349CC008-3A70-B445-9BA7-3B7BE3101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2693"/>
              </p:ext>
            </p:extLst>
          </p:nvPr>
        </p:nvGraphicFramePr>
        <p:xfrm>
          <a:off x="642257" y="1492859"/>
          <a:ext cx="10825844" cy="28483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353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1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Zusätzlich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Gestrichen</a:t>
                      </a: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bzw. </a:t>
                      </a:r>
                      <a:r>
                        <a:rPr lang="de-DE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verändert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Interferenzphänomene: </a:t>
                      </a:r>
                    </a:p>
                    <a:p>
                      <a:pPr marL="637200" marR="0" lvl="1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stehende Welle </a:t>
                      </a:r>
                    </a:p>
                    <a:p>
                      <a:pPr marL="636905" marR="0" lvl="1" indent="-179705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Gitter </a:t>
                      </a:r>
                      <a:r>
                        <a:rPr lang="de-DE" sz="20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20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jetzt auch an dieser Stelle explizit genannt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7407224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Wellenlängenbestimmung:</a:t>
                      </a:r>
                    </a:p>
                    <a:p>
                      <a:pPr marL="637200" marR="0" lvl="1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Ultraschall an stehenden Wellen durch Reflexion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Schall mit 2 Sendern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20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803643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/>
                        <a:t>ordnen den Frequenzbereich des sichtbaren Lichts in das Spektrum elektromagnetischer Wellen ein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486103"/>
                  </a:ext>
                </a:extLst>
              </a:tr>
            </a:tbl>
          </a:graphicData>
        </a:graphic>
      </p:graphicFrame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3899" y="1036935"/>
            <a:ext cx="409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Schwingungen und Wellen gA:</a:t>
            </a:r>
          </a:p>
        </p:txBody>
      </p:sp>
    </p:spTree>
    <p:extLst>
      <p:ext uri="{BB962C8B-B14F-4D97-AF65-F5344CB8AC3E}">
        <p14:creationId xmlns:p14="http://schemas.microsoft.com/office/powerpoint/2010/main" val="3967641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9425"/>
            <a:ext cx="10337800" cy="1019175"/>
          </a:xfrm>
        </p:spPr>
        <p:txBody>
          <a:bodyPr>
            <a:normAutofit fontScale="90000"/>
          </a:bodyPr>
          <a:lstStyle/>
          <a:p>
            <a:r>
              <a:rPr lang="de-DE" dirty="0"/>
              <a:t>Änderungen in der Qualifikationsphase</a:t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349CC008-3A70-B445-9BA7-3B7BE3101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010883"/>
              </p:ext>
            </p:extLst>
          </p:nvPr>
        </p:nvGraphicFramePr>
        <p:xfrm>
          <a:off x="642257" y="1492859"/>
          <a:ext cx="10825844" cy="25435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353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1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Zusätzlich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Gestrichen</a:t>
                      </a: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bzw. </a:t>
                      </a:r>
                      <a:r>
                        <a:rPr lang="de-DE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verändert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beschreiben ein Doppelspaltexperiment zur Interferenz von Objekten mit Ruhemasse (z.B. kalte Neutronen, Fullerene)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deuten das Interferenzmuster stochastisch </a:t>
                      </a: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bisher nur für Elektronen und Photonen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7407224"/>
                  </a:ext>
                </a:extLst>
              </a:tr>
              <a:tr h="239992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erläutern den Begriff Komplementarität mit  Beobachtungen an einem Doppelspaltexperiment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20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803643"/>
                  </a:ext>
                </a:extLst>
              </a:tr>
            </a:tbl>
          </a:graphicData>
        </a:graphic>
      </p:graphicFrame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3899" y="1036935"/>
            <a:ext cx="409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Quantenobjekte gA:</a:t>
            </a:r>
          </a:p>
        </p:txBody>
      </p:sp>
    </p:spTree>
    <p:extLst>
      <p:ext uri="{BB962C8B-B14F-4D97-AF65-F5344CB8AC3E}">
        <p14:creationId xmlns:p14="http://schemas.microsoft.com/office/powerpoint/2010/main" val="3163943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79425"/>
            <a:ext cx="10337800" cy="1019175"/>
          </a:xfrm>
        </p:spPr>
        <p:txBody>
          <a:bodyPr>
            <a:normAutofit fontScale="90000"/>
          </a:bodyPr>
          <a:lstStyle/>
          <a:p>
            <a:r>
              <a:rPr lang="de-DE" dirty="0"/>
              <a:t>Änderungen in der Qualifikationsphase</a:t>
            </a:r>
            <a:br>
              <a:rPr lang="de-DE" dirty="0"/>
            </a:b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elle 20">
                <a:extLst>
                  <a:ext uri="{FF2B5EF4-FFF2-40B4-BE49-F238E27FC236}">
                    <a16:creationId xmlns:a16="http://schemas.microsoft.com/office/drawing/2014/main" id="{349CC008-3A70-B445-9BA7-3B7BE31012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6319207"/>
                  </p:ext>
                </p:extLst>
              </p:nvPr>
            </p:nvGraphicFramePr>
            <p:xfrm>
              <a:off x="642257" y="1492859"/>
              <a:ext cx="10825844" cy="345795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63539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18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4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Zusätzlich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Gestrichen</a:t>
                          </a: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bzw. </a:t>
                          </a:r>
                          <a:r>
                            <a:rPr lang="de-DE" sz="20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verändert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deuten die Abnahme der Stromstärke und die Leuchterscheinungen in einer mit Neon gefüllten Franck-Hertz-Röhre als Folge von Anregungen von Atomen durch Elektronenstöße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kern="1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Franck-Hertz-Versuch nur beschreiben statt erläutern</a:t>
                          </a:r>
                        </a:p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ermitteln die Anregungsenergie anhand einer FH-Kennlinie</a:t>
                          </a:r>
                          <a:endParaRPr lang="de-DE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7407224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berechnen Energieniveaus von Wasserstoff mit der Balmerformel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8803643"/>
                      </a:ext>
                    </a:extLst>
                  </a:tr>
                  <a:tr h="239992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beschreiben die Orbitale des Wasserstoffatoms mit </a:t>
                          </a:r>
                          <a14:m>
                            <m:oMath xmlns:m="http://schemas.openxmlformats.org/officeDocument/2006/math">
                              <m:r>
                                <a:rPr lang="de-DE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de-DE" sz="20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oMath>
                          </a14:m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stellen einen Zusammenhang zwischen Orbitalen und Nachweiswahrscheinlichkeiten für Elektronen anschaulich her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714861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elle 20">
                <a:extLst>
                  <a:ext uri="{FF2B5EF4-FFF2-40B4-BE49-F238E27FC236}">
                    <a16:creationId xmlns:a16="http://schemas.microsoft.com/office/drawing/2014/main" id="{349CC008-3A70-B445-9BA7-3B7BE31012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6319207"/>
                  </p:ext>
                </p:extLst>
              </p:nvPr>
            </p:nvGraphicFramePr>
            <p:xfrm>
              <a:off x="642257" y="1492859"/>
              <a:ext cx="10825844" cy="345795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63539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18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99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Zusätzlich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2000" b="1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Gestrichen</a:t>
                          </a:r>
                          <a:r>
                            <a:rPr lang="de-DE" sz="2000" b="1" dirty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bzw. </a:t>
                          </a:r>
                          <a:r>
                            <a:rPr lang="de-DE" sz="20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verändert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19200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deuten die Abnahme der Stromstärke und die Leuchterscheinungen in einer mit Neon gefüllten Franck-Hertz-Röhre als Folge von Anregungen von Atomen durch Elektronenstöße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kern="12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Franck-Hertz-Versuch nur beschreiben statt erläutern</a:t>
                          </a:r>
                        </a:p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ermitteln die Anregungsenergie anhand einer FH-Kennlinie</a:t>
                          </a:r>
                          <a:endParaRPr lang="de-DE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37407224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de-DE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berechnen Energieniveaus von Wasserstoff mit der Balmerformel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de-DE" sz="2000" dirty="0">
                            <a:solidFill>
                              <a:srgbClr val="FF0000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8803643"/>
                      </a:ext>
                    </a:extLst>
                  </a:tr>
                  <a:tr h="121920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96" t="-183582" r="-70566" b="-12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80000" marR="0" lvl="0" indent="-1800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endParaRPr lang="de-DE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714861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67" y="370866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3899" y="1036935"/>
            <a:ext cx="409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Atomhülle gA: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3BC14BF-064C-9ED0-25F6-EE05BDE61C11}"/>
              </a:ext>
            </a:extLst>
          </p:cNvPr>
          <p:cNvSpPr txBox="1"/>
          <p:nvPr/>
        </p:nvSpPr>
        <p:spPr>
          <a:xfrm>
            <a:off x="642257" y="5175906"/>
            <a:ext cx="4053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Atomkern </a:t>
            </a:r>
            <a:r>
              <a:rPr lang="de-DE" sz="2400" dirty="0" err="1"/>
              <a:t>gA</a:t>
            </a:r>
            <a:r>
              <a:rPr lang="de-DE" sz="2400" dirty="0"/>
              <a:t>: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7884A68-0FAD-072B-96B0-9D910186D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317795"/>
              </p:ext>
            </p:extLst>
          </p:nvPr>
        </p:nvGraphicFramePr>
        <p:xfrm>
          <a:off x="723899" y="5611474"/>
          <a:ext cx="10744202" cy="7147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306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Zusätzlich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Gestrichen</a:t>
                      </a:r>
                      <a:r>
                        <a:rPr lang="de-DE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bzw. </a:t>
                      </a:r>
                      <a:r>
                        <a:rPr lang="de-DE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verändert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C14-Methode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486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233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BD2F0-766B-174C-820E-590CFAC4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Modifizierte Operatorenliste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6F941AFC-0D55-E54A-9A36-C8A1D4EA7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882436"/>
              </p:ext>
            </p:extLst>
          </p:nvPr>
        </p:nvGraphicFramePr>
        <p:xfrm>
          <a:off x="838200" y="1825625"/>
          <a:ext cx="105156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80711617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6908996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59517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gestrichene Operatoren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neue Operatoren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geänderte Beschreibung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935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verallgemeinern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ableiten</a:t>
                      </a:r>
                    </a:p>
                    <a:p>
                      <a:r>
                        <a:rPr lang="de-DE" sz="2000" dirty="0"/>
                        <a:t>angeben</a:t>
                      </a:r>
                    </a:p>
                    <a:p>
                      <a:r>
                        <a:rPr lang="de-DE" sz="2000" dirty="0"/>
                        <a:t>interpretieren</a:t>
                      </a:r>
                    </a:p>
                    <a:p>
                      <a:r>
                        <a:rPr lang="de-DE" sz="2000" dirty="0"/>
                        <a:t>untersuchen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Hypothesen aufstellen</a:t>
                      </a:r>
                    </a:p>
                    <a:p>
                      <a:r>
                        <a:rPr lang="de-DE" sz="2000" dirty="0"/>
                        <a:t>begründen</a:t>
                      </a:r>
                    </a:p>
                    <a:p>
                      <a:r>
                        <a:rPr lang="de-DE" sz="2000" dirty="0"/>
                        <a:t>beurteilen</a:t>
                      </a:r>
                    </a:p>
                    <a:p>
                      <a:r>
                        <a:rPr lang="de-DE" sz="2000" dirty="0"/>
                        <a:t>bewerten</a:t>
                      </a:r>
                    </a:p>
                    <a:p>
                      <a:r>
                        <a:rPr lang="de-DE" sz="2000" dirty="0"/>
                        <a:t>darstellen</a:t>
                      </a:r>
                    </a:p>
                    <a:p>
                      <a:r>
                        <a:rPr lang="de-DE" sz="2000" dirty="0"/>
                        <a:t>ermitteln</a:t>
                      </a:r>
                    </a:p>
                    <a:p>
                      <a:r>
                        <a:rPr lang="de-DE" sz="2000" dirty="0"/>
                        <a:t>herleiten</a:t>
                      </a:r>
                    </a:p>
                    <a:p>
                      <a:r>
                        <a:rPr lang="de-DE" sz="2000" dirty="0"/>
                        <a:t>ordnen, zuordnen</a:t>
                      </a:r>
                    </a:p>
                    <a:p>
                      <a:r>
                        <a:rPr lang="de-DE" sz="2000" dirty="0"/>
                        <a:t>planen (eines Experiments)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280960"/>
                  </a:ext>
                </a:extLst>
              </a:tr>
            </a:tbl>
          </a:graphicData>
        </a:graphic>
      </p:graphicFrame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A67B56CE-6C27-E249-B5BA-4C3CB7F76217}"/>
              </a:ext>
            </a:extLst>
          </p:cNvPr>
          <p:cNvSpPr/>
          <p:nvPr/>
        </p:nvSpPr>
        <p:spPr>
          <a:xfrm rot="305940">
            <a:off x="1193305" y="3572175"/>
            <a:ext cx="4863556" cy="109728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666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Nochmal neu zur Kenntnis nehmen!</a:t>
            </a:r>
          </a:p>
          <a:p>
            <a:pPr algn="ctr"/>
            <a:r>
              <a:rPr lang="de-DE" sz="2400" b="1" dirty="0"/>
              <a:t>Von Beginn an verwenden!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5E3DBD1-9844-7B48-A4DA-1FE3B2ED5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879" y="5810751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2870D5F8-E1EB-C04D-BCCF-E575A946151A}"/>
              </a:ext>
            </a:extLst>
          </p:cNvPr>
          <p:cNvSpPr/>
          <p:nvPr/>
        </p:nvSpPr>
        <p:spPr>
          <a:xfrm>
            <a:off x="838200" y="5252746"/>
            <a:ext cx="7964779" cy="1163260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C24FC45-1690-2646-9021-08FC533A0FC5}"/>
              </a:ext>
            </a:extLst>
          </p:cNvPr>
          <p:cNvSpPr txBox="1"/>
          <p:nvPr/>
        </p:nvSpPr>
        <p:spPr>
          <a:xfrm>
            <a:off x="1090849" y="5341933"/>
            <a:ext cx="74594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Achtung! Auch andere Verben sind möglich, wenn ihre Bedeutung im Zusammenhang mit der Aufgabe klar ist!</a:t>
            </a:r>
            <a:br>
              <a:rPr lang="de-DE" sz="2000" dirty="0"/>
            </a:br>
            <a:r>
              <a:rPr lang="de-DE" dirty="0"/>
              <a:t> </a:t>
            </a:r>
            <a:r>
              <a:rPr lang="de-DE" sz="1400" dirty="0">
                <a:hlinkClick r:id="rId3"/>
              </a:rPr>
              <a:t>https://www.iqb.hu-berlin.de/abitur/abitur/dokumente/naturwissenschaften/N_Einheitliche_O.pdf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796328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70250-6541-9A45-8B80-D6681751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Umgang mit Messunsicherheiten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6CC0C69-2A40-C34B-9AD9-2BB1E5D833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de-DE" b="1" dirty="0"/>
                  <a:t>KC 2017: </a:t>
                </a:r>
                <a:r>
                  <a:rPr lang="de-DE" dirty="0"/>
                  <a:t>Vorschlag für eine Vorgehensweise mit folgenden Grundgedanken:</a:t>
                </a:r>
              </a:p>
              <a:p>
                <a:r>
                  <a:rPr lang="de-DE" dirty="0"/>
                  <a:t>für die Schule angemessen reduziertes Vorgehen</a:t>
                </a:r>
              </a:p>
              <a:p>
                <a:r>
                  <a:rPr lang="de-DE" dirty="0"/>
                  <a:t>Vermeidung von umfangreichen Rechnungen</a:t>
                </a:r>
              </a:p>
              <a:p>
                <a:r>
                  <a:rPr lang="de-DE" dirty="0"/>
                  <a:t>mehr Raum für inhaltliche Analyse des experimentellen Vorgehens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b="1" dirty="0"/>
                  <a:t>Problem:</a:t>
                </a:r>
                <a:r>
                  <a:rPr lang="de-DE" dirty="0"/>
                  <a:t> Angaben wie „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=623,5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nm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±12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de-DE" dirty="0"/>
                  <a:t>“ sind möglich.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b="1" dirty="0"/>
                  <a:t>Lösung</a:t>
                </a:r>
                <a:r>
                  <a:rPr lang="de-DE" dirty="0"/>
                  <a:t> durch „mikroinvasive“ Änderung der bisher vorgeschlagenen Regeln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6CC0C69-2A40-C34B-9AD9-2BB1E5D833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>
            <a:extLst>
              <a:ext uri="{FF2B5EF4-FFF2-40B4-BE49-F238E27FC236}">
                <a16:creationId xmlns:a16="http://schemas.microsoft.com/office/drawing/2014/main" id="{4D9CC1B6-B103-6B4C-935E-39229F975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879" y="5810751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133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70250-6541-9A45-8B80-D6681751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Umgang mit Messunsicherheiten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6CC0C69-2A40-C34B-9AD9-2BB1E5D833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2536"/>
                <a:ext cx="10515600" cy="1293916"/>
              </a:xfrm>
              <a:solidFill>
                <a:schemeClr val="bg2"/>
              </a:solidFill>
              <a:ln w="1905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de-DE" dirty="0"/>
                  <a:t>Beispiel: </a:t>
                </a:r>
                <a:r>
                  <a:rPr lang="de-DE" dirty="0" err="1"/>
                  <a:t>exp</a:t>
                </a:r>
                <a:r>
                  <a:rPr lang="de-DE" dirty="0"/>
                  <a:t>. Bestimmung der Wellenlänge von Licht am Gitter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=2,00⋅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=320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mm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=105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de-DE" dirty="0"/>
                  <a:t> ergibt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=623,54…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nm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6CC0C69-2A40-C34B-9AD9-2BB1E5D833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2536"/>
                <a:ext cx="10515600" cy="1293916"/>
              </a:xfrm>
              <a:blipFill>
                <a:blip r:embed="rId2"/>
                <a:stretch>
                  <a:fillRect l="-1086" t="-77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2">
                <a:extLst>
                  <a:ext uri="{FF2B5EF4-FFF2-40B4-BE49-F238E27FC236}">
                    <a16:creationId xmlns:a16="http://schemas.microsoft.com/office/drawing/2014/main" id="{388FB991-3A94-9648-B3E8-D8F7DAE621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860047"/>
                <a:ext cx="10515600" cy="20676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b="1" dirty="0"/>
                  <a:t>ohne explizite Betrachtung von MU (</a:t>
                </a:r>
                <a:r>
                  <a:rPr lang="de-DE" b="1" dirty="0" err="1"/>
                  <a:t>gA</a:t>
                </a:r>
                <a:r>
                  <a:rPr lang="de-DE" b="1" dirty="0"/>
                  <a:t> und </a:t>
                </a:r>
                <a:r>
                  <a:rPr lang="de-DE" b="1" dirty="0" err="1"/>
                  <a:t>eA</a:t>
                </a:r>
                <a:r>
                  <a:rPr lang="de-DE" b="1" dirty="0"/>
                  <a:t>):</a:t>
                </a:r>
              </a:p>
              <a:p>
                <a:pPr marL="0" indent="0"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de-DE" dirty="0"/>
                  <a:t>Eingangsgrößen mit 3 signifikanten Stellen.</a:t>
                </a:r>
                <a:br>
                  <a:rPr lang="de-DE" dirty="0"/>
                </a:br>
                <a:r>
                  <a:rPr lang="de-DE" dirty="0"/>
                  <a:t>Daher Ergebnis mit 4 signifikanten Stellen angeben: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623,5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de-DE" b="1" dirty="0">
                    <a:solidFill>
                      <a:schemeClr val="bg1"/>
                    </a:solidFill>
                  </a:rPr>
                  <a:t>                    </a:t>
                </a:r>
                <a:r>
                  <a:rPr lang="de-DE" b="1" dirty="0">
                    <a:solidFill>
                      <a:schemeClr val="accent1">
                        <a:lumMod val="75000"/>
                      </a:schemeClr>
                    </a:solidFill>
                  </a:rPr>
                  <a:t>Wie bisher!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b="1" dirty="0"/>
              </a:p>
            </p:txBody>
          </p:sp>
        </mc:Choice>
        <mc:Fallback xmlns="">
          <p:sp>
            <p:nvSpPr>
              <p:cNvPr id="4" name="Inhaltsplatzhalter 2">
                <a:extLst>
                  <a:ext uri="{FF2B5EF4-FFF2-40B4-BE49-F238E27FC236}">
                    <a16:creationId xmlns:a16="http://schemas.microsoft.com/office/drawing/2014/main" id="{388FB991-3A94-9648-B3E8-D8F7DAE62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60047"/>
                <a:ext cx="10515600" cy="2067632"/>
              </a:xfrm>
              <a:prstGeom prst="rect">
                <a:avLst/>
              </a:prstGeom>
              <a:blipFill>
                <a:blip r:embed="rId3"/>
                <a:stretch>
                  <a:fillRect l="-1086" t="-4878" b="-60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>
            <a:extLst>
              <a:ext uri="{FF2B5EF4-FFF2-40B4-BE49-F238E27FC236}">
                <a16:creationId xmlns:a16="http://schemas.microsoft.com/office/drawing/2014/main" id="{D9E56C22-9618-A147-89CC-864C0485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879" y="5810751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8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CCB90-8139-7548-85FA-03463496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Neues KC für die Oberstufe – alles anders?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AF9DB3-8712-D04D-8996-5E1DB07F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3206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Veränderungen</a:t>
            </a:r>
            <a:r>
              <a:rPr lang="de-DE" dirty="0"/>
              <a:t> durch</a:t>
            </a:r>
          </a:p>
          <a:p>
            <a:r>
              <a:rPr lang="de-DE" dirty="0"/>
              <a:t>Vorgaben der </a:t>
            </a:r>
            <a:r>
              <a:rPr lang="de-DE" dirty="0" err="1"/>
              <a:t>BiStas</a:t>
            </a:r>
            <a:r>
              <a:rPr lang="de-DE" dirty="0"/>
              <a:t> (Inhalte und Kompetenzen)</a:t>
            </a:r>
          </a:p>
          <a:p>
            <a:r>
              <a:rPr lang="de-DE" dirty="0"/>
              <a:t>Vorgaben des MK</a:t>
            </a:r>
            <a:br>
              <a:rPr lang="de-DE" dirty="0"/>
            </a:br>
            <a:r>
              <a:rPr lang="de-DE" dirty="0"/>
              <a:t>(„SuS“ </a:t>
            </a:r>
            <a:r>
              <a:rPr lang="de-DE" dirty="0">
                <a:sym typeface="Wingdings" pitchFamily="2" charset="2"/>
              </a:rPr>
              <a:t> „Lernende“, </a:t>
            </a:r>
            <a:r>
              <a:rPr lang="de-DE" dirty="0"/>
              <a:t>Abschnitt 2.3 „Beitrag … zur Medienbildung“, </a:t>
            </a:r>
            <a:r>
              <a:rPr lang="de-DE" dirty="0">
                <a:sym typeface="Wingdings" pitchFamily="2" charset="2"/>
              </a:rPr>
              <a:t>…</a:t>
            </a:r>
            <a:r>
              <a:rPr lang="de-DE" dirty="0"/>
              <a:t>)</a:t>
            </a:r>
          </a:p>
          <a:p>
            <a:r>
              <a:rPr lang="de-DE" dirty="0"/>
              <a:t>kleine Verbesserungen in Zuordnung und Wortwahl</a:t>
            </a:r>
          </a:p>
          <a:p>
            <a:r>
              <a:rPr lang="de-DE" dirty="0"/>
              <a:t>Suche nach Platz für Neues</a:t>
            </a:r>
          </a:p>
          <a:p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A734685-205A-0F40-8E25-092A78DD5249}"/>
              </a:ext>
            </a:extLst>
          </p:cNvPr>
          <p:cNvSpPr txBox="1">
            <a:spLocks/>
          </p:cNvSpPr>
          <p:nvPr/>
        </p:nvSpPr>
        <p:spPr>
          <a:xfrm>
            <a:off x="6610004" y="1825625"/>
            <a:ext cx="44320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Kontinuität</a:t>
            </a:r>
            <a:r>
              <a:rPr lang="de-DE" dirty="0"/>
              <a:t> durch</a:t>
            </a:r>
          </a:p>
          <a:p>
            <a:r>
              <a:rPr lang="de-DE" dirty="0"/>
              <a:t>Beibehaltung von Bewährtem</a:t>
            </a:r>
          </a:p>
          <a:p>
            <a:r>
              <a:rPr lang="de-DE" dirty="0"/>
              <a:t>sicheren Anschluss an das KC Sek I</a:t>
            </a:r>
          </a:p>
          <a:p>
            <a:r>
              <a:rPr lang="de-DE" dirty="0"/>
              <a:t>Umsetzung  der </a:t>
            </a:r>
            <a:r>
              <a:rPr lang="de-DE" dirty="0" err="1"/>
              <a:t>BiStas</a:t>
            </a:r>
            <a:r>
              <a:rPr lang="de-DE" dirty="0"/>
              <a:t> in niedersächsischer Lesart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89167-D68F-EB46-8ECE-3FDD16FD5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879" y="5810751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345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70250-6541-9A45-8B80-D6681751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Umgang mit Messunsicherheiten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6CC0C69-2A40-C34B-9AD9-2BB1E5D833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3791"/>
                <a:ext cx="10515600" cy="1239534"/>
              </a:xfrm>
              <a:solidFill>
                <a:schemeClr val="bg2"/>
              </a:solidFill>
              <a:ln w="1905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de-DE" dirty="0"/>
                  <a:t>Beispiel: </a:t>
                </a:r>
                <a:r>
                  <a:rPr lang="de-DE" dirty="0" err="1"/>
                  <a:t>exp</a:t>
                </a:r>
                <a:r>
                  <a:rPr lang="de-DE" dirty="0"/>
                  <a:t>. Bestimmung der Wellenlänge von Licht am Gitter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=2,00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µ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=320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mm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=105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de-DE" dirty="0"/>
                  <a:t>   ergibt  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=623,54…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nm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6CC0C69-2A40-C34B-9AD9-2BB1E5D833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3791"/>
                <a:ext cx="10515600" cy="1239534"/>
              </a:xfrm>
              <a:blipFill>
                <a:blip r:embed="rId2"/>
                <a:stretch>
                  <a:fillRect l="-1086" t="-7071" b="-505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2">
                <a:extLst>
                  <a:ext uri="{FF2B5EF4-FFF2-40B4-BE49-F238E27FC236}">
                    <a16:creationId xmlns:a16="http://schemas.microsoft.com/office/drawing/2014/main" id="{91F9C5A1-2DAC-7742-B79A-338DD76FEF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779354"/>
                <a:ext cx="10515600" cy="21673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b="1" dirty="0"/>
                  <a:t>mit expliziter Betrachtung von MU (nur </a:t>
                </a:r>
                <a:r>
                  <a:rPr lang="de-DE" b="1" dirty="0" err="1"/>
                  <a:t>eA</a:t>
                </a:r>
                <a:r>
                  <a:rPr lang="de-DE" b="1" dirty="0"/>
                  <a:t>):</a:t>
                </a:r>
              </a:p>
              <a:p>
                <a:pPr marL="0" indent="0">
                  <a:buNone/>
                </a:pPr>
                <a:r>
                  <a:rPr lang="de-DE" dirty="0"/>
                  <a:t>Abschätzung der absoluten MU der Eingangsgrößen: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=0,005 µ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de-DE" dirty="0"/>
                  <a:t> und z. 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de-DE" dirty="0"/>
                  <a:t> 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de-DE" dirty="0"/>
                  <a:t> .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de-DE" dirty="0"/>
                  <a:t>Größter Beitrag zur MU: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1,9 %</m:t>
                    </m:r>
                  </m:oMath>
                </a14:m>
                <a:r>
                  <a:rPr lang="de-DE" dirty="0"/>
                  <a:t>. Also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1,9 %</m:t>
                    </m:r>
                  </m:oMath>
                </a14:m>
                <a:r>
                  <a:rPr lang="de-DE" dirty="0"/>
                  <a:t> 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nm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5" name="Inhaltsplatzhalter 2">
                <a:extLst>
                  <a:ext uri="{FF2B5EF4-FFF2-40B4-BE49-F238E27FC236}">
                    <a16:creationId xmlns:a16="http://schemas.microsoft.com/office/drawing/2014/main" id="{91F9C5A1-2DAC-7742-B79A-338DD76FE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79354"/>
                <a:ext cx="10515600" cy="2167384"/>
              </a:xfrm>
              <a:prstGeom prst="rect">
                <a:avLst/>
              </a:prstGeom>
              <a:blipFill>
                <a:blip r:embed="rId3"/>
                <a:stretch>
                  <a:fillRect l="-1086" t="-46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2">
                <a:extLst>
                  <a:ext uri="{FF2B5EF4-FFF2-40B4-BE49-F238E27FC236}">
                    <a16:creationId xmlns:a16="http://schemas.microsoft.com/office/drawing/2014/main" id="{14E6C7FF-BD09-904A-9773-2639187066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032767"/>
                <a:ext cx="10515600" cy="102629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e-DE" dirty="0"/>
                  <a:t>Ergebnis mit der passenden Zahl an Dezimalstellen angeben: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=624 </m:t>
                    </m:r>
                    <m:r>
                      <m:rPr>
                        <m:sty m:val="p"/>
                      </m:rPr>
                      <a:rPr lang="de-D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de-DE" dirty="0"/>
                  <a:t>                   </a:t>
                </a:r>
                <a:r>
                  <a:rPr lang="de-DE" b="1" dirty="0">
                    <a:solidFill>
                      <a:schemeClr val="accent2">
                        <a:lumMod val="75000"/>
                      </a:schemeClr>
                    </a:solidFill>
                  </a:rPr>
                  <a:t>Neu!</a:t>
                </a:r>
                <a:r>
                  <a:rPr lang="de-DE" dirty="0"/>
                  <a:t>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b="1" dirty="0"/>
              </a:p>
            </p:txBody>
          </p:sp>
        </mc:Choice>
        <mc:Fallback xmlns="">
          <p:sp>
            <p:nvSpPr>
              <p:cNvPr id="6" name="Inhaltsplatzhalter 2">
                <a:extLst>
                  <a:ext uri="{FF2B5EF4-FFF2-40B4-BE49-F238E27FC236}">
                    <a16:creationId xmlns:a16="http://schemas.microsoft.com/office/drawing/2014/main" id="{14E6C7FF-BD09-904A-9773-26391870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32767"/>
                <a:ext cx="10515600" cy="1026295"/>
              </a:xfrm>
              <a:prstGeom prst="rect">
                <a:avLst/>
              </a:prstGeom>
              <a:blipFill>
                <a:blip r:embed="rId4"/>
                <a:stretch>
                  <a:fillRect l="-1086" t="-9877" b="-123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id="{BCA38AD2-09DA-AC48-9231-8E52146D7E8C}"/>
              </a:ext>
            </a:extLst>
          </p:cNvPr>
          <p:cNvSpPr txBox="1"/>
          <p:nvPr/>
        </p:nvSpPr>
        <p:spPr>
          <a:xfrm rot="1371667">
            <a:off x="9160626" y="3273325"/>
            <a:ext cx="191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</a:rPr>
              <a:t>Wie bisher!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7E4182C-7C6C-AA4E-B106-08F10FFBF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879" y="5810751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057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00724-43FE-9BF6-95DB-09B4EE68A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CC7A7EC-0C14-4AEC-4B50-2F5327E2C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dirty="0"/>
              <a:t>Vielen Dank für Ihre Aufmerksamkeit.</a:t>
            </a:r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r>
              <a:rPr lang="de-DE" sz="3600" dirty="0"/>
              <a:t>Fragen? Anmerkungen? Diskussion…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B3CFA5-AC04-BC94-0B74-E9EB16E3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91A9E5C-4F1C-47A3-8E79-681C3E99C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879" y="5810751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7464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0F727-4A82-B443-B4BF-5A61DC42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Bewerten – wie soll das gehen?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90A57E-87BE-4A42-B7ED-51E540E65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179"/>
            <a:ext cx="10515600" cy="1283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„Bewerten“ in den BiStas schließt immer außerfachliche Aspekte ein!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E0090A4-BE24-344E-9AE3-DABF53197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879" y="5810751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9FF29D7-9EA9-094C-86B8-02B26C8F8787}"/>
              </a:ext>
            </a:extLst>
          </p:cNvPr>
          <p:cNvGrpSpPr/>
          <p:nvPr/>
        </p:nvGrpSpPr>
        <p:grpSpPr>
          <a:xfrm>
            <a:off x="838200" y="2308418"/>
            <a:ext cx="10216318" cy="4337358"/>
            <a:chOff x="838200" y="2145028"/>
            <a:chExt cx="10216318" cy="4337358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1C4DE77C-B0E3-A94E-BE6D-B0AE17CE4E12}"/>
                </a:ext>
              </a:extLst>
            </p:cNvPr>
            <p:cNvGrpSpPr/>
            <p:nvPr/>
          </p:nvGrpSpPr>
          <p:grpSpPr>
            <a:xfrm>
              <a:off x="1507209" y="2457715"/>
              <a:ext cx="5081049" cy="3513156"/>
              <a:chOff x="1507209" y="2457715"/>
              <a:chExt cx="5081049" cy="3513156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532151E-DCC0-3745-86EC-DC288B8BDC1B}"/>
                  </a:ext>
                </a:extLst>
              </p:cNvPr>
              <p:cNvSpPr/>
              <p:nvPr/>
            </p:nvSpPr>
            <p:spPr>
              <a:xfrm>
                <a:off x="2712627" y="3622893"/>
                <a:ext cx="2670211" cy="121365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80000"/>
                </a:schemeClr>
              </a:solidFill>
              <a:ln w="190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dirty="0">
                    <a:solidFill>
                      <a:schemeClr val="tx1"/>
                    </a:solidFill>
                  </a:rPr>
                  <a:t>(außerfachliche)</a:t>
                </a:r>
              </a:p>
              <a:p>
                <a:pPr algn="ctr"/>
                <a:r>
                  <a:rPr lang="de-DE" b="1" dirty="0">
                    <a:solidFill>
                      <a:schemeClr val="tx1"/>
                    </a:solidFill>
                  </a:rPr>
                  <a:t>Problemsituation</a:t>
                </a:r>
              </a:p>
            </p:txBody>
          </p:sp>
          <p:sp>
            <p:nvSpPr>
              <p:cNvPr id="6" name="Legende mit Pfeil nach unten 5">
                <a:extLst>
                  <a:ext uri="{FF2B5EF4-FFF2-40B4-BE49-F238E27FC236}">
                    <a16:creationId xmlns:a16="http://schemas.microsoft.com/office/drawing/2014/main" id="{0139DD02-ACF5-B44C-A085-2D2F029C9E28}"/>
                  </a:ext>
                </a:extLst>
              </p:cNvPr>
              <p:cNvSpPr/>
              <p:nvPr/>
            </p:nvSpPr>
            <p:spPr>
              <a:xfrm rot="20601588">
                <a:off x="2412199" y="2457715"/>
                <a:ext cx="1579417" cy="1147156"/>
              </a:xfrm>
              <a:prstGeom prst="downArrowCallout">
                <a:avLst/>
              </a:prstGeom>
              <a:solidFill>
                <a:schemeClr val="accent1">
                  <a:alpha val="80000"/>
                </a:schemeClr>
              </a:solidFill>
              <a:ln w="190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physikalische Kriterien</a:t>
                </a:r>
              </a:p>
            </p:txBody>
          </p:sp>
          <p:sp>
            <p:nvSpPr>
              <p:cNvPr id="9" name="Legende mit Pfeil nach unten 8">
                <a:extLst>
                  <a:ext uri="{FF2B5EF4-FFF2-40B4-BE49-F238E27FC236}">
                    <a16:creationId xmlns:a16="http://schemas.microsoft.com/office/drawing/2014/main" id="{60824956-A967-B544-9D8C-C28A7EF0A021}"/>
                  </a:ext>
                </a:extLst>
              </p:cNvPr>
              <p:cNvSpPr/>
              <p:nvPr/>
            </p:nvSpPr>
            <p:spPr>
              <a:xfrm rot="1251070">
                <a:off x="4144369" y="2502438"/>
                <a:ext cx="1579417" cy="1147156"/>
              </a:xfrm>
              <a:prstGeom prst="downArrowCallout">
                <a:avLst/>
              </a:prstGeom>
              <a:solidFill>
                <a:schemeClr val="accent1">
                  <a:alpha val="80000"/>
                </a:schemeClr>
              </a:solidFill>
              <a:ln w="190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ökonomische Kriterien</a:t>
                </a:r>
              </a:p>
            </p:txBody>
          </p:sp>
          <p:sp>
            <p:nvSpPr>
              <p:cNvPr id="10" name="Legende mit Pfeil nach unten 9">
                <a:extLst>
                  <a:ext uri="{FF2B5EF4-FFF2-40B4-BE49-F238E27FC236}">
                    <a16:creationId xmlns:a16="http://schemas.microsoft.com/office/drawing/2014/main" id="{C41F4AFF-B989-FC4B-8C99-01952E3F69A6}"/>
                  </a:ext>
                </a:extLst>
              </p:cNvPr>
              <p:cNvSpPr/>
              <p:nvPr/>
            </p:nvSpPr>
            <p:spPr>
              <a:xfrm rot="5400000">
                <a:off x="5224971" y="3663232"/>
                <a:ext cx="1579417" cy="1147156"/>
              </a:xfrm>
              <a:prstGeom prst="downArrowCallout">
                <a:avLst/>
              </a:prstGeom>
              <a:solidFill>
                <a:schemeClr val="accent1">
                  <a:alpha val="80000"/>
                </a:schemeClr>
              </a:solidFill>
              <a:ln w="190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ökologische Kriterien</a:t>
                </a:r>
              </a:p>
            </p:txBody>
          </p:sp>
          <p:sp>
            <p:nvSpPr>
              <p:cNvPr id="11" name="Legende mit Pfeil nach unten 10">
                <a:extLst>
                  <a:ext uri="{FF2B5EF4-FFF2-40B4-BE49-F238E27FC236}">
                    <a16:creationId xmlns:a16="http://schemas.microsoft.com/office/drawing/2014/main" id="{1B490436-C5D5-9944-8673-A09E37303C0D}"/>
                  </a:ext>
                </a:extLst>
              </p:cNvPr>
              <p:cNvSpPr/>
              <p:nvPr/>
            </p:nvSpPr>
            <p:spPr>
              <a:xfrm rot="9219973">
                <a:off x="4195847" y="4790316"/>
                <a:ext cx="1579417" cy="1147156"/>
              </a:xfrm>
              <a:prstGeom prst="downArrowCallout">
                <a:avLst/>
              </a:prstGeom>
              <a:solidFill>
                <a:schemeClr val="accent1">
                  <a:alpha val="80000"/>
                </a:schemeClr>
              </a:solidFill>
              <a:ln w="190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:r>
                  <a:rPr lang="de-DE" dirty="0"/>
                  <a:t>soziale Kriterien</a:t>
                </a:r>
              </a:p>
            </p:txBody>
          </p:sp>
          <p:sp>
            <p:nvSpPr>
              <p:cNvPr id="12" name="Legende mit Pfeil nach unten 11">
                <a:extLst>
                  <a:ext uri="{FF2B5EF4-FFF2-40B4-BE49-F238E27FC236}">
                    <a16:creationId xmlns:a16="http://schemas.microsoft.com/office/drawing/2014/main" id="{19217F1D-CB5C-974B-8DE2-06EE2170BFB7}"/>
                  </a:ext>
                </a:extLst>
              </p:cNvPr>
              <p:cNvSpPr/>
              <p:nvPr/>
            </p:nvSpPr>
            <p:spPr>
              <a:xfrm rot="16200000">
                <a:off x="1291078" y="3639460"/>
                <a:ext cx="1579417" cy="1147156"/>
              </a:xfrm>
              <a:prstGeom prst="downArrowCallout">
                <a:avLst/>
              </a:prstGeom>
              <a:solidFill>
                <a:schemeClr val="accent1">
                  <a:alpha val="80000"/>
                </a:schemeClr>
              </a:solidFill>
              <a:ln w="190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politische Kriterien</a:t>
                </a:r>
              </a:p>
            </p:txBody>
          </p:sp>
          <p:sp>
            <p:nvSpPr>
              <p:cNvPr id="13" name="Legende mit Pfeil nach unten 12">
                <a:extLst>
                  <a:ext uri="{FF2B5EF4-FFF2-40B4-BE49-F238E27FC236}">
                    <a16:creationId xmlns:a16="http://schemas.microsoft.com/office/drawing/2014/main" id="{AE4CFBC6-FCEF-684B-A45C-325C0903FAA3}"/>
                  </a:ext>
                </a:extLst>
              </p:cNvPr>
              <p:cNvSpPr/>
              <p:nvPr/>
            </p:nvSpPr>
            <p:spPr>
              <a:xfrm rot="12142227">
                <a:off x="2412199" y="4823715"/>
                <a:ext cx="1579417" cy="1147156"/>
              </a:xfrm>
              <a:prstGeom prst="downArrowCallout">
                <a:avLst/>
              </a:prstGeom>
              <a:solidFill>
                <a:schemeClr val="accent1">
                  <a:alpha val="80000"/>
                </a:schemeClr>
              </a:solidFill>
              <a:ln w="190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:r>
                  <a:rPr lang="de-DE" dirty="0"/>
                  <a:t>ethische Kriterien</a:t>
                </a:r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58C8EAC-4ED1-5D44-BA67-3362381FD102}"/>
                </a:ext>
              </a:extLst>
            </p:cNvPr>
            <p:cNvSpPr/>
            <p:nvPr/>
          </p:nvSpPr>
          <p:spPr>
            <a:xfrm>
              <a:off x="838200" y="2145028"/>
              <a:ext cx="6489783" cy="4337358"/>
            </a:xfrm>
            <a:prstGeom prst="ellipse">
              <a:avLst/>
            </a:pr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Pfeil nach rechts 16">
              <a:extLst>
                <a:ext uri="{FF2B5EF4-FFF2-40B4-BE49-F238E27FC236}">
                  <a16:creationId xmlns:a16="http://schemas.microsoft.com/office/drawing/2014/main" id="{2D9A435E-76E1-E34C-8ACF-B38C5764B25E}"/>
                </a:ext>
              </a:extLst>
            </p:cNvPr>
            <p:cNvSpPr/>
            <p:nvPr/>
          </p:nvSpPr>
          <p:spPr>
            <a:xfrm>
              <a:off x="7331801" y="3591098"/>
              <a:ext cx="1911928" cy="1343898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solidFill>
                    <a:schemeClr val="tx1"/>
                  </a:solidFill>
                </a:rPr>
                <a:t>Abwägung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D9533212-E049-FA48-A9C7-23C97CC8D519}"/>
                </a:ext>
              </a:extLst>
            </p:cNvPr>
            <p:cNvSpPr txBox="1"/>
            <p:nvPr/>
          </p:nvSpPr>
          <p:spPr>
            <a:xfrm>
              <a:off x="9243729" y="4001437"/>
              <a:ext cx="18107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/>
                <a:t>Werturteil</a:t>
              </a:r>
            </a:p>
          </p:txBody>
        </p:sp>
      </p:grpSp>
      <p:sp>
        <p:nvSpPr>
          <p:cNvPr id="20" name="Rechteck 19">
            <a:extLst>
              <a:ext uri="{FF2B5EF4-FFF2-40B4-BE49-F238E27FC236}">
                <a16:creationId xmlns:a16="http://schemas.microsoft.com/office/drawing/2014/main" id="{747C0BCE-0837-0745-B091-5AC0CCEC40BD}"/>
              </a:ext>
            </a:extLst>
          </p:cNvPr>
          <p:cNvSpPr/>
          <p:nvPr/>
        </p:nvSpPr>
        <p:spPr>
          <a:xfrm rot="20171843">
            <a:off x="5517847" y="5543913"/>
            <a:ext cx="39299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Bewertungsverfahren</a:t>
            </a:r>
          </a:p>
        </p:txBody>
      </p:sp>
    </p:spTree>
    <p:extLst>
      <p:ext uri="{BB962C8B-B14F-4D97-AF65-F5344CB8AC3E}">
        <p14:creationId xmlns:p14="http://schemas.microsoft.com/office/powerpoint/2010/main" val="16644829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BFAC1-8904-F041-BB54-C455134AE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Basiskonzepte im neuen KC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BC345E-6225-E340-9F56-0D02210CE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979" y="1735456"/>
            <a:ext cx="5508568" cy="3804654"/>
          </a:xfrm>
        </p:spPr>
        <p:txBody>
          <a:bodyPr/>
          <a:lstStyle/>
          <a:p>
            <a:r>
              <a:rPr lang="de-DE" dirty="0"/>
              <a:t>Andere Basiskonzepte als in den Bildungsstandards für den MSA!</a:t>
            </a:r>
          </a:p>
          <a:p>
            <a:r>
              <a:rPr lang="de-DE" dirty="0"/>
              <a:t>Zielsetzung: Vernetzung von Lerngegenständen!</a:t>
            </a:r>
            <a:br>
              <a:rPr lang="de-DE" dirty="0"/>
            </a:br>
            <a:r>
              <a:rPr lang="de-DE" dirty="0">
                <a:sym typeface="Wingdings" pitchFamily="2" charset="2"/>
              </a:rPr>
              <a:t> kumulatives Lernen, strukturiertes Wissen</a:t>
            </a:r>
          </a:p>
          <a:p>
            <a:r>
              <a:rPr lang="de-DE" dirty="0">
                <a:sym typeface="Wingdings" pitchFamily="2" charset="2"/>
              </a:rPr>
              <a:t>Wiederholte Thematisierung im Lehr-Lernprozess nach eigener Auswahl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C4E4D29-9092-DD40-A946-CC1460E9597E}"/>
              </a:ext>
            </a:extLst>
          </p:cNvPr>
          <p:cNvGrpSpPr/>
          <p:nvPr/>
        </p:nvGrpSpPr>
        <p:grpSpPr>
          <a:xfrm>
            <a:off x="838200" y="1872948"/>
            <a:ext cx="4033058" cy="3277755"/>
            <a:chOff x="971203" y="2048245"/>
            <a:chExt cx="4033058" cy="3277755"/>
          </a:xfrm>
        </p:grpSpPr>
        <p:sp>
          <p:nvSpPr>
            <p:cNvPr id="6" name="Abgerundetes Rechteck 5">
              <a:extLst>
                <a:ext uri="{FF2B5EF4-FFF2-40B4-BE49-F238E27FC236}">
                  <a16:creationId xmlns:a16="http://schemas.microsoft.com/office/drawing/2014/main" id="{9D30625D-CFCE-BB4D-AFF8-76F82DCBCF15}"/>
                </a:ext>
              </a:extLst>
            </p:cNvPr>
            <p:cNvSpPr/>
            <p:nvPr/>
          </p:nvSpPr>
          <p:spPr>
            <a:xfrm>
              <a:off x="971203" y="2048245"/>
              <a:ext cx="4033058" cy="703377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chemeClr val="tx1"/>
                  </a:solidFill>
                </a:rPr>
                <a:t>Erhaltung und Gleichgewicht</a:t>
              </a:r>
            </a:p>
          </p:txBody>
        </p:sp>
        <p:sp>
          <p:nvSpPr>
            <p:cNvPr id="7" name="Abgerundetes Rechteck 6">
              <a:extLst>
                <a:ext uri="{FF2B5EF4-FFF2-40B4-BE49-F238E27FC236}">
                  <a16:creationId xmlns:a16="http://schemas.microsoft.com/office/drawing/2014/main" id="{63E11497-35A7-EF4F-84CE-F852E258BD22}"/>
                </a:ext>
              </a:extLst>
            </p:cNvPr>
            <p:cNvSpPr/>
            <p:nvPr/>
          </p:nvSpPr>
          <p:spPr>
            <a:xfrm>
              <a:off x="971203" y="2906371"/>
              <a:ext cx="4033058" cy="703377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chemeClr val="tx1"/>
                  </a:solidFill>
                </a:rPr>
                <a:t>Superposition und Komponenten</a:t>
              </a:r>
            </a:p>
          </p:txBody>
        </p:sp>
        <p:sp>
          <p:nvSpPr>
            <p:cNvPr id="8" name="Abgerundetes Rechteck 7">
              <a:extLst>
                <a:ext uri="{FF2B5EF4-FFF2-40B4-BE49-F238E27FC236}">
                  <a16:creationId xmlns:a16="http://schemas.microsoft.com/office/drawing/2014/main" id="{07FB0944-2E37-7245-B392-4A664710FCEC}"/>
                </a:ext>
              </a:extLst>
            </p:cNvPr>
            <p:cNvSpPr/>
            <p:nvPr/>
          </p:nvSpPr>
          <p:spPr>
            <a:xfrm>
              <a:off x="971203" y="3764497"/>
              <a:ext cx="4033058" cy="703377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chemeClr val="tx1"/>
                  </a:solidFill>
                </a:rPr>
                <a:t>Mathematisieren und Vorhersagen</a:t>
              </a:r>
            </a:p>
          </p:txBody>
        </p:sp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9D319022-A5DD-3C43-8E8F-DD833923620F}"/>
                </a:ext>
              </a:extLst>
            </p:cNvPr>
            <p:cNvSpPr/>
            <p:nvPr/>
          </p:nvSpPr>
          <p:spPr>
            <a:xfrm>
              <a:off x="971203" y="4622623"/>
              <a:ext cx="4033058" cy="703377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chemeClr val="tx1"/>
                  </a:solidFill>
                </a:rPr>
                <a:t>Zufall und Determiniertheit</a:t>
              </a: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2CF36947-7257-814E-868E-CE2C3162F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879" y="5810751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918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BFAC1-8904-F041-BB54-C455134A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Basiskonzepte im neuen KC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BC345E-6225-E340-9F56-0D02210CE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456"/>
            <a:ext cx="10349347" cy="1040995"/>
          </a:xfrm>
        </p:spPr>
        <p:txBody>
          <a:bodyPr/>
          <a:lstStyle/>
          <a:p>
            <a:r>
              <a:rPr lang="de-DE" dirty="0"/>
              <a:t>Beispiele für Anknüpfungspunkte im Begleittext!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79BDEA6-5AC9-BA40-9122-FC5C2BB3E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69109"/>
            <a:ext cx="10699865" cy="3257143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05EED152-B00D-3448-8E10-2D720DF8E35A}"/>
              </a:ext>
            </a:extLst>
          </p:cNvPr>
          <p:cNvSpPr/>
          <p:nvPr/>
        </p:nvSpPr>
        <p:spPr>
          <a:xfrm>
            <a:off x="6567055" y="3790604"/>
            <a:ext cx="1429789" cy="249381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ACE5037-CA93-DD4E-9A70-992B118278F2}"/>
              </a:ext>
            </a:extLst>
          </p:cNvPr>
          <p:cNvSpPr/>
          <p:nvPr/>
        </p:nvSpPr>
        <p:spPr>
          <a:xfrm>
            <a:off x="8880764" y="3794152"/>
            <a:ext cx="2473036" cy="245833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7CF989D-C7B0-5047-9555-FEA6D70D5B76}"/>
              </a:ext>
            </a:extLst>
          </p:cNvPr>
          <p:cNvSpPr/>
          <p:nvPr/>
        </p:nvSpPr>
        <p:spPr>
          <a:xfrm>
            <a:off x="983674" y="4126661"/>
            <a:ext cx="828502" cy="279084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41B6C57-88D2-804F-9E1F-509F5787EA57}"/>
              </a:ext>
            </a:extLst>
          </p:cNvPr>
          <p:cNvSpPr/>
          <p:nvPr/>
        </p:nvSpPr>
        <p:spPr>
          <a:xfrm>
            <a:off x="2712720" y="4156364"/>
            <a:ext cx="4818611" cy="249381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DBB7685-3D41-5547-98DE-76D5C806787C}"/>
              </a:ext>
            </a:extLst>
          </p:cNvPr>
          <p:cNvSpPr/>
          <p:nvPr/>
        </p:nvSpPr>
        <p:spPr>
          <a:xfrm>
            <a:off x="8325197" y="4156364"/>
            <a:ext cx="1666701" cy="249381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2C8D3D2-E6D7-C24A-AAD2-F9A0272C5FEC}"/>
              </a:ext>
            </a:extLst>
          </p:cNvPr>
          <p:cNvSpPr/>
          <p:nvPr/>
        </p:nvSpPr>
        <p:spPr>
          <a:xfrm>
            <a:off x="983675" y="4541520"/>
            <a:ext cx="1161010" cy="229985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AA5FB2B-7CA1-9F49-84C1-5209D9F399EE}"/>
              </a:ext>
            </a:extLst>
          </p:cNvPr>
          <p:cNvSpPr/>
          <p:nvPr/>
        </p:nvSpPr>
        <p:spPr>
          <a:xfrm>
            <a:off x="9402387" y="4541520"/>
            <a:ext cx="1537162" cy="276886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1EF8F10-C40E-A946-9D96-228C0801CC85}"/>
              </a:ext>
            </a:extLst>
          </p:cNvPr>
          <p:cNvSpPr/>
          <p:nvPr/>
        </p:nvSpPr>
        <p:spPr>
          <a:xfrm>
            <a:off x="1397925" y="4907280"/>
            <a:ext cx="1494904" cy="276886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13E5EADF-E849-2C44-9940-6C8053757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879" y="5810751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49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Kompetenzen im neue KC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B795A67-3B71-F749-8039-BC690CDAA2BA}"/>
              </a:ext>
            </a:extLst>
          </p:cNvPr>
          <p:cNvGrpSpPr/>
          <p:nvPr/>
        </p:nvGrpSpPr>
        <p:grpSpPr>
          <a:xfrm>
            <a:off x="971203" y="2048245"/>
            <a:ext cx="4033058" cy="4337416"/>
            <a:chOff x="971203" y="2048245"/>
            <a:chExt cx="4033058" cy="4337416"/>
          </a:xfrm>
        </p:grpSpPr>
        <p:sp>
          <p:nvSpPr>
            <p:cNvPr id="4" name="Abgerundetes Rechteck 3">
              <a:extLst>
                <a:ext uri="{FF2B5EF4-FFF2-40B4-BE49-F238E27FC236}">
                  <a16:creationId xmlns:a16="http://schemas.microsoft.com/office/drawing/2014/main" id="{B0BEC6D7-C029-3C48-9666-CECE5A635786}"/>
                </a:ext>
              </a:extLst>
            </p:cNvPr>
            <p:cNvSpPr/>
            <p:nvPr/>
          </p:nvSpPr>
          <p:spPr>
            <a:xfrm>
              <a:off x="971203" y="2048245"/>
              <a:ext cx="4033058" cy="703377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chemeClr val="tx1"/>
                  </a:solidFill>
                </a:rPr>
                <a:t>Sachkompetenz (S1-7)</a:t>
              </a:r>
            </a:p>
          </p:txBody>
        </p:sp>
        <p:sp>
          <p:nvSpPr>
            <p:cNvPr id="5" name="Abgerundetes Rechteck 4">
              <a:extLst>
                <a:ext uri="{FF2B5EF4-FFF2-40B4-BE49-F238E27FC236}">
                  <a16:creationId xmlns:a16="http://schemas.microsoft.com/office/drawing/2014/main" id="{2D0AD1A6-40AE-D444-8752-51A0B8BF5EA4}"/>
                </a:ext>
              </a:extLst>
            </p:cNvPr>
            <p:cNvSpPr/>
            <p:nvPr/>
          </p:nvSpPr>
          <p:spPr>
            <a:xfrm>
              <a:off x="971203" y="2906371"/>
              <a:ext cx="4033058" cy="703377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chemeClr val="tx1"/>
                  </a:solidFill>
                </a:rPr>
                <a:t>Erkenntnisgewinnungs-kompetenz (E1-11)</a:t>
              </a:r>
            </a:p>
          </p:txBody>
        </p:sp>
        <p:sp>
          <p:nvSpPr>
            <p:cNvPr id="6" name="Abgerundetes Rechteck 5">
              <a:extLst>
                <a:ext uri="{FF2B5EF4-FFF2-40B4-BE49-F238E27FC236}">
                  <a16:creationId xmlns:a16="http://schemas.microsoft.com/office/drawing/2014/main" id="{1550A349-3270-6140-95A7-53EB3497DC23}"/>
                </a:ext>
              </a:extLst>
            </p:cNvPr>
            <p:cNvSpPr/>
            <p:nvPr/>
          </p:nvSpPr>
          <p:spPr>
            <a:xfrm>
              <a:off x="971203" y="3764497"/>
              <a:ext cx="4033058" cy="703377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chemeClr val="tx1"/>
                  </a:solidFill>
                </a:rPr>
                <a:t>Kommunikations-</a:t>
              </a:r>
              <a:br>
                <a:rPr lang="de-DE" sz="2400" b="1" dirty="0">
                  <a:solidFill>
                    <a:schemeClr val="tx1"/>
                  </a:solidFill>
                </a:rPr>
              </a:br>
              <a:r>
                <a:rPr lang="de-DE" sz="2400" b="1" dirty="0" err="1">
                  <a:solidFill>
                    <a:schemeClr val="tx1"/>
                  </a:solidFill>
                </a:rPr>
                <a:t>kompetenz</a:t>
              </a:r>
              <a:r>
                <a:rPr lang="de-DE" sz="2400" b="1" dirty="0">
                  <a:solidFill>
                    <a:schemeClr val="tx1"/>
                  </a:solidFill>
                </a:rPr>
                <a:t> (K1-10)</a:t>
              </a:r>
            </a:p>
          </p:txBody>
        </p:sp>
        <p:sp>
          <p:nvSpPr>
            <p:cNvPr id="7" name="Abgerundetes Rechteck 6">
              <a:extLst>
                <a:ext uri="{FF2B5EF4-FFF2-40B4-BE49-F238E27FC236}">
                  <a16:creationId xmlns:a16="http://schemas.microsoft.com/office/drawing/2014/main" id="{89F3017C-94C3-1046-B8B4-5DC6A5D9485B}"/>
                </a:ext>
              </a:extLst>
            </p:cNvPr>
            <p:cNvSpPr/>
            <p:nvPr/>
          </p:nvSpPr>
          <p:spPr>
            <a:xfrm>
              <a:off x="971203" y="4599606"/>
              <a:ext cx="4033058" cy="703377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chemeClr val="tx1"/>
                  </a:solidFill>
                </a:rPr>
                <a:t>Bewertungs-</a:t>
              </a:r>
              <a:br>
                <a:rPr lang="de-DE" sz="2400" b="1" dirty="0">
                  <a:solidFill>
                    <a:schemeClr val="tx1"/>
                  </a:solidFill>
                </a:rPr>
              </a:br>
              <a:r>
                <a:rPr lang="de-DE" sz="2400" b="1" dirty="0" err="1">
                  <a:solidFill>
                    <a:schemeClr val="tx1"/>
                  </a:solidFill>
                </a:rPr>
                <a:t>kompetenz</a:t>
              </a:r>
              <a:r>
                <a:rPr lang="de-DE" sz="2400" b="1" dirty="0">
                  <a:solidFill>
                    <a:schemeClr val="tx1"/>
                  </a:solidFill>
                </a:rPr>
                <a:t> (B1-8)</a:t>
              </a:r>
            </a:p>
          </p:txBody>
        </p:sp>
        <p:sp>
          <p:nvSpPr>
            <p:cNvPr id="8" name="Abgerundetes Rechteck 7">
              <a:extLst>
                <a:ext uri="{FF2B5EF4-FFF2-40B4-BE49-F238E27FC236}">
                  <a16:creationId xmlns:a16="http://schemas.microsoft.com/office/drawing/2014/main" id="{198507EE-D94D-1042-AFDA-3A26A924FCA8}"/>
                </a:ext>
              </a:extLst>
            </p:cNvPr>
            <p:cNvSpPr/>
            <p:nvPr/>
          </p:nvSpPr>
          <p:spPr>
            <a:xfrm>
              <a:off x="971203" y="5682284"/>
              <a:ext cx="4033058" cy="703377"/>
            </a:xfrm>
            <a:prstGeom prst="round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chemeClr val="tx1"/>
                  </a:solidFill>
                </a:rPr>
                <a:t>Inhalte extra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3C04A0DB-E511-3244-82CD-2AC16802A723}"/>
              </a:ext>
            </a:extLst>
          </p:cNvPr>
          <p:cNvSpPr txBox="1"/>
          <p:nvPr/>
        </p:nvSpPr>
        <p:spPr>
          <a:xfrm>
            <a:off x="971203" y="1459159"/>
            <a:ext cx="2360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BiStas</a:t>
            </a:r>
            <a:r>
              <a:rPr lang="de-DE" sz="2800" b="1" dirty="0"/>
              <a:t>: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F683E5DE-6ABB-6B44-8EF1-F5677FB1C975}"/>
              </a:ext>
            </a:extLst>
          </p:cNvPr>
          <p:cNvGrpSpPr/>
          <p:nvPr/>
        </p:nvGrpSpPr>
        <p:grpSpPr>
          <a:xfrm>
            <a:off x="6245628" y="2048245"/>
            <a:ext cx="4329546" cy="4007205"/>
            <a:chOff x="6179126" y="1878206"/>
            <a:chExt cx="4329546" cy="4007205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4D2F1E2A-3628-C84A-AF47-6611102D5102}"/>
                </a:ext>
              </a:extLst>
            </p:cNvPr>
            <p:cNvGrpSpPr/>
            <p:nvPr/>
          </p:nvGrpSpPr>
          <p:grpSpPr>
            <a:xfrm>
              <a:off x="6327370" y="2048245"/>
              <a:ext cx="4033058" cy="3634039"/>
              <a:chOff x="971203" y="2048245"/>
              <a:chExt cx="4033058" cy="3634039"/>
            </a:xfrm>
          </p:grpSpPr>
          <p:sp>
            <p:nvSpPr>
              <p:cNvPr id="13" name="Abgerundetes Rechteck 12">
                <a:extLst>
                  <a:ext uri="{FF2B5EF4-FFF2-40B4-BE49-F238E27FC236}">
                    <a16:creationId xmlns:a16="http://schemas.microsoft.com/office/drawing/2014/main" id="{BF67F016-0504-A444-978E-53ECF54AB621}"/>
                  </a:ext>
                </a:extLst>
              </p:cNvPr>
              <p:cNvSpPr/>
              <p:nvPr/>
            </p:nvSpPr>
            <p:spPr>
              <a:xfrm>
                <a:off x="971203" y="2048245"/>
                <a:ext cx="4033058" cy="703377"/>
              </a:xfrm>
              <a:prstGeom prst="roundRect">
                <a:avLst/>
              </a:prstGeom>
              <a:solidFill>
                <a:srgbClr val="C00000">
                  <a:alpha val="25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 dirty="0">
                    <a:solidFill>
                      <a:schemeClr val="tx1"/>
                    </a:solidFill>
                  </a:rPr>
                  <a:t>Fachwissen</a:t>
                </a:r>
              </a:p>
            </p:txBody>
          </p:sp>
          <p:sp>
            <p:nvSpPr>
              <p:cNvPr id="14" name="Abgerundetes Rechteck 13">
                <a:extLst>
                  <a:ext uri="{FF2B5EF4-FFF2-40B4-BE49-F238E27FC236}">
                    <a16:creationId xmlns:a16="http://schemas.microsoft.com/office/drawing/2014/main" id="{9C3163EF-91E7-8C4E-9492-81F277E4F644}"/>
                  </a:ext>
                </a:extLst>
              </p:cNvPr>
              <p:cNvSpPr/>
              <p:nvPr/>
            </p:nvSpPr>
            <p:spPr>
              <a:xfrm>
                <a:off x="971203" y="3258059"/>
                <a:ext cx="4033058" cy="703377"/>
              </a:xfrm>
              <a:prstGeom prst="roundRect">
                <a:avLst/>
              </a:prstGeom>
              <a:solidFill>
                <a:srgbClr val="C00000">
                  <a:alpha val="25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 dirty="0">
                    <a:solidFill>
                      <a:schemeClr val="tx1"/>
                    </a:solidFill>
                  </a:rPr>
                  <a:t>Erkenntnisgewinnung</a:t>
                </a:r>
              </a:p>
            </p:txBody>
          </p:sp>
          <p:sp>
            <p:nvSpPr>
              <p:cNvPr id="15" name="Abgerundetes Rechteck 14">
                <a:extLst>
                  <a:ext uri="{FF2B5EF4-FFF2-40B4-BE49-F238E27FC236}">
                    <a16:creationId xmlns:a16="http://schemas.microsoft.com/office/drawing/2014/main" id="{B728808F-7C81-9A4C-BF62-D2A314E5E76C}"/>
                  </a:ext>
                </a:extLst>
              </p:cNvPr>
              <p:cNvSpPr/>
              <p:nvPr/>
            </p:nvSpPr>
            <p:spPr>
              <a:xfrm>
                <a:off x="971203" y="4116185"/>
                <a:ext cx="4033058" cy="703377"/>
              </a:xfrm>
              <a:prstGeom prst="roundRect">
                <a:avLst/>
              </a:prstGeom>
              <a:solidFill>
                <a:srgbClr val="C00000">
                  <a:alpha val="25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 dirty="0">
                    <a:solidFill>
                      <a:schemeClr val="tx1"/>
                    </a:solidFill>
                  </a:rPr>
                  <a:t>Kommunikation</a:t>
                </a:r>
              </a:p>
            </p:txBody>
          </p:sp>
          <p:sp>
            <p:nvSpPr>
              <p:cNvPr id="16" name="Abgerundetes Rechteck 15">
                <a:extLst>
                  <a:ext uri="{FF2B5EF4-FFF2-40B4-BE49-F238E27FC236}">
                    <a16:creationId xmlns:a16="http://schemas.microsoft.com/office/drawing/2014/main" id="{B16CB80B-F7A6-D54D-8667-72C5C4166F23}"/>
                  </a:ext>
                </a:extLst>
              </p:cNvPr>
              <p:cNvSpPr/>
              <p:nvPr/>
            </p:nvSpPr>
            <p:spPr>
              <a:xfrm>
                <a:off x="971203" y="4978907"/>
                <a:ext cx="4033058" cy="703377"/>
              </a:xfrm>
              <a:prstGeom prst="roundRect">
                <a:avLst/>
              </a:prstGeom>
              <a:solidFill>
                <a:srgbClr val="C00000">
                  <a:alpha val="25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 dirty="0">
                    <a:solidFill>
                      <a:schemeClr val="tx1"/>
                    </a:solidFill>
                  </a:rPr>
                  <a:t>Bewertung</a:t>
                </a:r>
              </a:p>
            </p:txBody>
          </p:sp>
        </p:grpSp>
        <p:sp>
          <p:nvSpPr>
            <p:cNvPr id="18" name="Abgerundetes Rechteck 17">
              <a:extLst>
                <a:ext uri="{FF2B5EF4-FFF2-40B4-BE49-F238E27FC236}">
                  <a16:creationId xmlns:a16="http://schemas.microsoft.com/office/drawing/2014/main" id="{41D11240-C4A8-C249-8147-B6C958C36EA6}"/>
                </a:ext>
              </a:extLst>
            </p:cNvPr>
            <p:cNvSpPr/>
            <p:nvPr/>
          </p:nvSpPr>
          <p:spPr>
            <a:xfrm>
              <a:off x="6179126" y="1878206"/>
              <a:ext cx="4329546" cy="1043454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Abgerundetes Rechteck 18">
              <a:extLst>
                <a:ext uri="{FF2B5EF4-FFF2-40B4-BE49-F238E27FC236}">
                  <a16:creationId xmlns:a16="http://schemas.microsoft.com/office/drawing/2014/main" id="{EF9EA085-F1BA-0E40-89B5-156BA7826F92}"/>
                </a:ext>
              </a:extLst>
            </p:cNvPr>
            <p:cNvSpPr/>
            <p:nvPr/>
          </p:nvSpPr>
          <p:spPr>
            <a:xfrm>
              <a:off x="6179126" y="3077109"/>
              <a:ext cx="4329546" cy="2808302"/>
            </a:xfrm>
            <a:prstGeom prst="roundRect">
              <a:avLst>
                <a:gd name="adj" fmla="val 6011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DCEE4BDE-3F86-8E44-9287-FB2BDC3298B4}"/>
              </a:ext>
            </a:extLst>
          </p:cNvPr>
          <p:cNvSpPr txBox="1"/>
          <p:nvPr/>
        </p:nvSpPr>
        <p:spPr>
          <a:xfrm>
            <a:off x="6324597" y="1513699"/>
            <a:ext cx="380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altes und neues KC </a:t>
            </a:r>
            <a:r>
              <a:rPr lang="de-DE" sz="2800" b="1" dirty="0" err="1"/>
              <a:t>Nds</a:t>
            </a:r>
            <a:r>
              <a:rPr lang="de-DE" sz="2800" b="1" dirty="0"/>
              <a:t>: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7B31ED4A-F14C-F347-835A-F5EDEAA8E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879" y="5810751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54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55CA-6319-3449-9A32-160D7B9E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Kompetenzen im neue KC</a:t>
            </a:r>
          </a:p>
        </p:txBody>
      </p: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349CC008-3A70-B445-9BA7-3B7BE3101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705220"/>
              </p:ext>
            </p:extLst>
          </p:nvPr>
        </p:nvGraphicFramePr>
        <p:xfrm>
          <a:off x="838199" y="1690689"/>
          <a:ext cx="10300856" cy="36095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50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0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</a:rPr>
                        <a:t>Prozessbezogene Kompetenzbereiche</a:t>
                      </a:r>
                      <a:endParaRPr lang="de-DE" sz="2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</a:rPr>
                        <a:t>Inhaltsbereiche</a:t>
                      </a:r>
                      <a:endParaRPr lang="de-DE" sz="2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75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2000" dirty="0">
                          <a:effectLst/>
                        </a:rPr>
                        <a:t>Physikalisch argumentieren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2000" dirty="0">
                          <a:effectLst/>
                        </a:rPr>
                        <a:t>Probleme lösen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2000" dirty="0">
                          <a:effectLst/>
                        </a:rPr>
                        <a:t>Planen, experimentieren, auswerten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2000" dirty="0">
                          <a:effectLst/>
                        </a:rPr>
                        <a:t>Mathematisieren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2000" dirty="0">
                          <a:effectLst/>
                        </a:rPr>
                        <a:t>Mit Modellen arbeiten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Symbol"/>
                        <a:buChar char=""/>
                      </a:pPr>
                      <a:r>
                        <a:rPr lang="de-DE" sz="2000" dirty="0">
                          <a:effectLst/>
                        </a:rPr>
                        <a:t>Erkenntniswege der Physik beschreiben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2000" dirty="0">
                          <a:effectLst/>
                        </a:rPr>
                        <a:t>Kommunizieren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Symbol"/>
                        <a:buChar char=""/>
                      </a:pPr>
                      <a:r>
                        <a:rPr lang="de-DE" sz="2000" dirty="0">
                          <a:effectLst/>
                        </a:rPr>
                        <a:t>Dokumentieren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2000" dirty="0">
                          <a:effectLst/>
                        </a:rPr>
                        <a:t>Bewerten</a:t>
                      </a: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2000" dirty="0">
                          <a:effectLst/>
                        </a:rPr>
                        <a:t>Dynamik (Einführungsphase)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2000" dirty="0">
                          <a:effectLst/>
                        </a:rPr>
                        <a:t>Elektrizität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2000" dirty="0">
                          <a:effectLst/>
                        </a:rPr>
                        <a:t>Schwingungen und Wellen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2000" dirty="0">
                          <a:effectLst/>
                        </a:rPr>
                        <a:t>Quantenobjekte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2000" dirty="0">
                          <a:effectLst/>
                        </a:rPr>
                        <a:t>Atomhülle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2000" dirty="0">
                          <a:effectLst/>
                        </a:rPr>
                        <a:t>Atomkern</a:t>
                      </a:r>
                      <a:endParaRPr lang="de-DE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20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2C2FBCF7-2783-704A-BCE3-68AF7E282B62}"/>
              </a:ext>
            </a:extLst>
          </p:cNvPr>
          <p:cNvSpPr txBox="1"/>
          <p:nvPr/>
        </p:nvSpPr>
        <p:spPr>
          <a:xfrm>
            <a:off x="838199" y="5503025"/>
            <a:ext cx="7042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accent1"/>
                </a:solidFill>
              </a:rPr>
              <a:t>Die von den </a:t>
            </a:r>
            <a:r>
              <a:rPr lang="de-DE" sz="2000" dirty="0" err="1">
                <a:solidFill>
                  <a:schemeClr val="accent1"/>
                </a:solidFill>
              </a:rPr>
              <a:t>BiStas</a:t>
            </a:r>
            <a:r>
              <a:rPr lang="de-DE" sz="2000" dirty="0">
                <a:solidFill>
                  <a:schemeClr val="accent1"/>
                </a:solidFill>
              </a:rPr>
              <a:t> geforderten Kompetenzen werden von der Summe der Kompetenzen im KC vollständig abgedeckt!</a:t>
            </a: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6A883625-54B4-144F-B4A8-9486BE188E15}"/>
              </a:ext>
            </a:extLst>
          </p:cNvPr>
          <p:cNvSpPr/>
          <p:nvPr/>
        </p:nvSpPr>
        <p:spPr>
          <a:xfrm rot="20309879">
            <a:off x="7990152" y="3938708"/>
            <a:ext cx="2626822" cy="109728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666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Gewohnte Aufteilung!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746CB5AE-6A4E-AD47-AD53-F18354BD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879" y="5810751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58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5EF28-6063-2343-AF3F-6B7ECC80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im neuen KC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BBD55-90A5-5A4B-89C3-2BAFB9E77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3902"/>
          </a:xfrm>
        </p:spPr>
        <p:txBody>
          <a:bodyPr/>
          <a:lstStyle/>
          <a:p>
            <a:r>
              <a:rPr lang="de-DE" dirty="0"/>
              <a:t>verpflichtende Inhalte in den </a:t>
            </a:r>
            <a:r>
              <a:rPr lang="de-DE" dirty="0" err="1"/>
              <a:t>BiStas</a:t>
            </a:r>
            <a:r>
              <a:rPr lang="de-DE" dirty="0"/>
              <a:t>: wenig konkret!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72F0DF-FA01-034F-8E96-E7F8BEA67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53" y="2427316"/>
            <a:ext cx="10118494" cy="3142211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4CE2B470-39D0-9144-A965-F9F8596C8DA3}"/>
              </a:ext>
            </a:extLst>
          </p:cNvPr>
          <p:cNvSpPr/>
          <p:nvPr/>
        </p:nvSpPr>
        <p:spPr>
          <a:xfrm>
            <a:off x="1213658" y="4522125"/>
            <a:ext cx="9709266" cy="299258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AA267E4-1E61-934E-9FFB-9D0C11271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879" y="5810751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7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5EF28-6063-2343-AF3F-6B7ECC80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im neuen KC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BBD55-90A5-5A4B-89C3-2BAFB9E77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3902"/>
          </a:xfrm>
        </p:spPr>
        <p:txBody>
          <a:bodyPr/>
          <a:lstStyle/>
          <a:p>
            <a:r>
              <a:rPr lang="de-DE" dirty="0"/>
              <a:t>Präzisierung durch das „Eckpunktepapier“!</a:t>
            </a:r>
            <a:br>
              <a:rPr lang="de-DE" dirty="0"/>
            </a:br>
            <a:r>
              <a:rPr lang="de-DE" sz="1400" dirty="0"/>
              <a:t>https://</a:t>
            </a:r>
            <a:r>
              <a:rPr lang="de-DE" sz="1400" dirty="0" err="1"/>
              <a:t>www.kmk.org</a:t>
            </a:r>
            <a:r>
              <a:rPr lang="de-DE" sz="1400" dirty="0"/>
              <a:t>/</a:t>
            </a:r>
            <a:r>
              <a:rPr lang="de-DE" sz="1400" dirty="0" err="1"/>
              <a:t>fileadmin</a:t>
            </a:r>
            <a:r>
              <a:rPr lang="de-DE" sz="1400" dirty="0"/>
              <a:t>/</a:t>
            </a:r>
            <a:r>
              <a:rPr lang="de-DE" sz="1400" dirty="0" err="1"/>
              <a:t>veroeffentlichungen_beschluesse</a:t>
            </a:r>
            <a:r>
              <a:rPr lang="de-DE" sz="1400" dirty="0"/>
              <a:t>/2020/2020_06_18-Curriculare-Vorgaben-AHR-Bio-Ch-Ph.pdf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9797891-6D6F-EF49-BB44-833F4F4C6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81" y="2617701"/>
            <a:ext cx="8610600" cy="3517900"/>
          </a:xfrm>
          <a:prstGeom prst="rect">
            <a:avLst/>
          </a:prstGeom>
        </p:spPr>
      </p:pic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853F5E9D-9996-0742-8734-764886F4282F}"/>
              </a:ext>
            </a:extLst>
          </p:cNvPr>
          <p:cNvSpPr/>
          <p:nvPr/>
        </p:nvSpPr>
        <p:spPr>
          <a:xfrm rot="21006095">
            <a:off x="7767362" y="1241002"/>
            <a:ext cx="2661963" cy="757501"/>
          </a:xfrm>
          <a:prstGeom prst="roundRect">
            <a:avLst/>
          </a:prstGeom>
          <a:solidFill>
            <a:srgbClr val="C00000">
              <a:alpha val="50000"/>
            </a:srgbClr>
          </a:solidFill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Pflichtprogramm!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F3BED45-C607-374A-8CE4-0098FED06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879" y="5810751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40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D9377-883A-BB40-9005-93085E2A8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005"/>
            <a:ext cx="10683241" cy="1325563"/>
          </a:xfrm>
        </p:spPr>
        <p:txBody>
          <a:bodyPr>
            <a:normAutofit/>
          </a:bodyPr>
          <a:lstStyle/>
          <a:p>
            <a:r>
              <a:rPr lang="de-DE" dirty="0"/>
              <a:t>Die Kompetenztabellen im neuen KC:</a:t>
            </a:r>
            <a:br>
              <a:rPr lang="de-DE" dirty="0"/>
            </a:br>
            <a:r>
              <a:rPr lang="de-DE" dirty="0"/>
              <a:t>Was ist neu, was ist anders, was fällt weg?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404671-ACE1-3F44-9FD2-CA4E133B1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9552"/>
            <a:ext cx="10515600" cy="225488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DE" sz="3600" dirty="0">
                <a:sym typeface="Wingdings" pitchFamily="2" charset="2"/>
              </a:rPr>
              <a:t>Die nachfolgenden Folien zeigen die auf Grundlage der Vorgaben der BiStas (inkl. „Eckpunktepapier“)  vorgenommenen </a:t>
            </a:r>
            <a:r>
              <a:rPr lang="de-DE" sz="3600" b="1" dirty="0">
                <a:sym typeface="Wingdings" pitchFamily="2" charset="2"/>
              </a:rPr>
              <a:t>Zusätze</a:t>
            </a:r>
            <a:r>
              <a:rPr lang="de-DE" sz="3600" dirty="0">
                <a:sym typeface="Wingdings" pitchFamily="2" charset="2"/>
              </a:rPr>
              <a:t>, </a:t>
            </a:r>
            <a:r>
              <a:rPr lang="de-DE" sz="3600" b="1" dirty="0">
                <a:solidFill>
                  <a:srgbClr val="FF0000"/>
                </a:solidFill>
                <a:sym typeface="Wingdings" pitchFamily="2" charset="2"/>
              </a:rPr>
              <a:t>Streichungen</a:t>
            </a:r>
            <a:r>
              <a:rPr lang="de-DE" sz="3600" dirty="0">
                <a:sym typeface="Wingdings" pitchFamily="2" charset="2"/>
              </a:rPr>
              <a:t> und 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Veränderungen</a:t>
            </a:r>
            <a:r>
              <a:rPr lang="de-DE" sz="3600" dirty="0">
                <a:sym typeface="Wingdings" pitchFamily="2" charset="2"/>
              </a:rPr>
              <a:t> bei prozessbezogenen Kompetenzen und bei den Inhaltsbereichen im Vergleich von altem und neuem KC </a:t>
            </a:r>
            <a:endParaRPr lang="de-DE" sz="36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1B1F2B7-FAFA-264A-ACAC-6A634D411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879" y="5810751"/>
            <a:ext cx="1220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205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2547</Words>
  <Application>Microsoft Office PowerPoint</Application>
  <PresentationFormat>Breitbild</PresentationFormat>
  <Paragraphs>430</Paragraphs>
  <Slides>44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Symbol</vt:lpstr>
      <vt:lpstr>Wingdings</vt:lpstr>
      <vt:lpstr>Office</vt:lpstr>
      <vt:lpstr>BiStas und neues KC</vt:lpstr>
      <vt:lpstr>Neues KC für die Oberstufe – warum?</vt:lpstr>
      <vt:lpstr>Neues KC für die Oberstufe – wann für wen?</vt:lpstr>
      <vt:lpstr>Neues KC für die Oberstufe – alles anders?</vt:lpstr>
      <vt:lpstr>Kompetenzen im neue KC</vt:lpstr>
      <vt:lpstr>Kompetenzen im neue KC</vt:lpstr>
      <vt:lpstr>Inhalte im neuen KC</vt:lpstr>
      <vt:lpstr>Inhalte im neuen KC</vt:lpstr>
      <vt:lpstr>Die Kompetenztabellen im neuen KC: Was ist neu, was ist anders, was fällt weg?</vt:lpstr>
      <vt:lpstr>Prozessbezogene Kompetenzen (allgemein) Vorspulen</vt:lpstr>
      <vt:lpstr>Prozessbezogene Kompetenzen </vt:lpstr>
      <vt:lpstr>Prozessbezogene Kompetenzen </vt:lpstr>
      <vt:lpstr>Prozessbezogene Kompetenzen </vt:lpstr>
      <vt:lpstr>Prozessbezogene Kompetenzen </vt:lpstr>
      <vt:lpstr>Prozessbezogene Kompetenzen </vt:lpstr>
      <vt:lpstr>Prozessbezogene Kompetenzen </vt:lpstr>
      <vt:lpstr>Inhalts- und prozessbezogene Kompetenzen  („Kombitabellen“)  Änderungen in der Einführungsphase </vt:lpstr>
      <vt:lpstr>Änderungen in der Einführungsphase </vt:lpstr>
      <vt:lpstr>Inhalts- und prozessbezogene Kompetenzen  („Kombitabellen“)  Änderungen für das erhöhte Niveau  </vt:lpstr>
      <vt:lpstr>Änderungen in der Qualifikationsphase </vt:lpstr>
      <vt:lpstr>Änderungen in der Qualifikationsphase </vt:lpstr>
      <vt:lpstr>Änderungen in der Qualifikationsphase </vt:lpstr>
      <vt:lpstr>Änderungen in der Qualifikationsphase </vt:lpstr>
      <vt:lpstr>Änderungen in der Qualifikationsphase </vt:lpstr>
      <vt:lpstr>Änderungen in der Qualifikationsphase </vt:lpstr>
      <vt:lpstr>Änderungen in der Qualifikationsphase </vt:lpstr>
      <vt:lpstr>Änderungen in der Qualifikationsphase </vt:lpstr>
      <vt:lpstr>Änderungen in der Qualifikationsphase </vt:lpstr>
      <vt:lpstr>Änderungen in der Qualifikationsphase </vt:lpstr>
      <vt:lpstr>Inhalts- und prozessbezogene Kompetenzen  („Kombitabellen“)  Änderungen für das grundlegende Niveau  </vt:lpstr>
      <vt:lpstr>Änderungen in der Qualifikationsphase </vt:lpstr>
      <vt:lpstr>Änderungen in der Qualifikationsphase </vt:lpstr>
      <vt:lpstr>Änderungen in der Qualifikationsphase </vt:lpstr>
      <vt:lpstr>Änderungen in der Qualifikationsphase </vt:lpstr>
      <vt:lpstr>Änderungen in der Qualifikationsphase </vt:lpstr>
      <vt:lpstr>Änderungen in der Qualifikationsphase </vt:lpstr>
      <vt:lpstr>Modifizierte Operatorenliste</vt:lpstr>
      <vt:lpstr>Umgang mit Messunsicherheiten</vt:lpstr>
      <vt:lpstr>Umgang mit Messunsicherheiten</vt:lpstr>
      <vt:lpstr>Umgang mit Messunsicherheiten</vt:lpstr>
      <vt:lpstr>PowerPoint-Präsentation</vt:lpstr>
      <vt:lpstr>Bewerten – wie soll das gehen?</vt:lpstr>
      <vt:lpstr>Basiskonzepte im neuen KC</vt:lpstr>
      <vt:lpstr>Basiskonzepte im neuen KC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BiStas und neues KC</dc:title>
  <dc:creator/>
  <cp:lastModifiedBy/>
  <cp:revision>5</cp:revision>
  <dcterms:created xsi:type="dcterms:W3CDTF">2023-02-22T12:27:15Z</dcterms:created>
  <dcterms:modified xsi:type="dcterms:W3CDTF">2024-02-24T11:10:56Z</dcterms:modified>
</cp:coreProperties>
</file>