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6" r:id="rId15"/>
    <p:sldId id="268" r:id="rId16"/>
    <p:sldId id="269" r:id="rId17"/>
    <p:sldId id="271" r:id="rId18"/>
    <p:sldId id="288" r:id="rId19"/>
    <p:sldId id="272" r:id="rId20"/>
    <p:sldId id="273" r:id="rId21"/>
    <p:sldId id="274" r:id="rId22"/>
    <p:sldId id="289" r:id="rId23"/>
    <p:sldId id="285" r:id="rId24"/>
    <p:sldId id="290" r:id="rId25"/>
    <p:sldId id="291" r:id="rId26"/>
    <p:sldId id="275" r:id="rId27"/>
    <p:sldId id="276" r:id="rId2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D009AF-EE98-4214-9ED3-F2470D6CA82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66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:in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Autor:in und Datum</a:t>
            </a:r>
          </a:p>
        </p:txBody>
      </p:sp>
      <p:sp>
        <p:nvSpPr>
          <p:cNvPr id="1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527820" y="320024"/>
            <a:ext cx="21971001" cy="143495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100" name="Rectangle"/>
          <p:cNvSpPr/>
          <p:nvPr/>
        </p:nvSpPr>
        <p:spPr>
          <a:xfrm>
            <a:off x="-125991" y="13003171"/>
            <a:ext cx="24918008" cy="711062"/>
          </a:xfrm>
          <a:prstGeom prst="rect">
            <a:avLst/>
          </a:prstGeom>
          <a:solidFill>
            <a:srgbClr val="8EB4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1" name="NUN Gruppe 2023"/>
          <p:cNvSpPr txBox="1"/>
          <p:nvPr/>
        </p:nvSpPr>
        <p:spPr>
          <a:xfrm>
            <a:off x="167161" y="13155649"/>
            <a:ext cx="4058701" cy="636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r>
              <a:t>NUN Gruppe 2023</a:t>
            </a:r>
          </a:p>
        </p:txBody>
      </p:sp>
      <p:pic>
        <p:nvPicPr>
          <p:cNvPr id="102" name="NUN Logo.pdf" descr="NUN Logo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3588" y="84508"/>
            <a:ext cx="2099558" cy="143495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09805" y="13128018"/>
            <a:ext cx="453238" cy="4613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genda-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Agenda-Titel</a:t>
            </a:r>
          </a:p>
        </p:txBody>
      </p:sp>
      <p:sp>
        <p:nvSpPr>
          <p:cNvPr id="111" name="Agenda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Agenda-Untertitel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Agendathemen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Aufstellung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9" name="Fakte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Fakten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Quellenangab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Quellenangabe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„Bemerkenswert“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alatschüssel mit gebratenem Reis, gekochten Eiern und Stäbchen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chüssel mit Lachsfrikadellen, Salat u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Schüssel mit Pappardelle, Petersilienbutter, gerösteten Haselnüssen und geriebenem Parmesa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alatschüssel mit gebratenem Reis, gekochten Eiern und Stäbchen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und Limonen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Titel der Präsentation</a:t>
            </a:r>
          </a:p>
        </p:txBody>
      </p:sp>
      <p:sp>
        <p:nvSpPr>
          <p:cNvPr id="23" name="Autor:in und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Autor:in und Datum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chüssel mit Lachsfrikadellen, Salat u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Folientitel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Folien-Untertitel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43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chüssel mit Pappardelle, Petersilienbutter, gerösteten Haselnüssen und geriebenem Parmesan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Livevideo –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 &amp; Livevideo –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Folien-Untertitel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el des Abschnitts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Titel des Abschnitts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Folientitel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b84-sim.anvil.app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3q.de/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hyperlink" Target="https://bb84-sim.anvil.ap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minecraft.fandom.com/de/wiki/Fischere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7764690" y="2564896"/>
            <a:ext cx="8208912" cy="8208912"/>
          </a:xfrm>
          <a:prstGeom prst="ellipse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600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1048" y="-8058150"/>
            <a:ext cx="419586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3726" y="-25260300"/>
            <a:ext cx="349238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9851932" y="5474740"/>
            <a:ext cx="5149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C00000"/>
                </a:solidFill>
              </a:rPr>
              <a:t>Unterrichtsvorschlag für Kurse auf </a:t>
            </a:r>
            <a:r>
              <a:rPr lang="de-DE" sz="4000" b="1" dirty="0" err="1">
                <a:solidFill>
                  <a:srgbClr val="C00000"/>
                </a:solidFill>
              </a:rPr>
              <a:t>eA</a:t>
            </a:r>
            <a:endParaRPr lang="de-DE" sz="4000" b="1" dirty="0">
              <a:solidFill>
                <a:srgbClr val="C00000"/>
              </a:solidFill>
            </a:endParaRP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FFC42FA-D41F-4816-B213-B9E54CF68B5C}"/>
              </a:ext>
            </a:extLst>
          </p:cNvPr>
          <p:cNvGrpSpPr/>
          <p:nvPr/>
        </p:nvGrpSpPr>
        <p:grpSpPr>
          <a:xfrm>
            <a:off x="14702819" y="1539454"/>
            <a:ext cx="6503226" cy="2300444"/>
            <a:chOff x="5827408" y="769727"/>
            <a:chExt cx="3251613" cy="1150222"/>
          </a:xfrm>
        </p:grpSpPr>
        <p:sp>
          <p:nvSpPr>
            <p:cNvPr id="11" name="Textfeld 10"/>
            <p:cNvSpPr txBox="1"/>
            <p:nvPr/>
          </p:nvSpPr>
          <p:spPr>
            <a:xfrm>
              <a:off x="7128730" y="1148019"/>
              <a:ext cx="1950291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optische Analogieversuche an Transmissionsgittern</a:t>
              </a:r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E82A071-8E20-46EB-AC5F-732907D08AF4}"/>
                </a:ext>
              </a:extLst>
            </p:cNvPr>
            <p:cNvGrpSpPr/>
            <p:nvPr/>
          </p:nvGrpSpPr>
          <p:grpSpPr>
            <a:xfrm>
              <a:off x="5827408" y="769727"/>
              <a:ext cx="2293599" cy="1150222"/>
              <a:chOff x="6075797" y="1264485"/>
              <a:chExt cx="2293599" cy="1150222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5798" y="1541484"/>
                <a:ext cx="1351879" cy="873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feld 22"/>
              <p:cNvSpPr txBox="1"/>
              <p:nvPr/>
            </p:nvSpPr>
            <p:spPr>
              <a:xfrm>
                <a:off x="6075797" y="1264485"/>
                <a:ext cx="2293599" cy="212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="1" dirty="0"/>
                  <a:t>Interferenz</a:t>
                </a:r>
                <a:r>
                  <a:rPr lang="de-DE" sz="2400" dirty="0"/>
                  <a:t>  von Elektronen</a:t>
                </a:r>
              </a:p>
            </p:txBody>
          </p:sp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96DA375-ACFB-4805-8B1B-9FED737E1EBF}"/>
              </a:ext>
            </a:extLst>
          </p:cNvPr>
          <p:cNvGrpSpPr/>
          <p:nvPr/>
        </p:nvGrpSpPr>
        <p:grpSpPr>
          <a:xfrm>
            <a:off x="15523667" y="4185037"/>
            <a:ext cx="4587198" cy="2652192"/>
            <a:chOff x="6320349" y="2640802"/>
            <a:chExt cx="2293599" cy="1326096"/>
          </a:xfrm>
        </p:grpSpPr>
        <p:graphicFrame>
          <p:nvGraphicFramePr>
            <p:cNvPr id="20" name="Objekt 19"/>
            <p:cNvGraphicFramePr>
              <a:graphicFrameLocks noChangeAspect="1"/>
            </p:cNvGraphicFramePr>
            <p:nvPr/>
          </p:nvGraphicFramePr>
          <p:xfrm>
            <a:off x="6665007" y="3126849"/>
            <a:ext cx="1430610" cy="8400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208662" imgH="2476752" progId="">
                    <p:embed/>
                  </p:oleObj>
                </mc:Choice>
                <mc:Fallback>
                  <p:oleObj r:id="rId6" imgW="4208662" imgH="2476752" progId="">
                    <p:embed/>
                    <p:pic>
                      <p:nvPicPr>
                        <p:cNvPr id="20" name="Objek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5007" y="3126849"/>
                          <a:ext cx="1430610" cy="8400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feld 23"/>
            <p:cNvSpPr txBox="1"/>
            <p:nvPr/>
          </p:nvSpPr>
          <p:spPr>
            <a:xfrm>
              <a:off x="6320349" y="2640802"/>
              <a:ext cx="2293599" cy="833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/>
                <a:t>Interferenz  </a:t>
              </a:r>
              <a:r>
                <a:rPr lang="de-DE" sz="2400" b="1" dirty="0"/>
                <a:t>einzelner</a:t>
              </a:r>
              <a:r>
                <a:rPr lang="de-DE" sz="2400" dirty="0"/>
                <a:t> Elektronen:</a:t>
              </a:r>
            </a:p>
            <a:p>
              <a:pPr algn="ctr"/>
              <a:r>
                <a:rPr lang="de-DE" sz="2400" cap="small" dirty="0"/>
                <a:t>Jönsson oder Tonomura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A3910D31-2126-438E-BBCB-032561C3F903}"/>
              </a:ext>
            </a:extLst>
          </p:cNvPr>
          <p:cNvGrpSpPr/>
          <p:nvPr/>
        </p:nvGrpSpPr>
        <p:grpSpPr>
          <a:xfrm>
            <a:off x="1653750" y="8577063"/>
            <a:ext cx="3614872" cy="2434550"/>
            <a:chOff x="6465027" y="3458889"/>
            <a:chExt cx="1807436" cy="1217275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5027" y="3683282"/>
              <a:ext cx="1564880" cy="992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feld 24"/>
            <p:cNvSpPr txBox="1"/>
            <p:nvPr/>
          </p:nvSpPr>
          <p:spPr>
            <a:xfrm>
              <a:off x="6832303" y="3458889"/>
              <a:ext cx="1440160" cy="212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FF0000"/>
                  </a:solidFill>
                </a:rPr>
                <a:t>Unbestimmtheit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DFB2265-1496-48AB-980A-D500B61BE457}"/>
              </a:ext>
            </a:extLst>
          </p:cNvPr>
          <p:cNvGrpSpPr/>
          <p:nvPr/>
        </p:nvGrpSpPr>
        <p:grpSpPr>
          <a:xfrm>
            <a:off x="2222346" y="3363405"/>
            <a:ext cx="5760640" cy="2793838"/>
            <a:chOff x="539552" y="2776253"/>
            <a:chExt cx="2880320" cy="139691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3237918"/>
              <a:ext cx="1398060" cy="935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feld 28"/>
            <p:cNvSpPr txBox="1"/>
            <p:nvPr/>
          </p:nvSpPr>
          <p:spPr>
            <a:xfrm>
              <a:off x="539552" y="2776253"/>
              <a:ext cx="2880320" cy="667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i="1" dirty="0"/>
                <a:t>h</a:t>
              </a:r>
              <a:r>
                <a:rPr lang="de-DE" sz="2400" dirty="0"/>
                <a:t>-Bestimmung mit  LED:</a:t>
              </a:r>
            </a:p>
            <a:p>
              <a:pPr algn="ctr"/>
              <a:r>
                <a:rPr lang="de-DE" sz="2400" dirty="0"/>
                <a:t>Messung der Energie von Photonen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F795280-1FCF-420A-80FA-7ECCDCEE6243}"/>
              </a:ext>
            </a:extLst>
          </p:cNvPr>
          <p:cNvGrpSpPr/>
          <p:nvPr/>
        </p:nvGrpSpPr>
        <p:grpSpPr>
          <a:xfrm>
            <a:off x="5676724" y="1311298"/>
            <a:ext cx="3168352" cy="2432698"/>
            <a:chOff x="395536" y="1541484"/>
            <a:chExt cx="1584176" cy="121634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949" y="2083420"/>
              <a:ext cx="776779" cy="674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395536" y="1541484"/>
              <a:ext cx="1584176" cy="378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/>
                <a:t>Kurzwelliges Ende im </a:t>
              </a:r>
              <a:r>
                <a:rPr lang="de-DE" sz="2400" dirty="0" err="1"/>
                <a:t>Rö</a:t>
              </a:r>
              <a:r>
                <a:rPr lang="de-DE" sz="2400" dirty="0"/>
                <a:t>-Spektrum</a:t>
              </a:r>
            </a:p>
          </p:txBody>
        </p:sp>
      </p:grpSp>
      <p:pic>
        <p:nvPicPr>
          <p:cNvPr id="31" name="Picture 4" descr="C:\Eigene Dateien\NUN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031" y="11780992"/>
            <a:ext cx="231819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29123CE-B59E-C75C-A8B8-D478DC6C091E}"/>
              </a:ext>
            </a:extLst>
          </p:cNvPr>
          <p:cNvGrpSpPr/>
          <p:nvPr/>
        </p:nvGrpSpPr>
        <p:grpSpPr>
          <a:xfrm>
            <a:off x="5026403" y="10085419"/>
            <a:ext cx="13015834" cy="3561526"/>
            <a:chOff x="3017944" y="5042709"/>
            <a:chExt cx="6003172" cy="1716095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41904FF-F4F4-4F85-B4B0-444359113B6D}"/>
                </a:ext>
              </a:extLst>
            </p:cNvPr>
            <p:cNvGrpSpPr/>
            <p:nvPr/>
          </p:nvGrpSpPr>
          <p:grpSpPr>
            <a:xfrm>
              <a:off x="4373221" y="5042709"/>
              <a:ext cx="4647895" cy="1243831"/>
              <a:chOff x="641443" y="5555061"/>
              <a:chExt cx="4647895" cy="1243831"/>
            </a:xfrm>
          </p:grpSpPr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756" y="5613388"/>
                <a:ext cx="1437582" cy="11855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" name="Gruppieren 16">
                <a:extLst>
                  <a:ext uri="{FF2B5EF4-FFF2-40B4-BE49-F238E27FC236}">
                    <a16:creationId xmlns:a16="http://schemas.microsoft.com/office/drawing/2014/main" id="{19CC3067-2F3D-4A6A-A060-1DE2AB8277E5}"/>
                  </a:ext>
                </a:extLst>
              </p:cNvPr>
              <p:cNvGrpSpPr/>
              <p:nvPr/>
            </p:nvGrpSpPr>
            <p:grpSpPr>
              <a:xfrm>
                <a:off x="641443" y="5555061"/>
                <a:ext cx="2976650" cy="997098"/>
                <a:chOff x="641443" y="5555061"/>
                <a:chExt cx="2976650" cy="997098"/>
              </a:xfrm>
            </p:grpSpPr>
            <p:pic>
              <p:nvPicPr>
                <p:cNvPr id="1036" name="Picture 12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83768" y="5555061"/>
                  <a:ext cx="1119240" cy="802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7" name="Textfeld 26"/>
                <p:cNvSpPr txBox="1"/>
                <p:nvPr/>
              </p:nvSpPr>
              <p:spPr>
                <a:xfrm>
                  <a:off x="641443" y="6134010"/>
                  <a:ext cx="2525909" cy="204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/>
                    <a:t>Mach-Zehnder-Interferometer </a:t>
                  </a:r>
                </a:p>
              </p:txBody>
            </p:sp>
            <p:sp>
              <p:nvSpPr>
                <p:cNvPr id="8" name="Textfeld 7"/>
                <p:cNvSpPr txBox="1"/>
                <p:nvPr/>
              </p:nvSpPr>
              <p:spPr>
                <a:xfrm>
                  <a:off x="1285737" y="6347505"/>
                  <a:ext cx="2332356" cy="2046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/>
                    <a:t>„Welcher-Weg“-Experimente</a:t>
                  </a:r>
                </a:p>
              </p:txBody>
            </p:sp>
          </p:grpSp>
        </p:grp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723180C-7B60-8C8E-C5B8-A8A88581CA6C}"/>
                </a:ext>
              </a:extLst>
            </p:cNvPr>
            <p:cNvSpPr txBox="1"/>
            <p:nvPr/>
          </p:nvSpPr>
          <p:spPr>
            <a:xfrm>
              <a:off x="3017944" y="6340598"/>
              <a:ext cx="2775551" cy="41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>
                  <a:solidFill>
                    <a:srgbClr val="FF0000"/>
                  </a:solidFill>
                </a:rPr>
                <a:t>„Zustand, Präparation, Superposition“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BF136D6-98E3-AD0B-99BC-795F7DBD51D3}"/>
              </a:ext>
            </a:extLst>
          </p:cNvPr>
          <p:cNvGrpSpPr/>
          <p:nvPr/>
        </p:nvGrpSpPr>
        <p:grpSpPr>
          <a:xfrm>
            <a:off x="2314227" y="6284595"/>
            <a:ext cx="3967926" cy="2374274"/>
            <a:chOff x="2029427" y="3707376"/>
            <a:chExt cx="1983963" cy="1187137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A0AB3A3-99CE-4123-954B-DE679E1661A2}"/>
                </a:ext>
              </a:extLst>
            </p:cNvPr>
            <p:cNvGrpSpPr/>
            <p:nvPr/>
          </p:nvGrpSpPr>
          <p:grpSpPr>
            <a:xfrm>
              <a:off x="2135561" y="3707376"/>
              <a:ext cx="1877829" cy="1187137"/>
              <a:chOff x="972725" y="4310294"/>
              <a:chExt cx="1269671" cy="1187137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656" y="4587293"/>
                <a:ext cx="766740" cy="910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972725" y="4310294"/>
                <a:ext cx="936104" cy="212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Fotoeffekt</a:t>
                </a:r>
              </a:p>
            </p:txBody>
          </p:sp>
        </p:grp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ED5104F4-8BE9-6CDD-93BD-729B29E8F132}"/>
                </a:ext>
              </a:extLst>
            </p:cNvPr>
            <p:cNvSpPr txBox="1"/>
            <p:nvPr/>
          </p:nvSpPr>
          <p:spPr>
            <a:xfrm>
              <a:off x="2029427" y="3969817"/>
              <a:ext cx="1384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/>
                <a:t>zur Messung</a:t>
              </a:r>
              <a:br>
                <a:rPr lang="de-DE" sz="2000" dirty="0"/>
              </a:br>
              <a:r>
                <a:rPr lang="de-DE" sz="2000" dirty="0"/>
                <a:t>der Energie</a:t>
              </a:r>
              <a:br>
                <a:rPr lang="de-DE" sz="2000" dirty="0"/>
              </a:br>
              <a:r>
                <a:rPr lang="de-DE" sz="2000" dirty="0"/>
                <a:t>des Lichts</a:t>
              </a:r>
              <a:endParaRPr lang="de-DE" sz="2400" dirty="0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60EE474A-392B-35B7-6D08-02182539028A}"/>
              </a:ext>
            </a:extLst>
          </p:cNvPr>
          <p:cNvGrpSpPr/>
          <p:nvPr/>
        </p:nvGrpSpPr>
        <p:grpSpPr>
          <a:xfrm>
            <a:off x="4415139" y="294821"/>
            <a:ext cx="15482510" cy="2788150"/>
            <a:chOff x="2207569" y="147410"/>
            <a:chExt cx="7741255" cy="1394075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0D0C17DD-D527-41F5-98F0-214A3112EE52}"/>
                </a:ext>
              </a:extLst>
            </p:cNvPr>
            <p:cNvGrpSpPr/>
            <p:nvPr/>
          </p:nvGrpSpPr>
          <p:grpSpPr>
            <a:xfrm>
              <a:off x="2207569" y="147410"/>
              <a:ext cx="5392229" cy="1394075"/>
              <a:chOff x="683568" y="147409"/>
              <a:chExt cx="5392229" cy="139407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5518" y="359021"/>
                <a:ext cx="996709" cy="1064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" name="Gruppieren 17">
                <a:extLst>
                  <a:ext uri="{FF2B5EF4-FFF2-40B4-BE49-F238E27FC236}">
                    <a16:creationId xmlns:a16="http://schemas.microsoft.com/office/drawing/2014/main" id="{1752C672-85B1-45B9-A508-5F44D8B2C1F8}"/>
                  </a:ext>
                </a:extLst>
              </p:cNvPr>
              <p:cNvGrpSpPr/>
              <p:nvPr/>
            </p:nvGrpSpPr>
            <p:grpSpPr>
              <a:xfrm>
                <a:off x="683568" y="147409"/>
                <a:ext cx="5392229" cy="1394075"/>
                <a:chOff x="683568" y="147409"/>
                <a:chExt cx="5392229" cy="1394075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1908" y="426421"/>
                  <a:ext cx="1872208" cy="1115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feld 21"/>
                <p:cNvSpPr txBox="1"/>
                <p:nvPr/>
              </p:nvSpPr>
              <p:spPr>
                <a:xfrm>
                  <a:off x="683568" y="147409"/>
                  <a:ext cx="5392229" cy="3785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b="1" dirty="0"/>
                    <a:t>Objekte mit Ruhemasse zuerst: </a:t>
                  </a:r>
                  <a:r>
                    <a:rPr lang="de-DE" sz="2400" dirty="0"/>
                    <a:t>z.B. </a:t>
                  </a:r>
                  <a:r>
                    <a:rPr lang="de-DE" sz="2400" b="1" dirty="0"/>
                    <a:t>Interferenz</a:t>
                  </a:r>
                  <a:r>
                    <a:rPr lang="de-DE" sz="2400" dirty="0"/>
                    <a:t> </a:t>
                  </a:r>
                  <a:r>
                    <a:rPr lang="de-DE" sz="2400" b="1" dirty="0"/>
                    <a:t>einzelner</a:t>
                  </a:r>
                  <a:r>
                    <a:rPr lang="de-DE" sz="2400" dirty="0"/>
                    <a:t> Neutronen und </a:t>
                  </a:r>
                  <a:r>
                    <a:rPr lang="de-DE" sz="2400" dirty="0" err="1"/>
                    <a:t>Fullerene</a:t>
                  </a:r>
                  <a:endParaRPr lang="de-DE" sz="2400" dirty="0"/>
                </a:p>
              </p:txBody>
            </p:sp>
          </p:grpSp>
        </p:grp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56AB5910-0005-6AFB-7B9D-4CA3EE73C6EF}"/>
                </a:ext>
              </a:extLst>
            </p:cNvPr>
            <p:cNvSpPr txBox="1"/>
            <p:nvPr/>
          </p:nvSpPr>
          <p:spPr>
            <a:xfrm>
              <a:off x="7242049" y="540812"/>
              <a:ext cx="270677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i="1" dirty="0"/>
                <a:t>de-Broglie-Gleichung</a:t>
              </a:r>
              <a:endParaRPr lang="de-DE" sz="2400" i="1" dirty="0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D83EC00-D7B3-6A56-BA25-D2DD700D3ED0}"/>
              </a:ext>
            </a:extLst>
          </p:cNvPr>
          <p:cNvGrpSpPr/>
          <p:nvPr/>
        </p:nvGrpSpPr>
        <p:grpSpPr>
          <a:xfrm>
            <a:off x="14826109" y="7307574"/>
            <a:ext cx="6432254" cy="2568772"/>
            <a:chOff x="7413054" y="3653787"/>
            <a:chExt cx="3216127" cy="1284386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C7CB51BF-F42E-4799-B5EA-6246E731F112}"/>
                </a:ext>
              </a:extLst>
            </p:cNvPr>
            <p:cNvGrpSpPr/>
            <p:nvPr/>
          </p:nvGrpSpPr>
          <p:grpSpPr>
            <a:xfrm>
              <a:off x="7413054" y="3653787"/>
              <a:ext cx="3216127" cy="1130420"/>
              <a:chOff x="5584846" y="4799552"/>
              <a:chExt cx="3216127" cy="1130420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4846" y="5151519"/>
                <a:ext cx="1512168" cy="778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feld 4"/>
              <p:cNvSpPr txBox="1"/>
              <p:nvPr/>
            </p:nvSpPr>
            <p:spPr>
              <a:xfrm>
                <a:off x="5736308" y="4799552"/>
                <a:ext cx="2293599" cy="212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/>
                  <a:t>Nachweis </a:t>
                </a:r>
                <a:r>
                  <a:rPr lang="de-DE" sz="2400" b="1" dirty="0"/>
                  <a:t>einzelner </a:t>
                </a:r>
                <a:r>
                  <a:rPr lang="de-DE" sz="2400" dirty="0"/>
                  <a:t>Photonen</a:t>
                </a:r>
              </a:p>
            </p:txBody>
          </p:sp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604F009A-AEC6-4A3E-AF1B-DEFEB4296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artisticPencilGrayscale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25227" y="5113170"/>
                <a:ext cx="1575746" cy="667078"/>
              </a:xfrm>
              <a:prstGeom prst="rect">
                <a:avLst/>
              </a:prstGeom>
            </p:spPr>
          </p:pic>
        </p:grp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7FF9F14-7780-6141-B8CF-1BA3E895BF40}"/>
                </a:ext>
              </a:extLst>
            </p:cNvPr>
            <p:cNvSpPr txBox="1"/>
            <p:nvPr/>
          </p:nvSpPr>
          <p:spPr>
            <a:xfrm>
              <a:off x="8771235" y="4753507"/>
              <a:ext cx="12877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rgbClr val="FF0000"/>
                  </a:solidFill>
                </a:rPr>
                <a:t>Koinzidenzmethode</a:t>
              </a:r>
              <a:endParaRPr lang="de-DE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29264426-8404-199A-1576-3719FEAA4B60}"/>
              </a:ext>
            </a:extLst>
          </p:cNvPr>
          <p:cNvGrpSpPr/>
          <p:nvPr/>
        </p:nvGrpSpPr>
        <p:grpSpPr>
          <a:xfrm>
            <a:off x="4968600" y="9390584"/>
            <a:ext cx="3778046" cy="2468608"/>
            <a:chOff x="3489769" y="3842841"/>
            <a:chExt cx="1889023" cy="1234304"/>
          </a:xfrm>
        </p:grpSpPr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1B8055B0-CBE3-2A8B-58BA-E7787AB8667E}"/>
                </a:ext>
              </a:extLst>
            </p:cNvPr>
            <p:cNvSpPr txBox="1"/>
            <p:nvPr/>
          </p:nvSpPr>
          <p:spPr>
            <a:xfrm>
              <a:off x="3489769" y="3842841"/>
              <a:ext cx="1889023" cy="212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FF0000"/>
                  </a:solidFill>
                </a:rPr>
                <a:t>Anwendungen in der QP</a:t>
              </a:r>
            </a:p>
          </p:txBody>
        </p:sp>
        <p:pic>
          <p:nvPicPr>
            <p:cNvPr id="42" name="Picture 2" descr="Würfel, Rot, Fallen, Zufall, Glückszahl">
              <a:extLst>
                <a:ext uri="{FF2B5EF4-FFF2-40B4-BE49-F238E27FC236}">
                  <a16:creationId xmlns:a16="http://schemas.microsoft.com/office/drawing/2014/main" id="{105670A5-C6D3-9D58-0470-58400E604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9143" y="4164174"/>
              <a:ext cx="1464415" cy="912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Ellipse 42">
            <a:extLst>
              <a:ext uri="{FF2B5EF4-FFF2-40B4-BE49-F238E27FC236}">
                <a16:creationId xmlns:a16="http://schemas.microsoft.com/office/drawing/2014/main" id="{947BA602-A928-07D4-C92E-50BBFDD72DD0}"/>
              </a:ext>
            </a:extLst>
          </p:cNvPr>
          <p:cNvSpPr/>
          <p:nvPr/>
        </p:nvSpPr>
        <p:spPr>
          <a:xfrm>
            <a:off x="4650674" y="8922969"/>
            <a:ext cx="4373634" cy="1113876"/>
          </a:xfrm>
          <a:prstGeom prst="ellipse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6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C7E6762-D921-711C-89D2-5CBA20514AB3}"/>
              </a:ext>
            </a:extLst>
          </p:cNvPr>
          <p:cNvSpPr txBox="1"/>
          <p:nvPr/>
        </p:nvSpPr>
        <p:spPr>
          <a:xfrm>
            <a:off x="9292560" y="12265464"/>
            <a:ext cx="563277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Delayed-choice-Experimente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8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4539" y="13128018"/>
            <a:ext cx="283770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260" name="Mess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Messung</a:t>
            </a:r>
          </a:p>
        </p:txBody>
      </p:sp>
      <p:pic>
        <p:nvPicPr>
          <p:cNvPr id="261" name="Bildschirmfoto 2024-01-28 um 17.36.24.png" descr="Bildschirmfoto 2024-01-28 um 17.36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259" y="2584216"/>
            <a:ext cx="16790700" cy="8547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264" name="Bildschirmfoto 2024-01-28 um 17.40.22.png" descr="Bildschirmfoto 2024-01-28 um 17.40.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306" y="1624464"/>
            <a:ext cx="14339388" cy="10736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Präparation und Mess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Präparation und Messung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68" name="Präparation und Messu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Präparation</a:t>
            </a:r>
            <a:r>
              <a:rPr dirty="0"/>
              <a:t> und </a:t>
            </a:r>
            <a:r>
              <a:rPr dirty="0" err="1"/>
              <a:t>Messung</a:t>
            </a:r>
            <a:endParaRPr dirty="0"/>
          </a:p>
        </p:txBody>
      </p:sp>
      <p:pic>
        <p:nvPicPr>
          <p:cNvPr id="269" name="IMG_BEA362929D7B-1.jpeg" descr="IMG_BEA362929D7B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650" y="2214433"/>
            <a:ext cx="12365742" cy="9287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Bildschirmfoto 2024-01-28 um 17.40.22.png" descr="Bildschirmfoto 2024-01-28 um 17.40.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95" y="2937757"/>
            <a:ext cx="11368688" cy="8512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73" name="Superpos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Präparation und Messung</a:t>
            </a:r>
            <a:endParaRPr dirty="0"/>
          </a:p>
        </p:txBody>
      </p:sp>
      <p:pic>
        <p:nvPicPr>
          <p:cNvPr id="274" name="Bildschirmfoto 2024-01-28 um 18.08.50.png" descr="Bildschirmfoto 2024-01-28 um 18.08.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85" y="2215811"/>
            <a:ext cx="11826752" cy="9284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B5BCE55FAECA-1.jpeg" descr="IMG_B5BCE55FAECA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337" y="3756580"/>
            <a:ext cx="12241868" cy="9181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">
            <a:extLst>
              <a:ext uri="{FF2B5EF4-FFF2-40B4-BE49-F238E27FC236}">
                <a16:creationId xmlns:a16="http://schemas.microsoft.com/office/drawing/2014/main" id="{ECDE7252-C474-A618-10EC-0E337A209D24}"/>
              </a:ext>
            </a:extLst>
          </p:cNvPr>
          <p:cNvGrpSpPr/>
          <p:nvPr/>
        </p:nvGrpSpPr>
        <p:grpSpPr>
          <a:xfrm>
            <a:off x="12423337" y="1754974"/>
            <a:ext cx="10143015" cy="3090425"/>
            <a:chOff x="0" y="0"/>
            <a:chExt cx="8044161" cy="2177637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29021A28-25E2-EDF4-0085-1FE5CBB3E645}"/>
                </a:ext>
              </a:extLst>
            </p:cNvPr>
            <p:cNvSpPr/>
            <p:nvPr/>
          </p:nvSpPr>
          <p:spPr>
            <a:xfrm>
              <a:off x="0" y="0"/>
              <a:ext cx="8044162" cy="2177638"/>
            </a:xfrm>
            <a:prstGeom prst="roundRect">
              <a:avLst>
                <a:gd name="adj" fmla="val 15000"/>
              </a:avLst>
            </a:prstGeom>
            <a:solidFill>
              <a:srgbClr val="874F8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" name="Superposition">
              <a:extLst>
                <a:ext uri="{FF2B5EF4-FFF2-40B4-BE49-F238E27FC236}">
                  <a16:creationId xmlns:a16="http://schemas.microsoft.com/office/drawing/2014/main" id="{E61616EA-1FF8-CBA6-4332-1E2F72418D26}"/>
                </a:ext>
              </a:extLst>
            </p:cNvPr>
            <p:cNvSpPr txBox="1"/>
            <p:nvPr/>
          </p:nvSpPr>
          <p:spPr>
            <a:xfrm>
              <a:off x="671739" y="395720"/>
              <a:ext cx="6700679" cy="138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400">
                  <a:solidFill>
                    <a:srgbClr val="FFFFFF"/>
                  </a:solidFill>
                </a:defRPr>
              </a:lvl1pPr>
            </a:lstStyle>
            <a:p>
              <a:r>
                <a:rPr lang="de-DE" sz="3200" dirty="0"/>
                <a:t>Ein Zustand mit vertikaler Polarisation lässt sich als </a:t>
              </a:r>
              <a:r>
                <a:rPr lang="de-DE" sz="3600" b="1" u="sng" dirty="0"/>
                <a:t>Superposition</a:t>
              </a:r>
              <a:r>
                <a:rPr lang="de-DE" sz="3200" dirty="0"/>
                <a:t> von diagonaler Zuständen schreiben. </a:t>
              </a:r>
              <a:r>
                <a:rPr lang="de-DE" sz="3200" dirty="0"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de-DE" sz="3200" dirty="0"/>
                <a:t> Zufall</a:t>
              </a:r>
              <a:endParaRPr sz="3200" dirty="0"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C3468-0BBF-D078-5063-173F72B64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lide Number">
            <a:extLst>
              <a:ext uri="{FF2B5EF4-FFF2-40B4-BE49-F238E27FC236}">
                <a16:creationId xmlns:a16="http://schemas.microsoft.com/office/drawing/2014/main" id="{BE8D245A-B7F9-EF17-B078-C652D2ED761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73" name="Superposition">
            <a:extLst>
              <a:ext uri="{FF2B5EF4-FFF2-40B4-BE49-F238E27FC236}">
                <a16:creationId xmlns:a16="http://schemas.microsoft.com/office/drawing/2014/main" id="{C5319B8F-73F0-7AD7-0845-3F1A2CA61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Superposition</a:t>
            </a:r>
            <a:endParaRPr dirty="0"/>
          </a:p>
        </p:txBody>
      </p:sp>
      <p:pic>
        <p:nvPicPr>
          <p:cNvPr id="274" name="Bildschirmfoto 2024-01-28 um 18.08.50.png" descr="Bildschirmfoto 2024-01-28 um 18.08.50.png">
            <a:extLst>
              <a:ext uri="{FF2B5EF4-FFF2-40B4-BE49-F238E27FC236}">
                <a16:creationId xmlns:a16="http://schemas.microsoft.com/office/drawing/2014/main" id="{2002134E-4C1A-E950-D4E1-BDA0DD423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06" y="4283809"/>
            <a:ext cx="7560152" cy="5934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B5BCE55FAECA-1.jpeg" descr="IMG_B5BCE55FAECA-1.jpeg">
            <a:extLst>
              <a:ext uri="{FF2B5EF4-FFF2-40B4-BE49-F238E27FC236}">
                <a16:creationId xmlns:a16="http://schemas.microsoft.com/office/drawing/2014/main" id="{15EB809F-7AEC-40F8-D633-64E2972BAC4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8602" y="5170926"/>
            <a:ext cx="8849927" cy="66374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">
            <a:extLst>
              <a:ext uri="{FF2B5EF4-FFF2-40B4-BE49-F238E27FC236}">
                <a16:creationId xmlns:a16="http://schemas.microsoft.com/office/drawing/2014/main" id="{3348E353-F0AC-3B34-2FC7-948FB4542A64}"/>
              </a:ext>
            </a:extLst>
          </p:cNvPr>
          <p:cNvGrpSpPr/>
          <p:nvPr/>
        </p:nvGrpSpPr>
        <p:grpSpPr>
          <a:xfrm>
            <a:off x="659606" y="1754974"/>
            <a:ext cx="8448997" cy="2528835"/>
            <a:chOff x="0" y="0"/>
            <a:chExt cx="6700679" cy="1781918"/>
          </a:xfrm>
        </p:grpSpPr>
        <p:sp>
          <p:nvSpPr>
            <p:cNvPr id="3" name="Rounded Rectangle">
              <a:extLst>
                <a:ext uri="{FF2B5EF4-FFF2-40B4-BE49-F238E27FC236}">
                  <a16:creationId xmlns:a16="http://schemas.microsoft.com/office/drawing/2014/main" id="{005A9DD3-DFBF-032D-DAD5-5C8BFCE831F6}"/>
                </a:ext>
              </a:extLst>
            </p:cNvPr>
            <p:cNvSpPr/>
            <p:nvPr/>
          </p:nvSpPr>
          <p:spPr>
            <a:xfrm>
              <a:off x="0" y="0"/>
              <a:ext cx="6700679" cy="1781918"/>
            </a:xfrm>
            <a:prstGeom prst="roundRect">
              <a:avLst>
                <a:gd name="adj" fmla="val 15000"/>
              </a:avLst>
            </a:prstGeom>
            <a:solidFill>
              <a:srgbClr val="874F8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" name="Superposition">
              <a:extLst>
                <a:ext uri="{FF2B5EF4-FFF2-40B4-BE49-F238E27FC236}">
                  <a16:creationId xmlns:a16="http://schemas.microsoft.com/office/drawing/2014/main" id="{E5CC8D67-B6D9-03FD-C93E-B2A118C7E8A8}"/>
                </a:ext>
              </a:extLst>
            </p:cNvPr>
            <p:cNvSpPr txBox="1"/>
            <p:nvPr/>
          </p:nvSpPr>
          <p:spPr>
            <a:xfrm>
              <a:off x="271637" y="197860"/>
              <a:ext cx="6094523" cy="138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4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de-DE" sz="3200" dirty="0"/>
                <a:t>Ein Zustand mit vertikaler Polarisation lässt sich als </a:t>
              </a:r>
              <a:r>
                <a:rPr lang="de-DE" sz="3600" b="1" u="sng" dirty="0"/>
                <a:t>Superposition</a:t>
              </a:r>
              <a:r>
                <a:rPr lang="de-DE" sz="3200" dirty="0"/>
                <a:t> von diagonaler Zuständen schreiben. </a:t>
              </a:r>
              <a:r>
                <a:rPr lang="de-DE" sz="3200" dirty="0"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de-DE" sz="3200" dirty="0"/>
                <a:t> Zufall</a:t>
              </a:r>
              <a:endParaRPr sz="3200" dirty="0"/>
            </a:p>
          </p:txBody>
        </p:sp>
      </p:grpSp>
      <p:grpSp>
        <p:nvGrpSpPr>
          <p:cNvPr id="5" name="Group">
            <a:extLst>
              <a:ext uri="{FF2B5EF4-FFF2-40B4-BE49-F238E27FC236}">
                <a16:creationId xmlns:a16="http://schemas.microsoft.com/office/drawing/2014/main" id="{A5A6856E-5FBC-BE31-7726-5503D0F3B5DE}"/>
              </a:ext>
            </a:extLst>
          </p:cNvPr>
          <p:cNvGrpSpPr/>
          <p:nvPr/>
        </p:nvGrpSpPr>
        <p:grpSpPr>
          <a:xfrm>
            <a:off x="17791744" y="7225231"/>
            <a:ext cx="5430864" cy="2528835"/>
            <a:chOff x="0" y="0"/>
            <a:chExt cx="6700679" cy="1781918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EFECB58F-2A02-817F-0DD8-8FE09F024D38}"/>
                </a:ext>
              </a:extLst>
            </p:cNvPr>
            <p:cNvSpPr/>
            <p:nvPr/>
          </p:nvSpPr>
          <p:spPr>
            <a:xfrm>
              <a:off x="0" y="0"/>
              <a:ext cx="6700679" cy="1781918"/>
            </a:xfrm>
            <a:prstGeom prst="roundRect">
              <a:avLst>
                <a:gd name="adj" fmla="val 15000"/>
              </a:avLst>
            </a:prstGeom>
            <a:solidFill>
              <a:srgbClr val="874F8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" name="Superposition">
              <a:extLst>
                <a:ext uri="{FF2B5EF4-FFF2-40B4-BE49-F238E27FC236}">
                  <a16:creationId xmlns:a16="http://schemas.microsoft.com/office/drawing/2014/main" id="{106F98C7-758B-87BE-458C-4E219C8F7CFA}"/>
                </a:ext>
              </a:extLst>
            </p:cNvPr>
            <p:cNvSpPr txBox="1"/>
            <p:nvPr/>
          </p:nvSpPr>
          <p:spPr>
            <a:xfrm>
              <a:off x="271637" y="197860"/>
              <a:ext cx="6094523" cy="138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4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de-DE" sz="4500" b="1" dirty="0"/>
                <a:t>Messung löst </a:t>
              </a:r>
              <a:r>
                <a:rPr lang="de-DE" sz="4500" b="1" u="sng" dirty="0"/>
                <a:t>Superposition</a:t>
              </a:r>
              <a:r>
                <a:rPr lang="de-DE" sz="4500" b="1" dirty="0"/>
                <a:t>  auf!!</a:t>
              </a:r>
              <a:endParaRPr sz="4500" b="1" dirty="0"/>
            </a:p>
          </p:txBody>
        </p:sp>
      </p:grp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AE8EC9C4-5DFF-1133-AB88-FD14C3CF5A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945" y="1223195"/>
            <a:ext cx="5858597" cy="47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98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78" name="Unterrichtsmateri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Unterrichtsmaterial </a:t>
            </a:r>
          </a:p>
        </p:txBody>
      </p:sp>
      <p:grpSp>
        <p:nvGrpSpPr>
          <p:cNvPr id="291" name="Group"/>
          <p:cNvGrpSpPr/>
          <p:nvPr/>
        </p:nvGrpSpPr>
        <p:grpSpPr>
          <a:xfrm>
            <a:off x="1075930" y="2495142"/>
            <a:ext cx="22232140" cy="1276877"/>
            <a:chOff x="0" y="0"/>
            <a:chExt cx="22232139" cy="1276876"/>
          </a:xfrm>
        </p:grpSpPr>
        <p:grpSp>
          <p:nvGrpSpPr>
            <p:cNvPr id="281" name="Group"/>
            <p:cNvGrpSpPr/>
            <p:nvPr/>
          </p:nvGrpSpPr>
          <p:grpSpPr>
            <a:xfrm>
              <a:off x="0" y="0"/>
              <a:ext cx="4716762" cy="1276877"/>
              <a:chOff x="0" y="0"/>
              <a:chExt cx="4716761" cy="1276876"/>
            </a:xfrm>
          </p:grpSpPr>
          <p:sp>
            <p:nvSpPr>
              <p:cNvPr id="279" name="Rounded Rectangle"/>
              <p:cNvSpPr/>
              <p:nvPr/>
            </p:nvSpPr>
            <p:spPr>
              <a:xfrm>
                <a:off x="0" y="0"/>
                <a:ext cx="4716762" cy="1276877"/>
              </a:xfrm>
              <a:prstGeom prst="roundRect">
                <a:avLst>
                  <a:gd name="adj" fmla="val 15000"/>
                </a:avLst>
              </a:prstGeom>
              <a:solidFill>
                <a:srgbClr val="E2B34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0" name="Zustand"/>
              <p:cNvSpPr txBox="1"/>
              <p:nvPr/>
            </p:nvSpPr>
            <p:spPr>
              <a:xfrm>
                <a:off x="1176861" y="232033"/>
                <a:ext cx="2363039" cy="8128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Zustand</a:t>
                </a:r>
              </a:p>
            </p:txBody>
          </p:sp>
        </p:grpSp>
        <p:grpSp>
          <p:nvGrpSpPr>
            <p:cNvPr id="284" name="Group"/>
            <p:cNvGrpSpPr/>
            <p:nvPr/>
          </p:nvGrpSpPr>
          <p:grpSpPr>
            <a:xfrm>
              <a:off x="5838459" y="0"/>
              <a:ext cx="4716762" cy="1276877"/>
              <a:chOff x="0" y="0"/>
              <a:chExt cx="4716761" cy="1276876"/>
            </a:xfrm>
          </p:grpSpPr>
          <p:sp>
            <p:nvSpPr>
              <p:cNvPr id="282" name="Rounded Rectangle"/>
              <p:cNvSpPr/>
              <p:nvPr/>
            </p:nvSpPr>
            <p:spPr>
              <a:xfrm>
                <a:off x="0" y="0"/>
                <a:ext cx="4716762" cy="1276877"/>
              </a:xfrm>
              <a:prstGeom prst="roundRect">
                <a:avLst>
                  <a:gd name="adj" fmla="val 15000"/>
                </a:avLst>
              </a:prstGeom>
              <a:solidFill>
                <a:srgbClr val="768B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3" name="Präparation"/>
              <p:cNvSpPr txBox="1"/>
              <p:nvPr/>
            </p:nvSpPr>
            <p:spPr>
              <a:xfrm>
                <a:off x="711976" y="232033"/>
                <a:ext cx="3292809" cy="8128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Präparation</a:t>
                </a:r>
              </a:p>
            </p:txBody>
          </p:sp>
        </p:grpSp>
        <p:grpSp>
          <p:nvGrpSpPr>
            <p:cNvPr id="287" name="Group"/>
            <p:cNvGrpSpPr/>
            <p:nvPr/>
          </p:nvGrpSpPr>
          <p:grpSpPr>
            <a:xfrm>
              <a:off x="11676917" y="0"/>
              <a:ext cx="4716763" cy="1276877"/>
              <a:chOff x="0" y="0"/>
              <a:chExt cx="4716761" cy="1276876"/>
            </a:xfrm>
          </p:grpSpPr>
          <p:sp>
            <p:nvSpPr>
              <p:cNvPr id="285" name="Rounded Rectangle"/>
              <p:cNvSpPr/>
              <p:nvPr/>
            </p:nvSpPr>
            <p:spPr>
              <a:xfrm>
                <a:off x="0" y="0"/>
                <a:ext cx="4716762" cy="1276877"/>
              </a:xfrm>
              <a:prstGeom prst="roundRect">
                <a:avLst>
                  <a:gd name="adj" fmla="val 15000"/>
                </a:avLst>
              </a:prstGeom>
              <a:solidFill>
                <a:srgbClr val="AC191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6" name="Messung"/>
              <p:cNvSpPr txBox="1"/>
              <p:nvPr/>
            </p:nvSpPr>
            <p:spPr>
              <a:xfrm>
                <a:off x="1046313" y="232033"/>
                <a:ext cx="2624134" cy="8128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Messung</a:t>
                </a:r>
              </a:p>
            </p:txBody>
          </p:sp>
        </p:grpSp>
        <p:grpSp>
          <p:nvGrpSpPr>
            <p:cNvPr id="290" name="Group"/>
            <p:cNvGrpSpPr/>
            <p:nvPr/>
          </p:nvGrpSpPr>
          <p:grpSpPr>
            <a:xfrm>
              <a:off x="17515377" y="0"/>
              <a:ext cx="4716763" cy="1276877"/>
              <a:chOff x="0" y="0"/>
              <a:chExt cx="4716761" cy="1276876"/>
            </a:xfrm>
          </p:grpSpPr>
          <p:sp>
            <p:nvSpPr>
              <p:cNvPr id="288" name="Rounded Rectangle"/>
              <p:cNvSpPr/>
              <p:nvPr/>
            </p:nvSpPr>
            <p:spPr>
              <a:xfrm>
                <a:off x="0" y="0"/>
                <a:ext cx="4716762" cy="1276877"/>
              </a:xfrm>
              <a:prstGeom prst="roundRect">
                <a:avLst>
                  <a:gd name="adj" fmla="val 15000"/>
                </a:avLst>
              </a:prstGeom>
              <a:solidFill>
                <a:srgbClr val="874F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9" name="Superposition"/>
              <p:cNvSpPr txBox="1"/>
              <p:nvPr/>
            </p:nvSpPr>
            <p:spPr>
              <a:xfrm>
                <a:off x="393880" y="232033"/>
                <a:ext cx="3928999" cy="8128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>
                    <a:solidFill>
                      <a:srgbClr val="FFFFFF"/>
                    </a:solidFill>
                  </a:defRPr>
                </a:lvl1pPr>
              </a:lstStyle>
              <a:p>
                <a:r>
                  <a:t>Superposition</a:t>
                </a:r>
              </a:p>
            </p:txBody>
          </p:sp>
        </p:grpSp>
      </p:grpSp>
      <p:sp>
        <p:nvSpPr>
          <p:cNvPr id="292" name="AB 1"/>
          <p:cNvSpPr txBox="1"/>
          <p:nvPr/>
        </p:nvSpPr>
        <p:spPr>
          <a:xfrm>
            <a:off x="6287556" y="4984313"/>
            <a:ext cx="143530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AB 1</a:t>
            </a:r>
          </a:p>
        </p:txBody>
      </p:sp>
      <p:grpSp>
        <p:nvGrpSpPr>
          <p:cNvPr id="295" name="Group"/>
          <p:cNvGrpSpPr/>
          <p:nvPr/>
        </p:nvGrpSpPr>
        <p:grpSpPr>
          <a:xfrm>
            <a:off x="4884277" y="6072785"/>
            <a:ext cx="4953273" cy="3262929"/>
            <a:chOff x="0" y="0"/>
            <a:chExt cx="4953272" cy="3262927"/>
          </a:xfrm>
        </p:grpSpPr>
        <p:sp>
          <p:nvSpPr>
            <p:cNvPr id="293" name="Rounded Rectangle"/>
            <p:cNvSpPr/>
            <p:nvPr/>
          </p:nvSpPr>
          <p:spPr>
            <a:xfrm>
              <a:off x="0" y="0"/>
              <a:ext cx="4953273" cy="3262928"/>
            </a:xfrm>
            <a:prstGeom prst="roundRect">
              <a:avLst>
                <a:gd name="adj" fmla="val 15000"/>
              </a:avLst>
            </a:prstGeom>
            <a:solidFill>
              <a:srgbClr val="4CA7D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4" name="Einführung Zufallszahlen"/>
            <p:cNvSpPr txBox="1"/>
            <p:nvPr/>
          </p:nvSpPr>
          <p:spPr>
            <a:xfrm>
              <a:off x="176495" y="900639"/>
              <a:ext cx="4600282" cy="1461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Einführung Zufallszahlen</a:t>
              </a:r>
            </a:p>
          </p:txBody>
        </p:sp>
      </p:grpSp>
      <p:sp>
        <p:nvSpPr>
          <p:cNvPr id="296" name="AB 2"/>
          <p:cNvSpPr txBox="1"/>
          <p:nvPr/>
        </p:nvSpPr>
        <p:spPr>
          <a:xfrm>
            <a:off x="14810386" y="4984312"/>
            <a:ext cx="143530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AB 2</a:t>
            </a:r>
          </a:p>
        </p:txBody>
      </p:sp>
      <p:grpSp>
        <p:nvGrpSpPr>
          <p:cNvPr id="299" name="Group"/>
          <p:cNvGrpSpPr/>
          <p:nvPr/>
        </p:nvGrpSpPr>
        <p:grpSpPr>
          <a:xfrm>
            <a:off x="12972680" y="6072784"/>
            <a:ext cx="4953274" cy="3262929"/>
            <a:chOff x="0" y="0"/>
            <a:chExt cx="4953272" cy="3262927"/>
          </a:xfrm>
        </p:grpSpPr>
        <p:sp>
          <p:nvSpPr>
            <p:cNvPr id="297" name="Rounded Rectangle"/>
            <p:cNvSpPr/>
            <p:nvPr/>
          </p:nvSpPr>
          <p:spPr>
            <a:xfrm>
              <a:off x="0" y="0"/>
              <a:ext cx="4953273" cy="3262928"/>
            </a:xfrm>
            <a:prstGeom prst="roundRect">
              <a:avLst>
                <a:gd name="adj" fmla="val 15000"/>
              </a:avLst>
            </a:prstGeom>
            <a:solidFill>
              <a:srgbClr val="4CA7DD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8" name="Einführung Begriffe"/>
            <p:cNvSpPr txBox="1"/>
            <p:nvPr/>
          </p:nvSpPr>
          <p:spPr>
            <a:xfrm>
              <a:off x="176496" y="900639"/>
              <a:ext cx="4600282" cy="1461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 err="1"/>
                <a:t>Einführung</a:t>
              </a:r>
              <a:r>
                <a:rPr dirty="0"/>
                <a:t> </a:t>
              </a:r>
              <a:r>
                <a:rPr dirty="0" err="1"/>
                <a:t>Begriffe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306" name="Von 0 und 1 zur Zufallszah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Von 0 und 1 zur Zufallszahl</a:t>
            </a:r>
          </a:p>
        </p:txBody>
      </p:sp>
      <p:sp>
        <p:nvSpPr>
          <p:cNvPr id="307" name="(00010111)2 = 0·128+0·64+0·32+1·16+0·8+1·4+1·2+1·1 = 23"/>
          <p:cNvSpPr txBox="1"/>
          <p:nvPr/>
        </p:nvSpPr>
        <p:spPr>
          <a:xfrm>
            <a:off x="2356573" y="10457616"/>
            <a:ext cx="18957615" cy="81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ts val="6900"/>
              </a:lnSpc>
              <a:spcBef>
                <a:spcPts val="0"/>
              </a:spcBef>
              <a:defRPr sz="4500" i="1">
                <a:solidFill>
                  <a:srgbClr val="00000A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i="0"/>
              <a:t>(00010111)</a:t>
            </a:r>
            <a:r>
              <a:rPr i="0" baseline="-5999"/>
              <a:t>2</a:t>
            </a:r>
            <a:r>
              <a:rPr i="0"/>
              <a:t> = 0·128+0·64+0·32+1·16+0·8+1·4+1·2+1·1 = 23</a:t>
            </a:r>
            <a:r>
              <a:rPr i="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rPr>
              <a:t> </a:t>
            </a:r>
          </a:p>
        </p:txBody>
      </p:sp>
      <p:grpSp>
        <p:nvGrpSpPr>
          <p:cNvPr id="311" name="Group"/>
          <p:cNvGrpSpPr/>
          <p:nvPr/>
        </p:nvGrpSpPr>
        <p:grpSpPr>
          <a:xfrm>
            <a:off x="14475319" y="4436851"/>
            <a:ext cx="5953821" cy="2767435"/>
            <a:chOff x="0" y="0"/>
            <a:chExt cx="5953819" cy="2767433"/>
          </a:xfrm>
        </p:grpSpPr>
        <p:sp>
          <p:nvSpPr>
            <p:cNvPr id="309" name="Rounded Rectangle"/>
            <p:cNvSpPr/>
            <p:nvPr/>
          </p:nvSpPr>
          <p:spPr>
            <a:xfrm>
              <a:off x="0" y="0"/>
              <a:ext cx="5953820" cy="2767434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10" name="Detektor 1: 0…"/>
            <p:cNvSpPr txBox="1"/>
            <p:nvPr/>
          </p:nvSpPr>
          <p:spPr>
            <a:xfrm>
              <a:off x="1158016" y="367143"/>
              <a:ext cx="3637789" cy="20331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Detektor 1: 0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t>Detektor 2: 1</a:t>
              </a:r>
            </a:p>
          </p:txBody>
        </p:sp>
      </p:grpSp>
      <p:pic>
        <p:nvPicPr>
          <p:cNvPr id="2" name="Bildschirmfoto 2024-01-28 um 18.08.50.png" descr="Bildschirmfoto 2024-01-28 um 18.08.50.png">
            <a:extLst>
              <a:ext uri="{FF2B5EF4-FFF2-40B4-BE49-F238E27FC236}">
                <a16:creationId xmlns:a16="http://schemas.microsoft.com/office/drawing/2014/main" id="{971EEDAA-38E7-0E14-2F5A-482BDA75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54" y="1810689"/>
            <a:ext cx="10943774" cy="85912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">
            <a:extLst>
              <a:ext uri="{FF2B5EF4-FFF2-40B4-BE49-F238E27FC236}">
                <a16:creationId xmlns:a16="http://schemas.microsoft.com/office/drawing/2014/main" id="{9CAEE047-D7AF-5E99-2AEA-20DE9CAA0881}"/>
              </a:ext>
            </a:extLst>
          </p:cNvPr>
          <p:cNvGrpSpPr/>
          <p:nvPr/>
        </p:nvGrpSpPr>
        <p:grpSpPr>
          <a:xfrm>
            <a:off x="642424" y="11451569"/>
            <a:ext cx="22345057" cy="1264026"/>
            <a:chOff x="0" y="0"/>
            <a:chExt cx="5953820" cy="2767434"/>
          </a:xfrm>
        </p:grpSpPr>
        <p:sp>
          <p:nvSpPr>
            <p:cNvPr id="4" name="Rounded Rectangle">
              <a:extLst>
                <a:ext uri="{FF2B5EF4-FFF2-40B4-BE49-F238E27FC236}">
                  <a16:creationId xmlns:a16="http://schemas.microsoft.com/office/drawing/2014/main" id="{F76A58C6-5ABC-1D45-59BF-477D736FB67A}"/>
                </a:ext>
              </a:extLst>
            </p:cNvPr>
            <p:cNvSpPr/>
            <p:nvPr/>
          </p:nvSpPr>
          <p:spPr>
            <a:xfrm>
              <a:off x="0" y="0"/>
              <a:ext cx="5953820" cy="2767434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Detektor 1: 0…">
              <a:extLst>
                <a:ext uri="{FF2B5EF4-FFF2-40B4-BE49-F238E27FC236}">
                  <a16:creationId xmlns:a16="http://schemas.microsoft.com/office/drawing/2014/main" id="{1DE7EAFF-0ED5-01BC-8010-A923CD9FED67}"/>
                </a:ext>
              </a:extLst>
            </p:cNvPr>
            <p:cNvSpPr txBox="1"/>
            <p:nvPr/>
          </p:nvSpPr>
          <p:spPr>
            <a:xfrm>
              <a:off x="183464" y="1000022"/>
              <a:ext cx="5504294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Mit Quantenobjekten im Aufbau hätte man somit eine Zufallszahl generiert</a:t>
              </a:r>
              <a:endParaRPr dirty="0"/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318" name="Kommunikation mit 0 und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Kommunikation mit 0 und 1</a:t>
            </a:r>
          </a:p>
        </p:txBody>
      </p:sp>
      <p:pic>
        <p:nvPicPr>
          <p:cNvPr id="319" name="eingesetzter-Film.png" descr="eingesetzter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118" y="1807698"/>
            <a:ext cx="20334404" cy="101006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">
            <a:extLst>
              <a:ext uri="{FF2B5EF4-FFF2-40B4-BE49-F238E27FC236}">
                <a16:creationId xmlns:a16="http://schemas.microsoft.com/office/drawing/2014/main" id="{14C269B4-D228-3A76-3F38-90DC0B125DCF}"/>
              </a:ext>
            </a:extLst>
          </p:cNvPr>
          <p:cNvGrpSpPr/>
          <p:nvPr/>
        </p:nvGrpSpPr>
        <p:grpSpPr>
          <a:xfrm>
            <a:off x="18109221" y="4090564"/>
            <a:ext cx="5633648" cy="2767436"/>
            <a:chOff x="0" y="0"/>
            <a:chExt cx="5953820" cy="2767434"/>
          </a:xfrm>
        </p:grpSpPr>
        <p:sp>
          <p:nvSpPr>
            <p:cNvPr id="4" name="Rounded Rectangle">
              <a:extLst>
                <a:ext uri="{FF2B5EF4-FFF2-40B4-BE49-F238E27FC236}">
                  <a16:creationId xmlns:a16="http://schemas.microsoft.com/office/drawing/2014/main" id="{A83A2527-ECA1-AB4C-B267-F32928AA61FE}"/>
                </a:ext>
              </a:extLst>
            </p:cNvPr>
            <p:cNvSpPr/>
            <p:nvPr/>
          </p:nvSpPr>
          <p:spPr>
            <a:xfrm>
              <a:off x="0" y="0"/>
              <a:ext cx="5953820" cy="2767434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Detektor 1: 0…">
              <a:extLst>
                <a:ext uri="{FF2B5EF4-FFF2-40B4-BE49-F238E27FC236}">
                  <a16:creationId xmlns:a16="http://schemas.microsoft.com/office/drawing/2014/main" id="{D1483585-3790-B48A-5B88-E3CEED23406C}"/>
                </a:ext>
              </a:extLst>
            </p:cNvPr>
            <p:cNvSpPr txBox="1"/>
            <p:nvPr/>
          </p:nvSpPr>
          <p:spPr>
            <a:xfrm>
              <a:off x="399248" y="335226"/>
              <a:ext cx="5155323" cy="20969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Wahrheitstabelle für XOR-Verschlüsselung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95935-035A-DD41-0392-9E94356F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lide Number">
            <a:extLst>
              <a:ext uri="{FF2B5EF4-FFF2-40B4-BE49-F238E27FC236}">
                <a16:creationId xmlns:a16="http://schemas.microsoft.com/office/drawing/2014/main" id="{04BE8ADF-371C-357D-2719-ABB34A940CC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318" name="Kommunikation mit 0 und 1">
            <a:extLst>
              <a:ext uri="{FF2B5EF4-FFF2-40B4-BE49-F238E27FC236}">
                <a16:creationId xmlns:a16="http://schemas.microsoft.com/office/drawing/2014/main" id="{FE614FD0-0A8C-223B-996F-44F31E0C45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Weitere Anwendung BB84-Protokoll</a:t>
            </a:r>
            <a:endParaRPr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85F31CC-ADF8-4881-6FC8-BBCAECE0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6" y="2131079"/>
            <a:ext cx="8478318" cy="374527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78DEDF7-0452-D9F5-CD8C-8257BEF6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2478" y="1919861"/>
            <a:ext cx="9830565" cy="416771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43A3520-1973-9667-7B61-BAB1612AC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925" y="6858000"/>
            <a:ext cx="10971509" cy="3442043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A798097-7AD4-261F-5154-088A633EF07B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8635974" y="4003717"/>
            <a:ext cx="5596504" cy="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Pfeil: nach oben 12">
            <a:extLst>
              <a:ext uri="{FF2B5EF4-FFF2-40B4-BE49-F238E27FC236}">
                <a16:creationId xmlns:a16="http://schemas.microsoft.com/office/drawing/2014/main" id="{C685D26C-779B-2950-F38A-368FB64E7013}"/>
              </a:ext>
            </a:extLst>
          </p:cNvPr>
          <p:cNvSpPr/>
          <p:nvPr/>
        </p:nvSpPr>
        <p:spPr>
          <a:xfrm>
            <a:off x="10432817" y="5034743"/>
            <a:ext cx="1497724" cy="1860326"/>
          </a:xfrm>
          <a:prstGeom prst="upArrow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7677711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322" name="Schlüsselverteilung mit BB84-Protokol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Schlüsselverteilung mit BB84-Protokoll</a:t>
            </a:r>
          </a:p>
        </p:txBody>
      </p:sp>
      <p:pic>
        <p:nvPicPr>
          <p:cNvPr id="323" name="eingesetzter-Film.png" descr="eingesetzter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001" y="2015600"/>
            <a:ext cx="16690024" cy="10879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"/>
          <p:cNvSpPr/>
          <p:nvPr/>
        </p:nvSpPr>
        <p:spPr>
          <a:xfrm>
            <a:off x="-109832" y="12848208"/>
            <a:ext cx="24918008" cy="1270001"/>
          </a:xfrm>
          <a:prstGeom prst="rect">
            <a:avLst/>
          </a:prstGeom>
          <a:solidFill>
            <a:srgbClr val="8EB4E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4" name="NUN Gruppe 2023"/>
          <p:cNvSpPr txBox="1">
            <a:spLocks noGrp="1"/>
          </p:cNvSpPr>
          <p:nvPr>
            <p:ph type="body" idx="21"/>
          </p:nvPr>
        </p:nvSpPr>
        <p:spPr>
          <a:xfrm>
            <a:off x="587296" y="12989254"/>
            <a:ext cx="4058701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>
              <a:defRPr b="0"/>
            </a:lvl1pPr>
          </a:lstStyle>
          <a:p>
            <a:r>
              <a:t>NUN Gruppe 2023</a:t>
            </a:r>
          </a:p>
        </p:txBody>
      </p:sp>
      <p:sp>
        <p:nvSpPr>
          <p:cNvPr id="175" name="Anwendungen der Quantenphysik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lvl="1">
              <a:defRPr sz="11600" spc="-232"/>
            </a:pPr>
            <a:r>
              <a:t>Anwendungen der Quantenphysik</a:t>
            </a:r>
          </a:p>
        </p:txBody>
      </p:sp>
      <p:sp>
        <p:nvSpPr>
          <p:cNvPr id="176" name="Zustand, Präparation und Superpositio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Zustand, Präparation und Superposition</a:t>
            </a:r>
          </a:p>
        </p:txBody>
      </p:sp>
      <p:pic>
        <p:nvPicPr>
          <p:cNvPr id="177" name="NUN Logo.pdf" descr="NUN Logo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7841" y="9852222"/>
            <a:ext cx="3530601" cy="241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326" name="Hands on Schlüsselaustaus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Hands on Schlüsselaustausch</a:t>
            </a:r>
          </a:p>
        </p:txBody>
      </p:sp>
      <p:pic>
        <p:nvPicPr>
          <p:cNvPr id="327" name="IMG_9FA195A73E03-1.jpeg" descr="IMG_9FA195A73E03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08" y="1991351"/>
            <a:ext cx="10109323" cy="10109324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https://bb84-sim.anvil.app/"/>
          <p:cNvSpPr txBox="1"/>
          <p:nvPr/>
        </p:nvSpPr>
        <p:spPr>
          <a:xfrm>
            <a:off x="2340876" y="11707935"/>
            <a:ext cx="7511187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https://bb84-sim.anvil.app/</a:t>
            </a:r>
          </a:p>
        </p:txBody>
      </p:sp>
      <p:grpSp>
        <p:nvGrpSpPr>
          <p:cNvPr id="332" name="Group"/>
          <p:cNvGrpSpPr/>
          <p:nvPr/>
        </p:nvGrpSpPr>
        <p:grpSpPr>
          <a:xfrm>
            <a:off x="13158638" y="2676538"/>
            <a:ext cx="9366333" cy="8738950"/>
            <a:chOff x="0" y="0"/>
            <a:chExt cx="9366331" cy="8738948"/>
          </a:xfrm>
        </p:grpSpPr>
        <p:sp>
          <p:nvSpPr>
            <p:cNvPr id="329" name="Rounded Rectangle"/>
            <p:cNvSpPr/>
            <p:nvPr/>
          </p:nvSpPr>
          <p:spPr>
            <a:xfrm>
              <a:off x="0" y="0"/>
              <a:ext cx="9366332" cy="8738949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330" name="Bildschirmfoto 2024-01-29 um 11.03.16.png" descr="Bildschirmfoto 2024-01-29 um 11.03.1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996" y="2099704"/>
              <a:ext cx="8768339" cy="49626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1" name="Simulation als Webapp"/>
            <p:cNvSpPr txBox="1"/>
            <p:nvPr/>
          </p:nvSpPr>
          <p:spPr>
            <a:xfrm>
              <a:off x="1504253" y="538937"/>
              <a:ext cx="6357825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Simulation als Webapp</a:t>
              </a: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6" name="Das Grundprinzip">
            <a:extLst>
              <a:ext uri="{FF2B5EF4-FFF2-40B4-BE49-F238E27FC236}">
                <a16:creationId xmlns:a16="http://schemas.microsoft.com/office/drawing/2014/main" id="{D707A98B-9771-F682-0CAD-C545C10E6C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820" y="320024"/>
            <a:ext cx="21971001" cy="14349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Das </a:t>
            </a:r>
            <a:r>
              <a:rPr dirty="0" err="1"/>
              <a:t>Grundprinzip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des Schlüsselaustauschs</a:t>
            </a:r>
            <a:endParaRPr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A476253-9214-81EC-F7A5-8510F740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6" y="5794008"/>
            <a:ext cx="4394632" cy="4903483"/>
          </a:xfrm>
          <a:prstGeom prst="rect">
            <a:avLst/>
          </a:prstGeom>
        </p:spPr>
      </p:pic>
      <p:grpSp>
        <p:nvGrpSpPr>
          <p:cNvPr id="12" name="Group">
            <a:extLst>
              <a:ext uri="{FF2B5EF4-FFF2-40B4-BE49-F238E27FC236}">
                <a16:creationId xmlns:a16="http://schemas.microsoft.com/office/drawing/2014/main" id="{2064C584-A5E5-4A75-A5E5-F22078C44BED}"/>
              </a:ext>
            </a:extLst>
          </p:cNvPr>
          <p:cNvGrpSpPr/>
          <p:nvPr/>
        </p:nvGrpSpPr>
        <p:grpSpPr>
          <a:xfrm>
            <a:off x="125418" y="2545544"/>
            <a:ext cx="5633648" cy="2767436"/>
            <a:chOff x="0" y="0"/>
            <a:chExt cx="5953820" cy="2767434"/>
          </a:xfrm>
        </p:grpSpPr>
        <p:sp>
          <p:nvSpPr>
            <p:cNvPr id="13" name="Rounded Rectangle">
              <a:extLst>
                <a:ext uri="{FF2B5EF4-FFF2-40B4-BE49-F238E27FC236}">
                  <a16:creationId xmlns:a16="http://schemas.microsoft.com/office/drawing/2014/main" id="{A56BB83C-CB01-EA23-9CEA-C443FCAD3ABA}"/>
                </a:ext>
              </a:extLst>
            </p:cNvPr>
            <p:cNvSpPr/>
            <p:nvPr/>
          </p:nvSpPr>
          <p:spPr>
            <a:xfrm>
              <a:off x="0" y="0"/>
              <a:ext cx="5953820" cy="2767434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Detektor 1: 0…">
              <a:extLst>
                <a:ext uri="{FF2B5EF4-FFF2-40B4-BE49-F238E27FC236}">
                  <a16:creationId xmlns:a16="http://schemas.microsoft.com/office/drawing/2014/main" id="{9FE4108B-454C-C674-4F43-4B4679B2BDD2}"/>
                </a:ext>
              </a:extLst>
            </p:cNvPr>
            <p:cNvSpPr txBox="1"/>
            <p:nvPr/>
          </p:nvSpPr>
          <p:spPr>
            <a:xfrm>
              <a:off x="399248" y="667625"/>
              <a:ext cx="5155323" cy="1432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Darf allgemein bekannt sein!</a:t>
              </a:r>
            </a:p>
          </p:txBody>
        </p:sp>
      </p:grp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7A6CFAD2-32D9-635C-D862-C7C7D71E2E9A}"/>
              </a:ext>
            </a:extLst>
          </p:cNvPr>
          <p:cNvSpPr/>
          <p:nvPr/>
        </p:nvSpPr>
        <p:spPr>
          <a:xfrm>
            <a:off x="5759066" y="6164317"/>
            <a:ext cx="1225058" cy="24436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4017CE1-E064-15FF-7FED-D7286EA7C083}"/>
              </a:ext>
            </a:extLst>
          </p:cNvPr>
          <p:cNvGrpSpPr/>
          <p:nvPr/>
        </p:nvGrpSpPr>
        <p:grpSpPr>
          <a:xfrm>
            <a:off x="13512580" y="1333748"/>
            <a:ext cx="3977970" cy="1495238"/>
            <a:chOff x="17312070" y="6858000"/>
            <a:chExt cx="3977970" cy="149523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733F0C9A-260F-7BBC-1BDB-157E4C06D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12070" y="6858000"/>
              <a:ext cx="1723810" cy="1495238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6D21DE0-0825-04F5-3801-A6FD86DAB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8110"/>
            <a:stretch/>
          </p:blipFill>
          <p:spPr>
            <a:xfrm>
              <a:off x="19680516" y="6977066"/>
              <a:ext cx="1609524" cy="1376172"/>
            </a:xfrm>
            <a:prstGeom prst="rect">
              <a:avLst/>
            </a:prstGeom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09CB91D4-F741-D632-36D8-027D7FECE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815" y="3098512"/>
            <a:ext cx="4556234" cy="20127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4D20E1E-D4CD-C1F1-56D9-17A5B1974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53481" y="3173301"/>
            <a:ext cx="4394633" cy="1863124"/>
          </a:xfrm>
          <a:prstGeom prst="rect">
            <a:avLst/>
          </a:prstGeom>
        </p:spPr>
      </p:pic>
      <p:grpSp>
        <p:nvGrpSpPr>
          <p:cNvPr id="5" name="Group">
            <a:extLst>
              <a:ext uri="{FF2B5EF4-FFF2-40B4-BE49-F238E27FC236}">
                <a16:creationId xmlns:a16="http://schemas.microsoft.com/office/drawing/2014/main" id="{FBCB11B2-4C0E-7D2B-D670-DF8C525C7BB7}"/>
              </a:ext>
            </a:extLst>
          </p:cNvPr>
          <p:cNvGrpSpPr/>
          <p:nvPr/>
        </p:nvGrpSpPr>
        <p:grpSpPr>
          <a:xfrm>
            <a:off x="20939811" y="3485772"/>
            <a:ext cx="2896613" cy="1261241"/>
            <a:chOff x="0" y="772885"/>
            <a:chExt cx="2988073" cy="1199728"/>
          </a:xfrm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E58DBF93-3D36-09AD-2E40-5EFE8B1768B4}"/>
                </a:ext>
              </a:extLst>
            </p:cNvPr>
            <p:cNvSpPr/>
            <p:nvPr/>
          </p:nvSpPr>
          <p:spPr>
            <a:xfrm>
              <a:off x="0" y="772885"/>
              <a:ext cx="2988073" cy="1199728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" name="Detektor 1: 0…">
              <a:extLst>
                <a:ext uri="{FF2B5EF4-FFF2-40B4-BE49-F238E27FC236}">
                  <a16:creationId xmlns:a16="http://schemas.microsoft.com/office/drawing/2014/main" id="{E25FEB8C-2B18-7646-3C6D-4246C9583861}"/>
                </a:ext>
              </a:extLst>
            </p:cNvPr>
            <p:cNvSpPr txBox="1"/>
            <p:nvPr/>
          </p:nvSpPr>
          <p:spPr>
            <a:xfrm>
              <a:off x="399249" y="1018735"/>
              <a:ext cx="2588824" cy="729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Schritt 2</a:t>
              </a:r>
            </a:p>
          </p:txBody>
        </p:sp>
      </p:grpSp>
      <p:grpSp>
        <p:nvGrpSpPr>
          <p:cNvPr id="9" name="Group">
            <a:extLst>
              <a:ext uri="{FF2B5EF4-FFF2-40B4-BE49-F238E27FC236}">
                <a16:creationId xmlns:a16="http://schemas.microsoft.com/office/drawing/2014/main" id="{BEE9386E-9847-E676-F8A2-4390DD80EC54}"/>
              </a:ext>
            </a:extLst>
          </p:cNvPr>
          <p:cNvGrpSpPr/>
          <p:nvPr/>
        </p:nvGrpSpPr>
        <p:grpSpPr>
          <a:xfrm>
            <a:off x="6585761" y="3474243"/>
            <a:ext cx="2896613" cy="1261241"/>
            <a:chOff x="0" y="772885"/>
            <a:chExt cx="2988073" cy="1199728"/>
          </a:xfrm>
        </p:grpSpPr>
        <p:sp>
          <p:nvSpPr>
            <p:cNvPr id="10" name="Rounded Rectangle">
              <a:extLst>
                <a:ext uri="{FF2B5EF4-FFF2-40B4-BE49-F238E27FC236}">
                  <a16:creationId xmlns:a16="http://schemas.microsoft.com/office/drawing/2014/main" id="{976492CA-9713-EDFE-A07A-67DA761652A4}"/>
                </a:ext>
              </a:extLst>
            </p:cNvPr>
            <p:cNvSpPr/>
            <p:nvPr/>
          </p:nvSpPr>
          <p:spPr>
            <a:xfrm>
              <a:off x="0" y="772885"/>
              <a:ext cx="2988073" cy="1199728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" name="Detektor 1: 0…">
              <a:extLst>
                <a:ext uri="{FF2B5EF4-FFF2-40B4-BE49-F238E27FC236}">
                  <a16:creationId xmlns:a16="http://schemas.microsoft.com/office/drawing/2014/main" id="{D0BDBD60-B704-F453-9D24-C8DED2155B2B}"/>
                </a:ext>
              </a:extLst>
            </p:cNvPr>
            <p:cNvSpPr txBox="1"/>
            <p:nvPr/>
          </p:nvSpPr>
          <p:spPr>
            <a:xfrm>
              <a:off x="399249" y="1000022"/>
              <a:ext cx="2588824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Schritt 1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BC2D0315-32CD-084F-4C3E-9119179F6065}"/>
              </a:ext>
            </a:extLst>
          </p:cNvPr>
          <p:cNvGrpSpPr/>
          <p:nvPr/>
        </p:nvGrpSpPr>
        <p:grpSpPr>
          <a:xfrm>
            <a:off x="8850740" y="5824132"/>
            <a:ext cx="6914777" cy="1261241"/>
            <a:chOff x="0" y="772885"/>
            <a:chExt cx="2988073" cy="1199728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C9078558-81FE-A9B9-EC29-EA7821D74AC2}"/>
                </a:ext>
              </a:extLst>
            </p:cNvPr>
            <p:cNvSpPr/>
            <p:nvPr/>
          </p:nvSpPr>
          <p:spPr>
            <a:xfrm>
              <a:off x="0" y="772885"/>
              <a:ext cx="2988073" cy="1199728"/>
            </a:xfrm>
            <a:prstGeom prst="roundRect">
              <a:avLst>
                <a:gd name="adj" fmla="val 1500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" name="Detektor 1: 0…">
              <a:extLst>
                <a:ext uri="{FF2B5EF4-FFF2-40B4-BE49-F238E27FC236}">
                  <a16:creationId xmlns:a16="http://schemas.microsoft.com/office/drawing/2014/main" id="{25FBC73D-2180-A5DF-D64F-A1D0E6AF53BA}"/>
                </a:ext>
              </a:extLst>
            </p:cNvPr>
            <p:cNvSpPr txBox="1"/>
            <p:nvPr/>
          </p:nvSpPr>
          <p:spPr>
            <a:xfrm>
              <a:off x="170598" y="1056463"/>
              <a:ext cx="2588824" cy="729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z.B.: </a:t>
              </a:r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AEFA61EE-408C-8832-98FE-709EF818D30E}"/>
              </a:ext>
            </a:extLst>
          </p:cNvPr>
          <p:cNvGrpSpPr/>
          <p:nvPr/>
        </p:nvGrpSpPr>
        <p:grpSpPr>
          <a:xfrm>
            <a:off x="16475995" y="5824132"/>
            <a:ext cx="6914777" cy="4013551"/>
            <a:chOff x="0" y="772885"/>
            <a:chExt cx="2988073" cy="3817803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888D115D-D3C9-249F-CE62-2191A1748F18}"/>
                </a:ext>
              </a:extLst>
            </p:cNvPr>
            <p:cNvSpPr/>
            <p:nvPr/>
          </p:nvSpPr>
          <p:spPr>
            <a:xfrm>
              <a:off x="0" y="772885"/>
              <a:ext cx="2988073" cy="3817803"/>
            </a:xfrm>
            <a:prstGeom prst="roundRect">
              <a:avLst>
                <a:gd name="adj" fmla="val 15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" name="Detektor 1: 0…">
              <a:extLst>
                <a:ext uri="{FF2B5EF4-FFF2-40B4-BE49-F238E27FC236}">
                  <a16:creationId xmlns:a16="http://schemas.microsoft.com/office/drawing/2014/main" id="{084F2527-A688-FF73-ADE2-E1BE09DB4F4C}"/>
                </a:ext>
              </a:extLst>
            </p:cNvPr>
            <p:cNvSpPr txBox="1"/>
            <p:nvPr/>
          </p:nvSpPr>
          <p:spPr>
            <a:xfrm>
              <a:off x="143347" y="916309"/>
              <a:ext cx="2588824" cy="30925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misst in x eine 1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oder in  + </a:t>
              </a:r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>
                  <a:solidFill>
                    <a:srgbClr val="FF0000"/>
                  </a:solidFill>
                </a:rPr>
                <a:t>entweder</a:t>
              </a:r>
              <a:r>
                <a:rPr lang="de-DE" dirty="0"/>
                <a:t> 0 oder 1</a:t>
              </a:r>
            </a:p>
          </p:txBody>
        </p: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0C5CF243-3B75-92B1-E55C-1F0539F90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0033" y="6122250"/>
            <a:ext cx="3457382" cy="6509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3786C-B773-335A-036A-5CCD5EC2F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lide Number">
            <a:extLst>
              <a:ext uri="{FF2B5EF4-FFF2-40B4-BE49-F238E27FC236}">
                <a16:creationId xmlns:a16="http://schemas.microsoft.com/office/drawing/2014/main" id="{C05D949D-87B2-B564-38A3-C72EEA1B690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336" name="eingesetzter-Film.png" descr="eingesetzter-Film.png">
            <a:extLst>
              <a:ext uri="{FF2B5EF4-FFF2-40B4-BE49-F238E27FC236}">
                <a16:creationId xmlns:a16="http://schemas.microsoft.com/office/drawing/2014/main" id="{319E3F92-7969-EE67-B3BA-34D3BF8AC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82" y="2828986"/>
            <a:ext cx="17223718" cy="76077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Das Grundprinzip">
            <a:extLst>
              <a:ext uri="{FF2B5EF4-FFF2-40B4-BE49-F238E27FC236}">
                <a16:creationId xmlns:a16="http://schemas.microsoft.com/office/drawing/2014/main" id="{9F897CA1-F2F7-EBFD-AFBA-1FE00D2667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820" y="320024"/>
            <a:ext cx="21971001" cy="14349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Das </a:t>
            </a:r>
            <a:r>
              <a:rPr dirty="0" err="1"/>
              <a:t>Grundprinzip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des Schlüsselaustauschs</a:t>
            </a:r>
            <a:endParaRPr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B27DB6A-538F-FF0F-F91F-59F7841CA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26" y="5794008"/>
            <a:ext cx="4394632" cy="4903483"/>
          </a:xfrm>
          <a:prstGeom prst="rect">
            <a:avLst/>
          </a:prstGeom>
        </p:spPr>
      </p:pic>
      <p:grpSp>
        <p:nvGrpSpPr>
          <p:cNvPr id="12" name="Group">
            <a:extLst>
              <a:ext uri="{FF2B5EF4-FFF2-40B4-BE49-F238E27FC236}">
                <a16:creationId xmlns:a16="http://schemas.microsoft.com/office/drawing/2014/main" id="{AB766B0F-7B04-E586-DB22-04597069B74D}"/>
              </a:ext>
            </a:extLst>
          </p:cNvPr>
          <p:cNvGrpSpPr/>
          <p:nvPr/>
        </p:nvGrpSpPr>
        <p:grpSpPr>
          <a:xfrm>
            <a:off x="125418" y="2545544"/>
            <a:ext cx="5633648" cy="2767436"/>
            <a:chOff x="0" y="0"/>
            <a:chExt cx="5953820" cy="2767434"/>
          </a:xfrm>
        </p:grpSpPr>
        <p:sp>
          <p:nvSpPr>
            <p:cNvPr id="13" name="Rounded Rectangle">
              <a:extLst>
                <a:ext uri="{FF2B5EF4-FFF2-40B4-BE49-F238E27FC236}">
                  <a16:creationId xmlns:a16="http://schemas.microsoft.com/office/drawing/2014/main" id="{37FCF717-A114-3C04-3BF3-60188787C3F4}"/>
                </a:ext>
              </a:extLst>
            </p:cNvPr>
            <p:cNvSpPr/>
            <p:nvPr/>
          </p:nvSpPr>
          <p:spPr>
            <a:xfrm>
              <a:off x="0" y="0"/>
              <a:ext cx="5953820" cy="2767434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Detektor 1: 0…">
              <a:extLst>
                <a:ext uri="{FF2B5EF4-FFF2-40B4-BE49-F238E27FC236}">
                  <a16:creationId xmlns:a16="http://schemas.microsoft.com/office/drawing/2014/main" id="{6384A8E6-99E2-1519-50EE-A466084A0ED6}"/>
                </a:ext>
              </a:extLst>
            </p:cNvPr>
            <p:cNvSpPr txBox="1"/>
            <p:nvPr/>
          </p:nvSpPr>
          <p:spPr>
            <a:xfrm>
              <a:off x="399248" y="667625"/>
              <a:ext cx="5155323" cy="1432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Darf allgemein bekannt sein!</a:t>
              </a:r>
            </a:p>
          </p:txBody>
        </p:sp>
      </p:grp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328412C9-2F43-6B56-F30A-C6091C5480F7}"/>
              </a:ext>
            </a:extLst>
          </p:cNvPr>
          <p:cNvSpPr/>
          <p:nvPr/>
        </p:nvSpPr>
        <p:spPr>
          <a:xfrm>
            <a:off x="5759066" y="6164317"/>
            <a:ext cx="1225058" cy="24436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E6AA9DE-B3D6-4C3B-D000-9A5D5BB7D8B2}"/>
              </a:ext>
            </a:extLst>
          </p:cNvPr>
          <p:cNvGrpSpPr/>
          <p:nvPr/>
        </p:nvGrpSpPr>
        <p:grpSpPr>
          <a:xfrm>
            <a:off x="13512580" y="1333748"/>
            <a:ext cx="3977970" cy="1495238"/>
            <a:chOff x="17312070" y="6858000"/>
            <a:chExt cx="3977970" cy="149523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C81717E2-7CC7-CF56-9C3C-0E5BD2593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12070" y="6858000"/>
              <a:ext cx="1723810" cy="1495238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89818AA-F564-7567-DEC6-6F67FB6CD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8110"/>
            <a:stretch/>
          </p:blipFill>
          <p:spPr>
            <a:xfrm>
              <a:off x="19680516" y="6977066"/>
              <a:ext cx="1609524" cy="1376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235750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DE557-F705-304C-5105-F70C804B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lide Number">
            <a:extLst>
              <a:ext uri="{FF2B5EF4-FFF2-40B4-BE49-F238E27FC236}">
                <a16:creationId xmlns:a16="http://schemas.microsoft.com/office/drawing/2014/main" id="{DB03D0F0-5FAF-E21B-7EE1-4673A9413C0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6" name="Das Grundprinzip">
            <a:extLst>
              <a:ext uri="{FF2B5EF4-FFF2-40B4-BE49-F238E27FC236}">
                <a16:creationId xmlns:a16="http://schemas.microsoft.com/office/drawing/2014/main" id="{7C60F35D-AB51-5454-460E-68DAE7509A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820" y="320024"/>
            <a:ext cx="21971001" cy="14349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Das </a:t>
            </a:r>
            <a:r>
              <a:rPr dirty="0" err="1"/>
              <a:t>Grundprinzip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des Schlüsselaustauschs</a:t>
            </a:r>
            <a:endParaRPr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DB1EE7-82CE-758E-488A-E5106732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30" y="6630900"/>
            <a:ext cx="22587740" cy="4926427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4DE1A16A-28A6-8F2E-14B4-D41681FF8437}"/>
              </a:ext>
            </a:extLst>
          </p:cNvPr>
          <p:cNvSpPr txBox="1"/>
          <p:nvPr/>
        </p:nvSpPr>
        <p:spPr>
          <a:xfrm>
            <a:off x="1022065" y="5133046"/>
            <a:ext cx="17547021" cy="1178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(Anmerkung: Alice hat nur „vier Poldreher 0°(+), 90°(+), -45° (x), +45° (x))</a:t>
            </a:r>
          </a:p>
        </p:txBody>
      </p:sp>
      <p:grpSp>
        <p:nvGrpSpPr>
          <p:cNvPr id="2" name="Group">
            <a:extLst>
              <a:ext uri="{FF2B5EF4-FFF2-40B4-BE49-F238E27FC236}">
                <a16:creationId xmlns:a16="http://schemas.microsoft.com/office/drawing/2014/main" id="{EA1BEF41-F0F5-3A3D-C108-CC87EBF579F9}"/>
              </a:ext>
            </a:extLst>
          </p:cNvPr>
          <p:cNvGrpSpPr/>
          <p:nvPr/>
        </p:nvGrpSpPr>
        <p:grpSpPr>
          <a:xfrm>
            <a:off x="1577581" y="2589810"/>
            <a:ext cx="20921240" cy="2223653"/>
            <a:chOff x="0" y="772885"/>
            <a:chExt cx="2988073" cy="2115201"/>
          </a:xfrm>
        </p:grpSpPr>
        <p:sp>
          <p:nvSpPr>
            <p:cNvPr id="4" name="Rounded Rectangle">
              <a:extLst>
                <a:ext uri="{FF2B5EF4-FFF2-40B4-BE49-F238E27FC236}">
                  <a16:creationId xmlns:a16="http://schemas.microsoft.com/office/drawing/2014/main" id="{B1A5B9CF-4F42-4E94-BC5A-97DBDA35017C}"/>
                </a:ext>
              </a:extLst>
            </p:cNvPr>
            <p:cNvSpPr/>
            <p:nvPr/>
          </p:nvSpPr>
          <p:spPr>
            <a:xfrm>
              <a:off x="0" y="772885"/>
              <a:ext cx="2988073" cy="2115201"/>
            </a:xfrm>
            <a:prstGeom prst="roundRect">
              <a:avLst>
                <a:gd name="adj" fmla="val 15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Detektor 1: 0…">
              <a:extLst>
                <a:ext uri="{FF2B5EF4-FFF2-40B4-BE49-F238E27FC236}">
                  <a16:creationId xmlns:a16="http://schemas.microsoft.com/office/drawing/2014/main" id="{AB45E79A-C729-77FC-6579-199F73FD160F}"/>
                </a:ext>
              </a:extLst>
            </p:cNvPr>
            <p:cNvSpPr txBox="1"/>
            <p:nvPr/>
          </p:nvSpPr>
          <p:spPr>
            <a:xfrm>
              <a:off x="124658" y="1149316"/>
              <a:ext cx="2588824" cy="1362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>
                  <a:solidFill>
                    <a:srgbClr val="FF0000"/>
                  </a:solidFill>
                </a:rPr>
                <a:t>Basisvergleich</a:t>
              </a:r>
              <a:r>
                <a:rPr lang="de-DE" dirty="0"/>
                <a:t> durch Alice und Bob (</a:t>
              </a:r>
              <a:r>
                <a:rPr lang="de-DE" dirty="0">
                  <a:solidFill>
                    <a:srgbClr val="FF0000"/>
                  </a:solidFill>
                </a:rPr>
                <a:t>öffentlich</a:t>
              </a:r>
              <a:r>
                <a:rPr lang="de-DE" dirty="0"/>
                <a:t>); kein Ergebnisvergleich!!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42263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E56F9-C629-EFA1-5CF1-68DA5B389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lide Number">
            <a:extLst>
              <a:ext uri="{FF2B5EF4-FFF2-40B4-BE49-F238E27FC236}">
                <a16:creationId xmlns:a16="http://schemas.microsoft.com/office/drawing/2014/main" id="{10B7F552-B059-B307-BE96-DD30D79A823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318" name="Kommunikation mit 0 und 1">
            <a:extLst>
              <a:ext uri="{FF2B5EF4-FFF2-40B4-BE49-F238E27FC236}">
                <a16:creationId xmlns:a16="http://schemas.microsoft.com/office/drawing/2014/main" id="{2AF5E73F-4997-6187-C545-37141F9242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Jetzt kommt Eve ins Spiel!</a:t>
            </a:r>
            <a:endParaRPr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4EF7D8-695C-2E5C-B4AB-48D9061F8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" y="2099548"/>
            <a:ext cx="6988850" cy="308730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B6D26D9-B7EC-8221-5867-814F61F6C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2644" y="1919861"/>
            <a:ext cx="6590399" cy="279402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B268A67-C908-72F8-CD1F-D41ABDF66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925" y="6858000"/>
            <a:ext cx="10971509" cy="3442043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DA5526F3-D00E-2D5B-0F99-408F610454F2}"/>
              </a:ext>
            </a:extLst>
          </p:cNvPr>
          <p:cNvCxnSpPr>
            <a:cxnSpLocks/>
            <a:stCxn id="6" idx="2"/>
            <a:endCxn id="10" idx="1"/>
          </p:cNvCxnSpPr>
          <p:nvPr/>
        </p:nvCxnSpPr>
        <p:spPr>
          <a:xfrm>
            <a:off x="3699377" y="5186855"/>
            <a:ext cx="1996548" cy="339216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494DD4AD-4C7A-C04E-FD89-65F9694A0554}"/>
              </a:ext>
            </a:extLst>
          </p:cNvPr>
          <p:cNvCxnSpPr>
            <a:cxnSpLocks/>
            <a:stCxn id="10" idx="3"/>
            <a:endCxn id="8" idx="2"/>
          </p:cNvCxnSpPr>
          <p:nvPr/>
        </p:nvCxnSpPr>
        <p:spPr>
          <a:xfrm flipV="1">
            <a:off x="16667434" y="4713890"/>
            <a:ext cx="4100410" cy="386513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4336776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24F10-B9F2-7106-6FFB-A13F5267C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lide Number">
            <a:extLst>
              <a:ext uri="{FF2B5EF4-FFF2-40B4-BE49-F238E27FC236}">
                <a16:creationId xmlns:a16="http://schemas.microsoft.com/office/drawing/2014/main" id="{040945B6-B56A-8415-AC3F-366BB34BFF0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6" name="Das Grundprinzip">
            <a:extLst>
              <a:ext uri="{FF2B5EF4-FFF2-40B4-BE49-F238E27FC236}">
                <a16:creationId xmlns:a16="http://schemas.microsoft.com/office/drawing/2014/main" id="{09188554-717F-55C1-BB60-AB4765375C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820" y="320024"/>
            <a:ext cx="21971001" cy="14349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Das </a:t>
            </a:r>
            <a:r>
              <a:rPr dirty="0" err="1"/>
              <a:t>Grundprinzip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des Schlüsselaustauschs</a:t>
            </a:r>
            <a:endParaRPr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B9A2900-617C-FB77-DB29-A22C9FF4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26" y="5794008"/>
            <a:ext cx="4394632" cy="4903483"/>
          </a:xfrm>
          <a:prstGeom prst="rect">
            <a:avLst/>
          </a:prstGeom>
        </p:spPr>
      </p:pic>
      <p:grpSp>
        <p:nvGrpSpPr>
          <p:cNvPr id="12" name="Group">
            <a:extLst>
              <a:ext uri="{FF2B5EF4-FFF2-40B4-BE49-F238E27FC236}">
                <a16:creationId xmlns:a16="http://schemas.microsoft.com/office/drawing/2014/main" id="{1590C850-DC07-F92F-4B59-9E62645F5C0C}"/>
              </a:ext>
            </a:extLst>
          </p:cNvPr>
          <p:cNvGrpSpPr/>
          <p:nvPr/>
        </p:nvGrpSpPr>
        <p:grpSpPr>
          <a:xfrm>
            <a:off x="125418" y="2545544"/>
            <a:ext cx="5633648" cy="2767436"/>
            <a:chOff x="0" y="0"/>
            <a:chExt cx="5953820" cy="2767434"/>
          </a:xfrm>
        </p:grpSpPr>
        <p:sp>
          <p:nvSpPr>
            <p:cNvPr id="13" name="Rounded Rectangle">
              <a:extLst>
                <a:ext uri="{FF2B5EF4-FFF2-40B4-BE49-F238E27FC236}">
                  <a16:creationId xmlns:a16="http://schemas.microsoft.com/office/drawing/2014/main" id="{5F4787C1-1DFA-4832-C79B-77C3616A17D8}"/>
                </a:ext>
              </a:extLst>
            </p:cNvPr>
            <p:cNvSpPr/>
            <p:nvPr/>
          </p:nvSpPr>
          <p:spPr>
            <a:xfrm>
              <a:off x="0" y="0"/>
              <a:ext cx="5953820" cy="2767434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Detektor 1: 0…">
              <a:extLst>
                <a:ext uri="{FF2B5EF4-FFF2-40B4-BE49-F238E27FC236}">
                  <a16:creationId xmlns:a16="http://schemas.microsoft.com/office/drawing/2014/main" id="{5A970F29-D901-AB3C-4760-A641C2CDFA41}"/>
                </a:ext>
              </a:extLst>
            </p:cNvPr>
            <p:cNvSpPr txBox="1"/>
            <p:nvPr/>
          </p:nvSpPr>
          <p:spPr>
            <a:xfrm>
              <a:off x="399248" y="667625"/>
              <a:ext cx="5155323" cy="14321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Darf allgemein bekannt sein!</a:t>
              </a:r>
            </a:p>
          </p:txBody>
        </p:sp>
      </p:grp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733E1BD0-DCB0-2ED5-A627-4232AB868117}"/>
              </a:ext>
            </a:extLst>
          </p:cNvPr>
          <p:cNvSpPr/>
          <p:nvPr/>
        </p:nvSpPr>
        <p:spPr>
          <a:xfrm>
            <a:off x="5759066" y="6164317"/>
            <a:ext cx="1225058" cy="2443655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5DBE32D-BF38-C90A-10F2-6E79E5601063}"/>
              </a:ext>
            </a:extLst>
          </p:cNvPr>
          <p:cNvGrpSpPr/>
          <p:nvPr/>
        </p:nvGrpSpPr>
        <p:grpSpPr>
          <a:xfrm>
            <a:off x="13512580" y="1333748"/>
            <a:ext cx="7036480" cy="1495238"/>
            <a:chOff x="17312070" y="6858000"/>
            <a:chExt cx="7036480" cy="1495238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F4E8B1F8-F65F-EE13-8A01-93503EDCD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12070" y="6858000"/>
              <a:ext cx="1723810" cy="1495238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1400646C-9815-2F07-392B-404E6BB8E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8110"/>
            <a:stretch/>
          </p:blipFill>
          <p:spPr>
            <a:xfrm>
              <a:off x="22739026" y="6926249"/>
              <a:ext cx="1609524" cy="1376172"/>
            </a:xfrm>
            <a:prstGeom prst="rect">
              <a:avLst/>
            </a:prstGeom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4DAD6C6B-D172-5700-9362-DC9ED608AB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815" y="3098512"/>
            <a:ext cx="4556234" cy="201270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2B59206-1508-CF67-B450-0D2FFEE0D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46217" y="3924017"/>
            <a:ext cx="4394633" cy="1863124"/>
          </a:xfrm>
          <a:prstGeom prst="rect">
            <a:avLst/>
          </a:prstGeom>
        </p:spPr>
      </p:pic>
      <p:grpSp>
        <p:nvGrpSpPr>
          <p:cNvPr id="5" name="Group">
            <a:extLst>
              <a:ext uri="{FF2B5EF4-FFF2-40B4-BE49-F238E27FC236}">
                <a16:creationId xmlns:a16="http://schemas.microsoft.com/office/drawing/2014/main" id="{D2303805-21C6-428B-AA8F-18FC67F8DE83}"/>
              </a:ext>
            </a:extLst>
          </p:cNvPr>
          <p:cNvGrpSpPr/>
          <p:nvPr/>
        </p:nvGrpSpPr>
        <p:grpSpPr>
          <a:xfrm>
            <a:off x="18726825" y="6122250"/>
            <a:ext cx="2896613" cy="1261241"/>
            <a:chOff x="0" y="772885"/>
            <a:chExt cx="2988073" cy="1199728"/>
          </a:xfrm>
        </p:grpSpPr>
        <p:sp>
          <p:nvSpPr>
            <p:cNvPr id="7" name="Rounded Rectangle">
              <a:extLst>
                <a:ext uri="{FF2B5EF4-FFF2-40B4-BE49-F238E27FC236}">
                  <a16:creationId xmlns:a16="http://schemas.microsoft.com/office/drawing/2014/main" id="{33C4CFE2-04C4-DEA0-5F76-AA8DC334C9E9}"/>
                </a:ext>
              </a:extLst>
            </p:cNvPr>
            <p:cNvSpPr/>
            <p:nvPr/>
          </p:nvSpPr>
          <p:spPr>
            <a:xfrm>
              <a:off x="0" y="772885"/>
              <a:ext cx="2988073" cy="1199728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8" name="Detektor 1: 0…">
              <a:extLst>
                <a:ext uri="{FF2B5EF4-FFF2-40B4-BE49-F238E27FC236}">
                  <a16:creationId xmlns:a16="http://schemas.microsoft.com/office/drawing/2014/main" id="{23276E5D-0433-F9CC-E34B-697FFC511918}"/>
                </a:ext>
              </a:extLst>
            </p:cNvPr>
            <p:cNvSpPr txBox="1"/>
            <p:nvPr/>
          </p:nvSpPr>
          <p:spPr>
            <a:xfrm>
              <a:off x="399249" y="1018735"/>
              <a:ext cx="2588824" cy="729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Schritt 3</a:t>
              </a:r>
            </a:p>
          </p:txBody>
        </p:sp>
      </p:grpSp>
      <p:grpSp>
        <p:nvGrpSpPr>
          <p:cNvPr id="9" name="Group">
            <a:extLst>
              <a:ext uri="{FF2B5EF4-FFF2-40B4-BE49-F238E27FC236}">
                <a16:creationId xmlns:a16="http://schemas.microsoft.com/office/drawing/2014/main" id="{6B44E49C-154F-9BB0-D97A-2358D41DB41E}"/>
              </a:ext>
            </a:extLst>
          </p:cNvPr>
          <p:cNvGrpSpPr/>
          <p:nvPr/>
        </p:nvGrpSpPr>
        <p:grpSpPr>
          <a:xfrm>
            <a:off x="6585761" y="3474243"/>
            <a:ext cx="2896613" cy="1261241"/>
            <a:chOff x="0" y="772885"/>
            <a:chExt cx="2988073" cy="1199728"/>
          </a:xfrm>
        </p:grpSpPr>
        <p:sp>
          <p:nvSpPr>
            <p:cNvPr id="10" name="Rounded Rectangle">
              <a:extLst>
                <a:ext uri="{FF2B5EF4-FFF2-40B4-BE49-F238E27FC236}">
                  <a16:creationId xmlns:a16="http://schemas.microsoft.com/office/drawing/2014/main" id="{0BC022DA-7238-8379-FD44-0898B4D314BC}"/>
                </a:ext>
              </a:extLst>
            </p:cNvPr>
            <p:cNvSpPr/>
            <p:nvPr/>
          </p:nvSpPr>
          <p:spPr>
            <a:xfrm>
              <a:off x="0" y="772885"/>
              <a:ext cx="2988073" cy="1199728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6" name="Detektor 1: 0…">
              <a:extLst>
                <a:ext uri="{FF2B5EF4-FFF2-40B4-BE49-F238E27FC236}">
                  <a16:creationId xmlns:a16="http://schemas.microsoft.com/office/drawing/2014/main" id="{F6C7ABE8-2F93-E980-AA76-C45EDC7A2CBC}"/>
                </a:ext>
              </a:extLst>
            </p:cNvPr>
            <p:cNvSpPr txBox="1"/>
            <p:nvPr/>
          </p:nvSpPr>
          <p:spPr>
            <a:xfrm>
              <a:off x="399249" y="1000022"/>
              <a:ext cx="2588824" cy="767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Schritt 1</a:t>
              </a:r>
            </a:p>
          </p:txBody>
        </p:sp>
      </p:grpSp>
      <p:grpSp>
        <p:nvGrpSpPr>
          <p:cNvPr id="19" name="Group">
            <a:extLst>
              <a:ext uri="{FF2B5EF4-FFF2-40B4-BE49-F238E27FC236}">
                <a16:creationId xmlns:a16="http://schemas.microsoft.com/office/drawing/2014/main" id="{B2BA26EB-F013-E00D-42F0-B0354DCCFB13}"/>
              </a:ext>
            </a:extLst>
          </p:cNvPr>
          <p:cNvGrpSpPr/>
          <p:nvPr/>
        </p:nvGrpSpPr>
        <p:grpSpPr>
          <a:xfrm>
            <a:off x="8850740" y="5824132"/>
            <a:ext cx="6914777" cy="1261241"/>
            <a:chOff x="0" y="772885"/>
            <a:chExt cx="2988073" cy="1199728"/>
          </a:xfrm>
        </p:grpSpPr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A6CFF32B-7898-64D9-0F68-FE0C330B3CE1}"/>
                </a:ext>
              </a:extLst>
            </p:cNvPr>
            <p:cNvSpPr/>
            <p:nvPr/>
          </p:nvSpPr>
          <p:spPr>
            <a:xfrm>
              <a:off x="0" y="772885"/>
              <a:ext cx="2988073" cy="1199728"/>
            </a:xfrm>
            <a:prstGeom prst="roundRect">
              <a:avLst>
                <a:gd name="adj" fmla="val 1500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1" name="Detektor 1: 0…">
              <a:extLst>
                <a:ext uri="{FF2B5EF4-FFF2-40B4-BE49-F238E27FC236}">
                  <a16:creationId xmlns:a16="http://schemas.microsoft.com/office/drawing/2014/main" id="{766AEF1F-1991-0C96-7854-F006EC45CA60}"/>
                </a:ext>
              </a:extLst>
            </p:cNvPr>
            <p:cNvSpPr txBox="1"/>
            <p:nvPr/>
          </p:nvSpPr>
          <p:spPr>
            <a:xfrm>
              <a:off x="170598" y="1056463"/>
              <a:ext cx="2588824" cy="729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z.B.: </a:t>
              </a:r>
            </a:p>
          </p:txBody>
        </p:sp>
      </p:grpSp>
      <p:grpSp>
        <p:nvGrpSpPr>
          <p:cNvPr id="22" name="Group">
            <a:extLst>
              <a:ext uri="{FF2B5EF4-FFF2-40B4-BE49-F238E27FC236}">
                <a16:creationId xmlns:a16="http://schemas.microsoft.com/office/drawing/2014/main" id="{8706300A-B89F-6808-B44C-25643F1FCB2D}"/>
              </a:ext>
            </a:extLst>
          </p:cNvPr>
          <p:cNvGrpSpPr/>
          <p:nvPr/>
        </p:nvGrpSpPr>
        <p:grpSpPr>
          <a:xfrm>
            <a:off x="6780202" y="9873846"/>
            <a:ext cx="10163754" cy="2761782"/>
            <a:chOff x="0" y="692386"/>
            <a:chExt cx="2988073" cy="2708852"/>
          </a:xfrm>
        </p:grpSpPr>
        <p:sp>
          <p:nvSpPr>
            <p:cNvPr id="23" name="Rounded Rectangle">
              <a:extLst>
                <a:ext uri="{FF2B5EF4-FFF2-40B4-BE49-F238E27FC236}">
                  <a16:creationId xmlns:a16="http://schemas.microsoft.com/office/drawing/2014/main" id="{C41F9107-2699-902D-D84F-C45763C98341}"/>
                </a:ext>
              </a:extLst>
            </p:cNvPr>
            <p:cNvSpPr/>
            <p:nvPr/>
          </p:nvSpPr>
          <p:spPr>
            <a:xfrm>
              <a:off x="0" y="772886"/>
              <a:ext cx="2988073" cy="2560599"/>
            </a:xfrm>
            <a:prstGeom prst="roundRect">
              <a:avLst>
                <a:gd name="adj" fmla="val 15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" name="Detektor 1: 0…">
              <a:extLst>
                <a:ext uri="{FF2B5EF4-FFF2-40B4-BE49-F238E27FC236}">
                  <a16:creationId xmlns:a16="http://schemas.microsoft.com/office/drawing/2014/main" id="{6B2BE16C-4AFA-376C-5F52-D82180453845}"/>
                </a:ext>
              </a:extLst>
            </p:cNvPr>
            <p:cNvSpPr txBox="1"/>
            <p:nvPr/>
          </p:nvSpPr>
          <p:spPr>
            <a:xfrm>
              <a:off x="108056" y="692386"/>
              <a:ext cx="2760677" cy="27088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spcBef>
                  <a:spcPts val="0"/>
                </a:spcBef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misst in x eine 1</a:t>
              </a:r>
            </a:p>
            <a:p>
              <a:pPr>
                <a:spcBef>
                  <a:spcPts val="0"/>
                </a:spcBef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oder in  + </a:t>
              </a:r>
            </a:p>
            <a:p>
              <a:pPr>
                <a:spcBef>
                  <a:spcPts val="0"/>
                </a:spcBef>
                <a:defRPr>
                  <a:solidFill>
                    <a:srgbClr val="FFFFFF"/>
                  </a:solidFill>
                </a:defRPr>
              </a:pPr>
              <a:r>
                <a:rPr lang="de-DE" dirty="0">
                  <a:solidFill>
                    <a:srgbClr val="FF0000"/>
                  </a:solidFill>
                </a:rPr>
                <a:t>entweder</a:t>
              </a:r>
              <a:r>
                <a:rPr lang="de-DE" dirty="0"/>
                <a:t> 0 oder 1 und </a:t>
              </a:r>
              <a:r>
                <a:rPr lang="de-DE" dirty="0">
                  <a:solidFill>
                    <a:srgbClr val="FF0000"/>
                  </a:solidFill>
                </a:rPr>
                <a:t>sendet das Ergebnis</a:t>
              </a:r>
            </a:p>
          </p:txBody>
        </p:sp>
      </p:grpSp>
      <p:pic>
        <p:nvPicPr>
          <p:cNvPr id="26" name="Grafik 25">
            <a:extLst>
              <a:ext uri="{FF2B5EF4-FFF2-40B4-BE49-F238E27FC236}">
                <a16:creationId xmlns:a16="http://schemas.microsoft.com/office/drawing/2014/main" id="{A1093785-D329-0073-924B-64959A85E8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70033" y="6122250"/>
            <a:ext cx="3457382" cy="6509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423FE73-8CF3-5F81-07C5-8681E0F77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5511" y="7236151"/>
            <a:ext cx="7028445" cy="2205003"/>
          </a:xfrm>
          <a:prstGeom prst="rect">
            <a:avLst/>
          </a:prstGeom>
        </p:spPr>
      </p:pic>
      <p:grpSp>
        <p:nvGrpSpPr>
          <p:cNvPr id="27" name="Group">
            <a:extLst>
              <a:ext uri="{FF2B5EF4-FFF2-40B4-BE49-F238E27FC236}">
                <a16:creationId xmlns:a16="http://schemas.microsoft.com/office/drawing/2014/main" id="{21785BB5-F30F-4B5B-BB80-E2FAF53221CE}"/>
              </a:ext>
            </a:extLst>
          </p:cNvPr>
          <p:cNvGrpSpPr/>
          <p:nvPr/>
        </p:nvGrpSpPr>
        <p:grpSpPr>
          <a:xfrm>
            <a:off x="6932602" y="7954162"/>
            <a:ext cx="2896613" cy="1261241"/>
            <a:chOff x="0" y="772885"/>
            <a:chExt cx="2988073" cy="1199728"/>
          </a:xfrm>
        </p:grpSpPr>
        <p:sp>
          <p:nvSpPr>
            <p:cNvPr id="28" name="Rounded Rectangle">
              <a:extLst>
                <a:ext uri="{FF2B5EF4-FFF2-40B4-BE49-F238E27FC236}">
                  <a16:creationId xmlns:a16="http://schemas.microsoft.com/office/drawing/2014/main" id="{DAAD12E2-F467-0ACF-52B7-FD8EF3E1BA00}"/>
                </a:ext>
              </a:extLst>
            </p:cNvPr>
            <p:cNvSpPr/>
            <p:nvPr/>
          </p:nvSpPr>
          <p:spPr>
            <a:xfrm>
              <a:off x="0" y="772885"/>
              <a:ext cx="2988073" cy="1199728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" name="Detektor 1: 0…">
              <a:extLst>
                <a:ext uri="{FF2B5EF4-FFF2-40B4-BE49-F238E27FC236}">
                  <a16:creationId xmlns:a16="http://schemas.microsoft.com/office/drawing/2014/main" id="{F55CD9B4-C903-F52B-3388-F93BA6EAB908}"/>
                </a:ext>
              </a:extLst>
            </p:cNvPr>
            <p:cNvSpPr txBox="1"/>
            <p:nvPr/>
          </p:nvSpPr>
          <p:spPr>
            <a:xfrm>
              <a:off x="399249" y="1018735"/>
              <a:ext cx="2588824" cy="7299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Schritt 2</a:t>
              </a:r>
            </a:p>
          </p:txBody>
        </p:sp>
      </p:grpSp>
      <p:grpSp>
        <p:nvGrpSpPr>
          <p:cNvPr id="30" name="Group">
            <a:extLst>
              <a:ext uri="{FF2B5EF4-FFF2-40B4-BE49-F238E27FC236}">
                <a16:creationId xmlns:a16="http://schemas.microsoft.com/office/drawing/2014/main" id="{41EF0399-9F82-F46F-6D29-F7F5DBB2FA92}"/>
              </a:ext>
            </a:extLst>
          </p:cNvPr>
          <p:cNvGrpSpPr/>
          <p:nvPr/>
        </p:nvGrpSpPr>
        <p:grpSpPr>
          <a:xfrm>
            <a:off x="18546217" y="7718600"/>
            <a:ext cx="5047269" cy="4383683"/>
            <a:chOff x="0" y="772886"/>
            <a:chExt cx="2988073" cy="2560599"/>
          </a:xfrm>
        </p:grpSpPr>
        <p:sp>
          <p:nvSpPr>
            <p:cNvPr id="31" name="Rounded Rectangle">
              <a:extLst>
                <a:ext uri="{FF2B5EF4-FFF2-40B4-BE49-F238E27FC236}">
                  <a16:creationId xmlns:a16="http://schemas.microsoft.com/office/drawing/2014/main" id="{9505A7E8-C3BE-C630-62DA-93F1E27D4434}"/>
                </a:ext>
              </a:extLst>
            </p:cNvPr>
            <p:cNvSpPr/>
            <p:nvPr/>
          </p:nvSpPr>
          <p:spPr>
            <a:xfrm>
              <a:off x="0" y="772886"/>
              <a:ext cx="2988073" cy="2560599"/>
            </a:xfrm>
            <a:prstGeom prst="roundRect">
              <a:avLst>
                <a:gd name="adj" fmla="val 15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2" name="Detektor 1: 0…">
              <a:extLst>
                <a:ext uri="{FF2B5EF4-FFF2-40B4-BE49-F238E27FC236}">
                  <a16:creationId xmlns:a16="http://schemas.microsoft.com/office/drawing/2014/main" id="{48A9BD8C-342D-C8E4-56AA-25C419FE8C43}"/>
                </a:ext>
              </a:extLst>
            </p:cNvPr>
            <p:cNvSpPr txBox="1"/>
            <p:nvPr/>
          </p:nvSpPr>
          <p:spPr>
            <a:xfrm>
              <a:off x="108056" y="1434367"/>
              <a:ext cx="2760677" cy="12248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spcBef>
                  <a:spcPts val="0"/>
                </a:spcBef>
                <a:defRPr>
                  <a:solidFill>
                    <a:srgbClr val="FFFFFF"/>
                  </a:solidFill>
                </a:defRPr>
              </a:pPr>
              <a:r>
                <a:rPr lang="de-DE" dirty="0"/>
                <a:t>misst in x  oder + und erhält ein Ergebnis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4" name="Grafik 33">
            <a:extLst>
              <a:ext uri="{FF2B5EF4-FFF2-40B4-BE49-F238E27FC236}">
                <a16:creationId xmlns:a16="http://schemas.microsoft.com/office/drawing/2014/main" id="{34B5CF16-5F97-57D7-79B2-F6E9D604A7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02248" y="1323935"/>
            <a:ext cx="1171429" cy="1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0525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339" name="Abhören wird entdeck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Abhören wird entdeckt</a:t>
            </a:r>
          </a:p>
        </p:txBody>
      </p:sp>
      <p:pic>
        <p:nvPicPr>
          <p:cNvPr id="340" name="eingesetzter-Film.png" descr="eingesetzter-Fil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1" y="2593315"/>
            <a:ext cx="24338184" cy="93359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">
            <a:extLst>
              <a:ext uri="{FF2B5EF4-FFF2-40B4-BE49-F238E27FC236}">
                <a16:creationId xmlns:a16="http://schemas.microsoft.com/office/drawing/2014/main" id="{149AF19D-1215-9DB2-5F4D-3142C3B99742}"/>
              </a:ext>
            </a:extLst>
          </p:cNvPr>
          <p:cNvGrpSpPr/>
          <p:nvPr/>
        </p:nvGrpSpPr>
        <p:grpSpPr>
          <a:xfrm>
            <a:off x="988079" y="1357536"/>
            <a:ext cx="21971001" cy="1434950"/>
            <a:chOff x="0" y="0"/>
            <a:chExt cx="8044161" cy="2177637"/>
          </a:xfrm>
        </p:grpSpPr>
        <p:sp>
          <p:nvSpPr>
            <p:cNvPr id="4" name="Rounded Rectangle">
              <a:extLst>
                <a:ext uri="{FF2B5EF4-FFF2-40B4-BE49-F238E27FC236}">
                  <a16:creationId xmlns:a16="http://schemas.microsoft.com/office/drawing/2014/main" id="{9BD61146-45BF-ECCA-15A0-39BD67B2947A}"/>
                </a:ext>
              </a:extLst>
            </p:cNvPr>
            <p:cNvSpPr/>
            <p:nvPr/>
          </p:nvSpPr>
          <p:spPr>
            <a:xfrm>
              <a:off x="0" y="0"/>
              <a:ext cx="8044162" cy="2177638"/>
            </a:xfrm>
            <a:prstGeom prst="roundRect">
              <a:avLst>
                <a:gd name="adj" fmla="val 15000"/>
              </a:avLst>
            </a:prstGeom>
            <a:solidFill>
              <a:srgbClr val="874F8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Superposition">
              <a:extLst>
                <a:ext uri="{FF2B5EF4-FFF2-40B4-BE49-F238E27FC236}">
                  <a16:creationId xmlns:a16="http://schemas.microsoft.com/office/drawing/2014/main" id="{A97EA972-2B05-7B3F-B25A-E2B17F04FD12}"/>
                </a:ext>
              </a:extLst>
            </p:cNvPr>
            <p:cNvSpPr txBox="1"/>
            <p:nvPr/>
          </p:nvSpPr>
          <p:spPr>
            <a:xfrm>
              <a:off x="671739" y="395720"/>
              <a:ext cx="6700679" cy="138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4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de-DE" sz="3200" dirty="0"/>
                <a:t>Alice und Bob vergleichen die ersten 4 Bits (Ergebnis öffentlich)!</a:t>
              </a:r>
              <a:endParaRPr sz="3200" dirty="0"/>
            </a:p>
          </p:txBody>
        </p:sp>
      </p:grpSp>
      <p:grpSp>
        <p:nvGrpSpPr>
          <p:cNvPr id="2" name="Group">
            <a:extLst>
              <a:ext uri="{FF2B5EF4-FFF2-40B4-BE49-F238E27FC236}">
                <a16:creationId xmlns:a16="http://schemas.microsoft.com/office/drawing/2014/main" id="{B3E20D21-DECE-4319-8516-3A0E573F6FA4}"/>
              </a:ext>
            </a:extLst>
          </p:cNvPr>
          <p:cNvGrpSpPr/>
          <p:nvPr/>
        </p:nvGrpSpPr>
        <p:grpSpPr>
          <a:xfrm>
            <a:off x="988082" y="9829630"/>
            <a:ext cx="10143015" cy="3090425"/>
            <a:chOff x="0" y="0"/>
            <a:chExt cx="8044161" cy="2177637"/>
          </a:xfrm>
        </p:grpSpPr>
        <p:sp>
          <p:nvSpPr>
            <p:cNvPr id="6" name="Rounded Rectangle">
              <a:extLst>
                <a:ext uri="{FF2B5EF4-FFF2-40B4-BE49-F238E27FC236}">
                  <a16:creationId xmlns:a16="http://schemas.microsoft.com/office/drawing/2014/main" id="{322F1838-C816-FD64-7A0E-33A0B47E579F}"/>
                </a:ext>
              </a:extLst>
            </p:cNvPr>
            <p:cNvSpPr/>
            <p:nvPr/>
          </p:nvSpPr>
          <p:spPr>
            <a:xfrm>
              <a:off x="0" y="0"/>
              <a:ext cx="8044162" cy="2177638"/>
            </a:xfrm>
            <a:prstGeom prst="roundRect">
              <a:avLst>
                <a:gd name="adj" fmla="val 15000"/>
              </a:avLst>
            </a:prstGeom>
            <a:solidFill>
              <a:srgbClr val="874F8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7" name="Superposition">
              <a:extLst>
                <a:ext uri="{FF2B5EF4-FFF2-40B4-BE49-F238E27FC236}">
                  <a16:creationId xmlns:a16="http://schemas.microsoft.com/office/drawing/2014/main" id="{0C171CD6-792E-33F8-EFB9-6C749D933049}"/>
                </a:ext>
              </a:extLst>
            </p:cNvPr>
            <p:cNvSpPr txBox="1"/>
            <p:nvPr/>
          </p:nvSpPr>
          <p:spPr>
            <a:xfrm>
              <a:off x="671739" y="395720"/>
              <a:ext cx="6700679" cy="138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400">
                  <a:solidFill>
                    <a:srgbClr val="FFFFFF"/>
                  </a:solidFill>
                </a:defRPr>
              </a:lvl1pPr>
            </a:lstStyle>
            <a:p>
              <a:r>
                <a:rPr lang="de-DE" sz="3200" dirty="0"/>
                <a:t>Dass Eve immer „Glück“ hat ist überaus unwahrscheinlich bei langer Schlüssellänge!</a:t>
              </a:r>
              <a:endParaRPr sz="3200" dirty="0"/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343" name="Modellexperi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Modellexperiment</a:t>
            </a:r>
          </a:p>
        </p:txBody>
      </p:sp>
      <p:grpSp>
        <p:nvGrpSpPr>
          <p:cNvPr id="349" name="Group"/>
          <p:cNvGrpSpPr/>
          <p:nvPr/>
        </p:nvGrpSpPr>
        <p:grpSpPr>
          <a:xfrm>
            <a:off x="423962" y="2488525"/>
            <a:ext cx="9366333" cy="8738950"/>
            <a:chOff x="0" y="0"/>
            <a:chExt cx="9366331" cy="8738948"/>
          </a:xfrm>
        </p:grpSpPr>
        <p:sp>
          <p:nvSpPr>
            <p:cNvPr id="344" name="Rounded Rectangle"/>
            <p:cNvSpPr/>
            <p:nvPr/>
          </p:nvSpPr>
          <p:spPr>
            <a:xfrm>
              <a:off x="0" y="0"/>
              <a:ext cx="9366332" cy="8738949"/>
            </a:xfrm>
            <a:prstGeom prst="roundRect">
              <a:avLst>
                <a:gd name="adj" fmla="val 15000"/>
              </a:avLst>
            </a:prstGeom>
            <a:solidFill>
              <a:srgbClr val="AC191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347" name="Group"/>
            <p:cNvGrpSpPr/>
            <p:nvPr/>
          </p:nvGrpSpPr>
          <p:grpSpPr>
            <a:xfrm>
              <a:off x="416548" y="2177152"/>
              <a:ext cx="8169949" cy="5393811"/>
              <a:chOff x="0" y="0"/>
              <a:chExt cx="8169947" cy="5393809"/>
            </a:xfrm>
          </p:grpSpPr>
          <p:pic>
            <p:nvPicPr>
              <p:cNvPr id="345" name="eingesetztes-Bild.pdf" descr="eingesetztes-Bild.pd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453"/>
                <a:ext cx="8169948" cy="53903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46" name="Rectangle"/>
              <p:cNvSpPr/>
              <p:nvPr/>
            </p:nvSpPr>
            <p:spPr>
              <a:xfrm>
                <a:off x="787201" y="0"/>
                <a:ext cx="727474" cy="38359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348" name="Low-Cost Modellexperiment"/>
            <p:cNvSpPr txBox="1"/>
            <p:nvPr/>
          </p:nvSpPr>
          <p:spPr>
            <a:xfrm>
              <a:off x="577679" y="538937"/>
              <a:ext cx="7847687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Low-Cost Modellexperiment</a:t>
              </a:r>
            </a:p>
          </p:txBody>
        </p:sp>
      </p:grpSp>
      <p:pic>
        <p:nvPicPr>
          <p:cNvPr id="350" name="Bildschirmfoto 2024-01-31 um 14.16.56.png" descr="Bildschirmfoto 2024-01-31 um 14.16.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2553" y="2968949"/>
            <a:ext cx="11578603" cy="63217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Logo LUH.png" descr="Logo LU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6591" y="9933320"/>
            <a:ext cx="3999923" cy="1322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uni-muenster-logo-1-700x513.jpg" descr="uni-muenster-logo-1-700x513.jpg"/>
          <p:cNvPicPr>
            <a:picLocks noChangeAspect="1"/>
          </p:cNvPicPr>
          <p:nvPr/>
        </p:nvPicPr>
        <p:blipFill>
          <a:blip r:embed="rId5"/>
          <a:srcRect l="2170" t="25841" r="2170" b="35535"/>
          <a:stretch>
            <a:fillRect/>
          </a:stretch>
        </p:blipFill>
        <p:spPr>
          <a:xfrm>
            <a:off x="12653248" y="9826880"/>
            <a:ext cx="5187288" cy="15349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Logo_of_Fachhochschule_Münster.svg.png" descr="Logo_of_Fachhochschule_Münster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9341" y="11742139"/>
            <a:ext cx="5808033" cy="880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Neu im KC für 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Neu im KC für eA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4539" y="13128018"/>
            <a:ext cx="283770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184" name="Group"/>
          <p:cNvGrpSpPr/>
          <p:nvPr/>
        </p:nvGrpSpPr>
        <p:grpSpPr>
          <a:xfrm>
            <a:off x="735127" y="4523112"/>
            <a:ext cx="11981869" cy="4867598"/>
            <a:chOff x="0" y="0"/>
            <a:chExt cx="11981868" cy="4867597"/>
          </a:xfrm>
        </p:grpSpPr>
        <p:sp>
          <p:nvSpPr>
            <p:cNvPr id="182" name="Rounded Rectangle"/>
            <p:cNvSpPr/>
            <p:nvPr/>
          </p:nvSpPr>
          <p:spPr>
            <a:xfrm>
              <a:off x="0" y="0"/>
              <a:ext cx="11981869" cy="4867598"/>
            </a:xfrm>
            <a:prstGeom prst="roundRect">
              <a:avLst>
                <a:gd name="adj" fmla="val 17175"/>
              </a:avLst>
            </a:prstGeom>
            <a:solidFill>
              <a:srgbClr val="AC191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3" name="Die Lernenden erläutern die Begriffe Zustand, Präparation und Superposition am Beispiel eines Experimentes mit polarisiertem Licht."/>
            <p:cNvSpPr txBox="1"/>
            <p:nvPr/>
          </p:nvSpPr>
          <p:spPr>
            <a:xfrm>
              <a:off x="589787" y="1043714"/>
              <a:ext cx="10802294" cy="2780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r>
                <a:t>Die Lernenden erläutern die Begriffe Zustand, Präparation und Superposition am Beispiel eines Experimentes mit </a:t>
              </a:r>
              <a:r>
                <a:rPr b="1" u="sng"/>
                <a:t>polarisiertem</a:t>
              </a:r>
              <a:r>
                <a:t> Licht.</a:t>
              </a:r>
            </a:p>
          </p:txBody>
        </p:sp>
      </p:grpSp>
      <p:grpSp>
        <p:nvGrpSpPr>
          <p:cNvPr id="187" name="Group"/>
          <p:cNvGrpSpPr/>
          <p:nvPr/>
        </p:nvGrpSpPr>
        <p:grpSpPr>
          <a:xfrm>
            <a:off x="13417705" y="4523112"/>
            <a:ext cx="11392081" cy="4867598"/>
            <a:chOff x="0" y="0"/>
            <a:chExt cx="11392080" cy="4867597"/>
          </a:xfrm>
        </p:grpSpPr>
        <p:sp>
          <p:nvSpPr>
            <p:cNvPr id="185" name="Rounded Rectangle"/>
            <p:cNvSpPr/>
            <p:nvPr/>
          </p:nvSpPr>
          <p:spPr>
            <a:xfrm>
              <a:off x="0" y="0"/>
              <a:ext cx="10283150" cy="4867598"/>
            </a:xfrm>
            <a:prstGeom prst="roundRect">
              <a:avLst>
                <a:gd name="adj" fmla="val 17175"/>
              </a:avLst>
            </a:prstGeom>
            <a:solidFill>
              <a:srgbClr val="156B8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86" name="Die Lernenden beschreiben eine Anwendung der Quantenphysik"/>
            <p:cNvSpPr txBox="1"/>
            <p:nvPr/>
          </p:nvSpPr>
          <p:spPr>
            <a:xfrm>
              <a:off x="589787" y="1604063"/>
              <a:ext cx="10802294" cy="1461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Die Lernenden beschreiben eine Anwendung der Quantenphysik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4539" y="13128018"/>
            <a:ext cx="283770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192" name="Group"/>
          <p:cNvGrpSpPr/>
          <p:nvPr/>
        </p:nvGrpSpPr>
        <p:grpSpPr>
          <a:xfrm>
            <a:off x="152587" y="2295257"/>
            <a:ext cx="10203359" cy="3004434"/>
            <a:chOff x="0" y="0"/>
            <a:chExt cx="10203358" cy="3004432"/>
          </a:xfrm>
        </p:grpSpPr>
        <p:sp>
          <p:nvSpPr>
            <p:cNvPr id="190" name="Rounded Rectangle"/>
            <p:cNvSpPr/>
            <p:nvPr/>
          </p:nvSpPr>
          <p:spPr>
            <a:xfrm>
              <a:off x="0" y="0"/>
              <a:ext cx="10203359" cy="3004433"/>
            </a:xfrm>
            <a:prstGeom prst="roundRect">
              <a:avLst>
                <a:gd name="adj" fmla="val 27609"/>
              </a:avLst>
            </a:prstGeom>
            <a:solidFill>
              <a:srgbClr val="156B8A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91" name="Die Lernenden beschreiben eine Anwendung der Quantenphysik"/>
            <p:cNvSpPr txBox="1"/>
            <p:nvPr/>
          </p:nvSpPr>
          <p:spPr>
            <a:xfrm>
              <a:off x="629398" y="777062"/>
              <a:ext cx="8944563" cy="14503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Die Lernenden beschreiben eine Anwendung der Quantenphysik</a:t>
              </a:r>
            </a:p>
          </p:txBody>
        </p:sp>
      </p:grpSp>
      <p:sp>
        <p:nvSpPr>
          <p:cNvPr id="193" name="Rounded Rectangle"/>
          <p:cNvSpPr/>
          <p:nvPr/>
        </p:nvSpPr>
        <p:spPr>
          <a:xfrm>
            <a:off x="471436" y="8853521"/>
            <a:ext cx="7906101" cy="2916014"/>
          </a:xfrm>
          <a:prstGeom prst="roundRect">
            <a:avLst>
              <a:gd name="adj" fmla="val 6962"/>
            </a:avLst>
          </a:prstGeom>
          <a:solidFill>
            <a:srgbClr val="90A95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4" name="Rounded Rectangle"/>
          <p:cNvSpPr/>
          <p:nvPr/>
        </p:nvSpPr>
        <p:spPr>
          <a:xfrm>
            <a:off x="13937808" y="8731423"/>
            <a:ext cx="8326833" cy="2916014"/>
          </a:xfrm>
          <a:prstGeom prst="roundRect">
            <a:avLst>
              <a:gd name="adj" fmla="val 7171"/>
            </a:avLst>
          </a:prstGeom>
          <a:solidFill>
            <a:srgbClr val="A63D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5" name="Erzeugung von Zufallszahlen"/>
          <p:cNvSpPr txBox="1"/>
          <p:nvPr/>
        </p:nvSpPr>
        <p:spPr>
          <a:xfrm>
            <a:off x="1881911" y="9458606"/>
            <a:ext cx="5085149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Erzeugung von Zufallszahlen</a:t>
            </a:r>
          </a:p>
        </p:txBody>
      </p:sp>
      <p:sp>
        <p:nvSpPr>
          <p:cNvPr id="196" name="Quantenschlüsselverteilung nach BB84-Protokoll"/>
          <p:cNvSpPr txBox="1"/>
          <p:nvPr/>
        </p:nvSpPr>
        <p:spPr>
          <a:xfrm>
            <a:off x="14148173" y="9456770"/>
            <a:ext cx="7906101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Quantenschlüsselverteilung nach BB84-Protokoll</a:t>
            </a:r>
          </a:p>
        </p:txBody>
      </p:sp>
      <p:sp>
        <p:nvSpPr>
          <p:cNvPr id="197" name="Line"/>
          <p:cNvSpPr/>
          <p:nvPr/>
        </p:nvSpPr>
        <p:spPr>
          <a:xfrm>
            <a:off x="9275712" y="10311527"/>
            <a:ext cx="4233794" cy="1"/>
          </a:xfrm>
          <a:prstGeom prst="line">
            <a:avLst/>
          </a:prstGeom>
          <a:ln w="127000">
            <a:solidFill>
              <a:srgbClr val="000000"/>
            </a:solidFill>
            <a:prstDash val="sysDot"/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" name="Line"/>
          <p:cNvSpPr/>
          <p:nvPr/>
        </p:nvSpPr>
        <p:spPr>
          <a:xfrm flipH="1">
            <a:off x="4424486" y="5839973"/>
            <a:ext cx="1" cy="2916014"/>
          </a:xfrm>
          <a:prstGeom prst="line">
            <a:avLst/>
          </a:pr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grpSp>
        <p:nvGrpSpPr>
          <p:cNvPr id="201" name="Group"/>
          <p:cNvGrpSpPr/>
          <p:nvPr/>
        </p:nvGrpSpPr>
        <p:grpSpPr>
          <a:xfrm>
            <a:off x="10979863" y="4154746"/>
            <a:ext cx="11661808" cy="3513169"/>
            <a:chOff x="0" y="0"/>
            <a:chExt cx="11661807" cy="3513167"/>
          </a:xfrm>
        </p:grpSpPr>
        <p:sp>
          <p:nvSpPr>
            <p:cNvPr id="199" name="Rounded Rectangle"/>
            <p:cNvSpPr/>
            <p:nvPr/>
          </p:nvSpPr>
          <p:spPr>
            <a:xfrm>
              <a:off x="0" y="0"/>
              <a:ext cx="11661808" cy="3513168"/>
            </a:xfrm>
            <a:prstGeom prst="roundRect">
              <a:avLst>
                <a:gd name="adj" fmla="val 23160"/>
              </a:avLst>
            </a:prstGeom>
            <a:solidFill>
              <a:srgbClr val="AC191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00" name="Die Lernenden erläutern die Begriffe Zustand, Präparation und Superposition am Beispiel eines Experimentes mit polarisiertem Licht."/>
            <p:cNvSpPr txBox="1"/>
            <p:nvPr/>
          </p:nvSpPr>
          <p:spPr>
            <a:xfrm>
              <a:off x="449548" y="377614"/>
              <a:ext cx="10762711" cy="2757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Die Lernenden erläutern die Begriffe Zustand, Präparation und Superposition am Beispiel eines Experimentes mit polarisiertem Licht.</a:t>
              </a:r>
            </a:p>
          </p:txBody>
        </p:sp>
      </p:grpSp>
      <p:sp>
        <p:nvSpPr>
          <p:cNvPr id="202" name="Anwendungen der Quantenphys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Anwendungen der Quantenphysik</a:t>
            </a:r>
          </a:p>
        </p:txBody>
      </p:sp>
      <p:sp>
        <p:nvSpPr>
          <p:cNvPr id="203" name="optional"/>
          <p:cNvSpPr txBox="1"/>
          <p:nvPr/>
        </p:nvSpPr>
        <p:spPr>
          <a:xfrm>
            <a:off x="10110558" y="9307413"/>
            <a:ext cx="230459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optional</a:t>
            </a:r>
          </a:p>
        </p:txBody>
      </p:sp>
      <p:sp>
        <p:nvSpPr>
          <p:cNvPr id="204" name="Line"/>
          <p:cNvSpPr/>
          <p:nvPr/>
        </p:nvSpPr>
        <p:spPr>
          <a:xfrm flipH="1">
            <a:off x="8507206" y="7627064"/>
            <a:ext cx="2275188" cy="1210016"/>
          </a:xfrm>
          <a:prstGeom prst="line">
            <a:avLst/>
          </a:pr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5" name="Line"/>
          <p:cNvSpPr/>
          <p:nvPr/>
        </p:nvSpPr>
        <p:spPr>
          <a:xfrm>
            <a:off x="18101223" y="7799823"/>
            <a:ext cx="1" cy="808433"/>
          </a:xfrm>
          <a:prstGeom prst="line">
            <a:avLst/>
          </a:prstGeom>
          <a:ln w="1270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4539" y="13128018"/>
            <a:ext cx="283770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08" name="Quantenschlüsselverteilung mit BB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Quantenschlüsselverteilung mit BB84</a:t>
            </a:r>
          </a:p>
        </p:txBody>
      </p:sp>
      <p:grpSp>
        <p:nvGrpSpPr>
          <p:cNvPr id="214" name="Group"/>
          <p:cNvGrpSpPr/>
          <p:nvPr/>
        </p:nvGrpSpPr>
        <p:grpSpPr>
          <a:xfrm>
            <a:off x="1404060" y="3085837"/>
            <a:ext cx="9366332" cy="8738949"/>
            <a:chOff x="0" y="0"/>
            <a:chExt cx="9366331" cy="8738948"/>
          </a:xfrm>
        </p:grpSpPr>
        <p:sp>
          <p:nvSpPr>
            <p:cNvPr id="209" name="Rounded Rectangle">
              <a:hlinkClick r:id="rId2"/>
            </p:cNvPr>
            <p:cNvSpPr/>
            <p:nvPr/>
          </p:nvSpPr>
          <p:spPr>
            <a:xfrm>
              <a:off x="0" y="0"/>
              <a:ext cx="9366332" cy="8738949"/>
            </a:xfrm>
            <a:prstGeom prst="roundRect">
              <a:avLst>
                <a:gd name="adj" fmla="val 15000"/>
              </a:avLst>
            </a:prstGeom>
            <a:solidFill>
              <a:srgbClr val="AC191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grpSp>
          <p:nvGrpSpPr>
            <p:cNvPr id="212" name="Group"/>
            <p:cNvGrpSpPr/>
            <p:nvPr/>
          </p:nvGrpSpPr>
          <p:grpSpPr>
            <a:xfrm>
              <a:off x="416548" y="2177152"/>
              <a:ext cx="8169949" cy="5393811"/>
              <a:chOff x="0" y="0"/>
              <a:chExt cx="8169947" cy="5393809"/>
            </a:xfrm>
          </p:grpSpPr>
          <p:pic>
            <p:nvPicPr>
              <p:cNvPr id="210" name="eingesetztes-Bild.pdf" descr="eingesetztes-Bild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3453"/>
                <a:ext cx="8169948" cy="53903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1" name="Rectangle"/>
              <p:cNvSpPr/>
              <p:nvPr/>
            </p:nvSpPr>
            <p:spPr>
              <a:xfrm>
                <a:off x="787201" y="0"/>
                <a:ext cx="727474" cy="38359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13" name="Low-Cost Modellexperiment"/>
            <p:cNvSpPr txBox="1"/>
            <p:nvPr/>
          </p:nvSpPr>
          <p:spPr>
            <a:xfrm>
              <a:off x="577679" y="538937"/>
              <a:ext cx="7847687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Low-Cost Modellexperiment</a:t>
              </a:r>
            </a:p>
          </p:txBody>
        </p:sp>
      </p:grpSp>
      <p:grpSp>
        <p:nvGrpSpPr>
          <p:cNvPr id="218" name="Group"/>
          <p:cNvGrpSpPr/>
          <p:nvPr/>
        </p:nvGrpSpPr>
        <p:grpSpPr>
          <a:xfrm>
            <a:off x="14138687" y="2891839"/>
            <a:ext cx="9366332" cy="8738950"/>
            <a:chOff x="0" y="0"/>
            <a:chExt cx="9366331" cy="8738948"/>
          </a:xfrm>
        </p:grpSpPr>
        <p:sp>
          <p:nvSpPr>
            <p:cNvPr id="215" name="Rounded Rectangle">
              <a:hlinkClick r:id="rId4"/>
            </p:cNvPr>
            <p:cNvSpPr/>
            <p:nvPr/>
          </p:nvSpPr>
          <p:spPr>
            <a:xfrm>
              <a:off x="0" y="0"/>
              <a:ext cx="9366332" cy="8738949"/>
            </a:xfrm>
            <a:prstGeom prst="roundRect">
              <a:avLst>
                <a:gd name="adj" fmla="val 15000"/>
              </a:avLst>
            </a:prstGeom>
            <a:solidFill>
              <a:srgbClr val="90A95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pic>
          <p:nvPicPr>
            <p:cNvPr id="216" name="Bildschirmfoto 2024-01-29 um 11.03.16.png" descr="Bildschirmfoto 2024-01-29 um 11.03.1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996" y="2099704"/>
              <a:ext cx="8768339" cy="49626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7" name="Simulation als Webapp"/>
            <p:cNvSpPr txBox="1"/>
            <p:nvPr/>
          </p:nvSpPr>
          <p:spPr>
            <a:xfrm>
              <a:off x="1504253" y="538937"/>
              <a:ext cx="6357825" cy="808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Simulation </a:t>
              </a:r>
              <a:r>
                <a:rPr dirty="0" err="1"/>
                <a:t>als</a:t>
              </a:r>
              <a:r>
                <a:rPr dirty="0"/>
                <a:t> Webapp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lockchain, Daten, Datensätze, Konzept">
            <a:extLst>
              <a:ext uri="{FF2B5EF4-FFF2-40B4-BE49-F238E27FC236}">
                <a16:creationId xmlns:a16="http://schemas.microsoft.com/office/drawing/2014/main" id="{F7AAE28E-780F-A6F8-70A4-8AA4039B1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302" y="4288499"/>
            <a:ext cx="5677423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4539" y="13128018"/>
            <a:ext cx="283770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21" name="Motivation Zufallszahl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Motivation Zufallszahlen</a:t>
            </a:r>
          </a:p>
        </p:txBody>
      </p:sp>
      <p:pic>
        <p:nvPicPr>
          <p:cNvPr id="222" name="eingesetztes-Bild.tiff" descr="eingesetztes-Bil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03" y="3972037"/>
            <a:ext cx="7343375" cy="458961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Quelle: https://minecraft.fandom.com/de/wiki/Fischerei"/>
          <p:cNvSpPr txBox="1"/>
          <p:nvPr/>
        </p:nvSpPr>
        <p:spPr>
          <a:xfrm>
            <a:off x="2139999" y="11123353"/>
            <a:ext cx="5732832" cy="37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Quelle: </a:t>
            </a:r>
            <a:r>
              <a:rPr u="sng">
                <a:hlinkClick r:id="rId4"/>
              </a:rPr>
              <a:t>https://minecraft.fandom.com/de/wiki/Fischerei</a:t>
            </a:r>
          </a:p>
        </p:txBody>
      </p:sp>
      <p:pic>
        <p:nvPicPr>
          <p:cNvPr id="224" name="eingesetzter-Film.png" descr="eingesetzter-Fil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15" y="8680450"/>
            <a:ext cx="7899401" cy="2324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Group"/>
          <p:cNvGrpSpPr/>
          <p:nvPr/>
        </p:nvGrpSpPr>
        <p:grpSpPr>
          <a:xfrm>
            <a:off x="2264267" y="1869561"/>
            <a:ext cx="5189846" cy="1906028"/>
            <a:chOff x="-71059" y="0"/>
            <a:chExt cx="5189844" cy="1906026"/>
          </a:xfrm>
        </p:grpSpPr>
        <p:sp>
          <p:nvSpPr>
            <p:cNvPr id="225" name="Rounded Rectangle"/>
            <p:cNvSpPr/>
            <p:nvPr/>
          </p:nvSpPr>
          <p:spPr>
            <a:xfrm>
              <a:off x="-71060" y="-1"/>
              <a:ext cx="5189846" cy="1906028"/>
            </a:xfrm>
            <a:prstGeom prst="roundRect">
              <a:avLst>
                <a:gd name="adj" fmla="val 17175"/>
              </a:avLst>
            </a:prstGeom>
            <a:solidFill>
              <a:srgbClr val="42972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6" name="Computerspiele"/>
            <p:cNvSpPr txBox="1"/>
            <p:nvPr/>
          </p:nvSpPr>
          <p:spPr>
            <a:xfrm>
              <a:off x="230945" y="487800"/>
              <a:ext cx="4585836" cy="930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Computerspiele</a:t>
              </a:r>
            </a:p>
          </p:txBody>
        </p:sp>
      </p:grpSp>
      <p:grpSp>
        <p:nvGrpSpPr>
          <p:cNvPr id="230" name="Group"/>
          <p:cNvGrpSpPr/>
          <p:nvPr/>
        </p:nvGrpSpPr>
        <p:grpSpPr>
          <a:xfrm>
            <a:off x="14672167" y="1869561"/>
            <a:ext cx="5189846" cy="1906028"/>
            <a:chOff x="-71059" y="0"/>
            <a:chExt cx="5189844" cy="1906026"/>
          </a:xfrm>
        </p:grpSpPr>
        <p:sp>
          <p:nvSpPr>
            <p:cNvPr id="228" name="Rounded Rectangle"/>
            <p:cNvSpPr/>
            <p:nvPr/>
          </p:nvSpPr>
          <p:spPr>
            <a:xfrm>
              <a:off x="-71060" y="-1"/>
              <a:ext cx="5189846" cy="1906028"/>
            </a:xfrm>
            <a:prstGeom prst="roundRect">
              <a:avLst>
                <a:gd name="adj" fmla="val 17175"/>
              </a:avLst>
            </a:prstGeom>
            <a:solidFill>
              <a:srgbClr val="42972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29" name="Kryptographie"/>
            <p:cNvSpPr txBox="1"/>
            <p:nvPr/>
          </p:nvSpPr>
          <p:spPr>
            <a:xfrm>
              <a:off x="525833" y="487800"/>
              <a:ext cx="3996061" cy="9304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Kryptographie</a:t>
              </a:r>
            </a:p>
          </p:txBody>
        </p:sp>
      </p:grpSp>
      <p:pic>
        <p:nvPicPr>
          <p:cNvPr id="1026" name="Picture 2" descr="Internet-Sicherheit, Smartphone">
            <a:extLst>
              <a:ext uri="{FF2B5EF4-FFF2-40B4-BE49-F238E27FC236}">
                <a16:creationId xmlns:a16="http://schemas.microsoft.com/office/drawing/2014/main" id="{F1A9095B-E534-2648-665A-EF8A9371D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8" t="9443" r="20459" b="15217"/>
          <a:stretch/>
        </p:blipFill>
        <p:spPr bwMode="auto">
          <a:xfrm>
            <a:off x="11255838" y="5656838"/>
            <a:ext cx="4013221" cy="369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cken, Sicherheit, Schutz, Internet">
            <a:extLst>
              <a:ext uri="{FF2B5EF4-FFF2-40B4-BE49-F238E27FC236}">
                <a16:creationId xmlns:a16="http://schemas.microsoft.com/office/drawing/2014/main" id="{EAC5A96C-EA40-F43E-5444-7554DD0F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1540" y="7570528"/>
            <a:ext cx="6096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ounded Rectangle"/>
          <p:cNvSpPr/>
          <p:nvPr/>
        </p:nvSpPr>
        <p:spPr>
          <a:xfrm>
            <a:off x="3025239" y="3058483"/>
            <a:ext cx="10375451" cy="2892320"/>
          </a:xfrm>
          <a:prstGeom prst="roundRect">
            <a:avLst>
              <a:gd name="adj" fmla="val 20399"/>
            </a:avLst>
          </a:prstGeom>
          <a:solidFill>
            <a:srgbClr val="AC191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4539" y="13128018"/>
            <a:ext cx="283770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34" name="Problem bei „klassichen“ Zufallszahle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Problem bei „klassichen“ Zufallszahlen</a:t>
            </a:r>
          </a:p>
        </p:txBody>
      </p:sp>
      <p:pic>
        <p:nvPicPr>
          <p:cNvPr id="235" name="DALL·E 2024-01-28 15.35.59 - A creative and abstract representation of random number generation. The scene includes a large, futuristic machine with various dials and digital disp.png" descr="DALL·E 2024-01-28 15.35.59 - A creative and abstract representation of random number generation. The scene includes a large, futuristic machine with various dials and digital dis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479" y="2889770"/>
            <a:ext cx="8978606" cy="8978605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Ist das System bekannt, kann der „Zufall“ vorhergesagt werden."/>
          <p:cNvSpPr txBox="1"/>
          <p:nvPr/>
        </p:nvSpPr>
        <p:spPr>
          <a:xfrm>
            <a:off x="3547109" y="3123752"/>
            <a:ext cx="9617098" cy="2761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dirty="0" err="1"/>
              <a:t>Ist</a:t>
            </a:r>
            <a:r>
              <a:rPr dirty="0"/>
              <a:t> das System </a:t>
            </a:r>
            <a:r>
              <a:rPr dirty="0" err="1"/>
              <a:t>bekannt</a:t>
            </a:r>
            <a:r>
              <a:rPr lang="de-DE" dirty="0"/>
              <a:t> (deterministischer Generator)</a:t>
            </a:r>
            <a:r>
              <a:rPr dirty="0"/>
              <a:t>, </a:t>
            </a:r>
            <a:r>
              <a:rPr dirty="0" err="1"/>
              <a:t>kann</a:t>
            </a:r>
            <a:r>
              <a:rPr dirty="0"/>
              <a:t> der „</a:t>
            </a:r>
            <a:r>
              <a:rPr dirty="0" err="1"/>
              <a:t>Zufall</a:t>
            </a:r>
            <a:r>
              <a:rPr dirty="0"/>
              <a:t>“ </a:t>
            </a:r>
            <a:r>
              <a:rPr dirty="0" err="1"/>
              <a:t>vorhergesagt</a:t>
            </a:r>
            <a:r>
              <a:rPr dirty="0"/>
              <a:t> </a:t>
            </a:r>
            <a:r>
              <a:rPr dirty="0" err="1"/>
              <a:t>werden</a:t>
            </a:r>
            <a:r>
              <a:rPr dirty="0"/>
              <a:t>.</a:t>
            </a:r>
          </a:p>
        </p:txBody>
      </p:sp>
      <p:sp>
        <p:nvSpPr>
          <p:cNvPr id="237" name="Calculator"/>
          <p:cNvSpPr/>
          <p:nvPr/>
        </p:nvSpPr>
        <p:spPr>
          <a:xfrm>
            <a:off x="1146733" y="8344243"/>
            <a:ext cx="2099557" cy="2971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2" y="0"/>
                </a:moveTo>
                <a:cubicBezTo>
                  <a:pt x="681" y="0"/>
                  <a:pt x="0" y="481"/>
                  <a:pt x="0" y="1075"/>
                </a:cubicBezTo>
                <a:lnTo>
                  <a:pt x="0" y="20525"/>
                </a:lnTo>
                <a:cubicBezTo>
                  <a:pt x="0" y="21119"/>
                  <a:pt x="681" y="21600"/>
                  <a:pt x="1522" y="21600"/>
                </a:cubicBezTo>
                <a:lnTo>
                  <a:pt x="20081" y="21600"/>
                </a:lnTo>
                <a:cubicBezTo>
                  <a:pt x="20922" y="21600"/>
                  <a:pt x="21600" y="21119"/>
                  <a:pt x="21600" y="20525"/>
                </a:cubicBezTo>
                <a:lnTo>
                  <a:pt x="21600" y="1075"/>
                </a:lnTo>
                <a:cubicBezTo>
                  <a:pt x="21592" y="481"/>
                  <a:pt x="20912" y="0"/>
                  <a:pt x="20071" y="0"/>
                </a:cubicBezTo>
                <a:lnTo>
                  <a:pt x="1522" y="0"/>
                </a:lnTo>
                <a:close/>
                <a:moveTo>
                  <a:pt x="2866" y="1696"/>
                </a:moveTo>
                <a:lnTo>
                  <a:pt x="18734" y="1696"/>
                </a:lnTo>
                <a:cubicBezTo>
                  <a:pt x="19017" y="1696"/>
                  <a:pt x="19254" y="1857"/>
                  <a:pt x="19254" y="2062"/>
                </a:cubicBezTo>
                <a:lnTo>
                  <a:pt x="19254" y="4985"/>
                </a:lnTo>
                <a:cubicBezTo>
                  <a:pt x="19254" y="5185"/>
                  <a:pt x="19024" y="5351"/>
                  <a:pt x="18734" y="5351"/>
                </a:cubicBezTo>
                <a:lnTo>
                  <a:pt x="2866" y="5351"/>
                </a:lnTo>
                <a:cubicBezTo>
                  <a:pt x="2583" y="5351"/>
                  <a:pt x="2348" y="5190"/>
                  <a:pt x="2348" y="4985"/>
                </a:cubicBezTo>
                <a:lnTo>
                  <a:pt x="2348" y="2062"/>
                </a:lnTo>
                <a:cubicBezTo>
                  <a:pt x="2348" y="1862"/>
                  <a:pt x="2576" y="1696"/>
                  <a:pt x="2866" y="1696"/>
                </a:cubicBezTo>
                <a:close/>
                <a:moveTo>
                  <a:pt x="17580" y="6615"/>
                </a:moveTo>
                <a:cubicBezTo>
                  <a:pt x="17771" y="6615"/>
                  <a:pt x="17924" y="6723"/>
                  <a:pt x="17924" y="6858"/>
                </a:cubicBezTo>
                <a:cubicBezTo>
                  <a:pt x="17924" y="6993"/>
                  <a:pt x="17771" y="7101"/>
                  <a:pt x="17580" y="7101"/>
                </a:cubicBezTo>
                <a:cubicBezTo>
                  <a:pt x="17389" y="7106"/>
                  <a:pt x="17236" y="6993"/>
                  <a:pt x="17236" y="6858"/>
                </a:cubicBezTo>
                <a:cubicBezTo>
                  <a:pt x="17236" y="6723"/>
                  <a:pt x="17389" y="6615"/>
                  <a:pt x="17580" y="6615"/>
                </a:cubicBezTo>
                <a:close/>
                <a:moveTo>
                  <a:pt x="2890" y="6674"/>
                </a:moveTo>
                <a:lnTo>
                  <a:pt x="5121" y="6674"/>
                </a:lnTo>
                <a:cubicBezTo>
                  <a:pt x="5419" y="6674"/>
                  <a:pt x="5663" y="6847"/>
                  <a:pt x="5663" y="7057"/>
                </a:cubicBezTo>
                <a:lnTo>
                  <a:pt x="5663" y="8073"/>
                </a:lnTo>
                <a:cubicBezTo>
                  <a:pt x="5663" y="8284"/>
                  <a:pt x="5419" y="8456"/>
                  <a:pt x="5121" y="8456"/>
                </a:cubicBezTo>
                <a:lnTo>
                  <a:pt x="2890" y="8456"/>
                </a:lnTo>
                <a:cubicBezTo>
                  <a:pt x="2592" y="8456"/>
                  <a:pt x="2348" y="8284"/>
                  <a:pt x="2348" y="8073"/>
                </a:cubicBezTo>
                <a:lnTo>
                  <a:pt x="2348" y="7057"/>
                </a:lnTo>
                <a:cubicBezTo>
                  <a:pt x="2348" y="6847"/>
                  <a:pt x="2592" y="6674"/>
                  <a:pt x="2890" y="6674"/>
                </a:cubicBezTo>
                <a:close/>
                <a:moveTo>
                  <a:pt x="7400" y="6674"/>
                </a:moveTo>
                <a:lnTo>
                  <a:pt x="9669" y="6674"/>
                </a:lnTo>
                <a:cubicBezTo>
                  <a:pt x="9967" y="6674"/>
                  <a:pt x="10211" y="6847"/>
                  <a:pt x="10211" y="7057"/>
                </a:cubicBezTo>
                <a:lnTo>
                  <a:pt x="10211" y="8073"/>
                </a:lnTo>
                <a:cubicBezTo>
                  <a:pt x="10211" y="8284"/>
                  <a:pt x="9967" y="8456"/>
                  <a:pt x="9669" y="8456"/>
                </a:cubicBezTo>
                <a:lnTo>
                  <a:pt x="7400" y="8456"/>
                </a:lnTo>
                <a:cubicBezTo>
                  <a:pt x="7102" y="8456"/>
                  <a:pt x="6858" y="8284"/>
                  <a:pt x="6858" y="8073"/>
                </a:cubicBezTo>
                <a:lnTo>
                  <a:pt x="6858" y="7057"/>
                </a:lnTo>
                <a:cubicBezTo>
                  <a:pt x="6858" y="6847"/>
                  <a:pt x="7102" y="6674"/>
                  <a:pt x="7400" y="6674"/>
                </a:cubicBezTo>
                <a:close/>
                <a:moveTo>
                  <a:pt x="11924" y="6674"/>
                </a:moveTo>
                <a:lnTo>
                  <a:pt x="14195" y="6674"/>
                </a:lnTo>
                <a:cubicBezTo>
                  <a:pt x="14493" y="6674"/>
                  <a:pt x="14738" y="6847"/>
                  <a:pt x="14738" y="7057"/>
                </a:cubicBezTo>
                <a:lnTo>
                  <a:pt x="14738" y="8073"/>
                </a:lnTo>
                <a:cubicBezTo>
                  <a:pt x="14738" y="8284"/>
                  <a:pt x="14493" y="8456"/>
                  <a:pt x="14195" y="8456"/>
                </a:cubicBezTo>
                <a:lnTo>
                  <a:pt x="11924" y="8456"/>
                </a:lnTo>
                <a:cubicBezTo>
                  <a:pt x="11626" y="8456"/>
                  <a:pt x="11382" y="8284"/>
                  <a:pt x="11382" y="8073"/>
                </a:cubicBezTo>
                <a:lnTo>
                  <a:pt x="11382" y="7057"/>
                </a:lnTo>
                <a:cubicBezTo>
                  <a:pt x="11382" y="6847"/>
                  <a:pt x="11626" y="6674"/>
                  <a:pt x="11924" y="6674"/>
                </a:cubicBezTo>
                <a:close/>
                <a:moveTo>
                  <a:pt x="16433" y="7290"/>
                </a:moveTo>
                <a:lnTo>
                  <a:pt x="18743" y="7290"/>
                </a:lnTo>
                <a:lnTo>
                  <a:pt x="18743" y="7685"/>
                </a:lnTo>
                <a:lnTo>
                  <a:pt x="16433" y="7685"/>
                </a:lnTo>
                <a:lnTo>
                  <a:pt x="16433" y="7290"/>
                </a:lnTo>
                <a:close/>
                <a:moveTo>
                  <a:pt x="17580" y="7867"/>
                </a:moveTo>
                <a:cubicBezTo>
                  <a:pt x="17771" y="7867"/>
                  <a:pt x="17924" y="7975"/>
                  <a:pt x="17924" y="8110"/>
                </a:cubicBezTo>
                <a:cubicBezTo>
                  <a:pt x="17924" y="8245"/>
                  <a:pt x="17771" y="8353"/>
                  <a:pt x="17580" y="8353"/>
                </a:cubicBezTo>
                <a:cubicBezTo>
                  <a:pt x="17389" y="8353"/>
                  <a:pt x="17236" y="8245"/>
                  <a:pt x="17236" y="8110"/>
                </a:cubicBezTo>
                <a:cubicBezTo>
                  <a:pt x="17236" y="7975"/>
                  <a:pt x="17389" y="7867"/>
                  <a:pt x="17580" y="7867"/>
                </a:cubicBezTo>
                <a:close/>
                <a:moveTo>
                  <a:pt x="2890" y="9580"/>
                </a:moveTo>
                <a:lnTo>
                  <a:pt x="5121" y="9580"/>
                </a:lnTo>
                <a:cubicBezTo>
                  <a:pt x="5419" y="9580"/>
                  <a:pt x="5663" y="9752"/>
                  <a:pt x="5663" y="9963"/>
                </a:cubicBezTo>
                <a:lnTo>
                  <a:pt x="5663" y="10979"/>
                </a:lnTo>
                <a:cubicBezTo>
                  <a:pt x="5663" y="11189"/>
                  <a:pt x="5419" y="11362"/>
                  <a:pt x="5121" y="11362"/>
                </a:cubicBezTo>
                <a:lnTo>
                  <a:pt x="2890" y="11362"/>
                </a:lnTo>
                <a:cubicBezTo>
                  <a:pt x="2592" y="11362"/>
                  <a:pt x="2348" y="11189"/>
                  <a:pt x="2348" y="10979"/>
                </a:cubicBezTo>
                <a:lnTo>
                  <a:pt x="2348" y="9963"/>
                </a:lnTo>
                <a:cubicBezTo>
                  <a:pt x="2348" y="9752"/>
                  <a:pt x="2592" y="9580"/>
                  <a:pt x="2890" y="9580"/>
                </a:cubicBezTo>
                <a:close/>
                <a:moveTo>
                  <a:pt x="7400" y="9580"/>
                </a:moveTo>
                <a:lnTo>
                  <a:pt x="9669" y="9580"/>
                </a:lnTo>
                <a:cubicBezTo>
                  <a:pt x="9967" y="9580"/>
                  <a:pt x="10211" y="9752"/>
                  <a:pt x="10211" y="9963"/>
                </a:cubicBezTo>
                <a:lnTo>
                  <a:pt x="10211" y="10979"/>
                </a:lnTo>
                <a:cubicBezTo>
                  <a:pt x="10211" y="11189"/>
                  <a:pt x="9967" y="11362"/>
                  <a:pt x="9669" y="11362"/>
                </a:cubicBezTo>
                <a:lnTo>
                  <a:pt x="7400" y="11362"/>
                </a:lnTo>
                <a:cubicBezTo>
                  <a:pt x="7102" y="11362"/>
                  <a:pt x="6858" y="11189"/>
                  <a:pt x="6858" y="10979"/>
                </a:cubicBezTo>
                <a:lnTo>
                  <a:pt x="6858" y="9963"/>
                </a:lnTo>
                <a:cubicBezTo>
                  <a:pt x="6858" y="9752"/>
                  <a:pt x="7102" y="9580"/>
                  <a:pt x="7400" y="9580"/>
                </a:cubicBezTo>
                <a:close/>
                <a:moveTo>
                  <a:pt x="11924" y="9580"/>
                </a:moveTo>
                <a:lnTo>
                  <a:pt x="14195" y="9580"/>
                </a:lnTo>
                <a:cubicBezTo>
                  <a:pt x="14493" y="9580"/>
                  <a:pt x="14738" y="9752"/>
                  <a:pt x="14738" y="9963"/>
                </a:cubicBezTo>
                <a:lnTo>
                  <a:pt x="14738" y="10979"/>
                </a:lnTo>
                <a:cubicBezTo>
                  <a:pt x="14738" y="11189"/>
                  <a:pt x="14493" y="11362"/>
                  <a:pt x="14195" y="11362"/>
                </a:cubicBezTo>
                <a:lnTo>
                  <a:pt x="11924" y="11362"/>
                </a:lnTo>
                <a:cubicBezTo>
                  <a:pt x="11626" y="11362"/>
                  <a:pt x="11382" y="11189"/>
                  <a:pt x="11382" y="10979"/>
                </a:cubicBezTo>
                <a:lnTo>
                  <a:pt x="11382" y="9963"/>
                </a:lnTo>
                <a:cubicBezTo>
                  <a:pt x="11382" y="9752"/>
                  <a:pt x="11626" y="9580"/>
                  <a:pt x="11924" y="9580"/>
                </a:cubicBezTo>
                <a:close/>
                <a:moveTo>
                  <a:pt x="16969" y="9752"/>
                </a:moveTo>
                <a:lnTo>
                  <a:pt x="17587" y="10189"/>
                </a:lnTo>
                <a:lnTo>
                  <a:pt x="18208" y="9752"/>
                </a:lnTo>
                <a:lnTo>
                  <a:pt x="18598" y="10027"/>
                </a:lnTo>
                <a:lnTo>
                  <a:pt x="17979" y="10466"/>
                </a:lnTo>
                <a:lnTo>
                  <a:pt x="18598" y="10903"/>
                </a:lnTo>
                <a:lnTo>
                  <a:pt x="18199" y="11183"/>
                </a:lnTo>
                <a:lnTo>
                  <a:pt x="17580" y="10746"/>
                </a:lnTo>
                <a:lnTo>
                  <a:pt x="16961" y="11183"/>
                </a:lnTo>
                <a:lnTo>
                  <a:pt x="16572" y="10908"/>
                </a:lnTo>
                <a:lnTo>
                  <a:pt x="17191" y="10471"/>
                </a:lnTo>
                <a:lnTo>
                  <a:pt x="16572" y="10034"/>
                </a:lnTo>
                <a:lnTo>
                  <a:pt x="16969" y="9752"/>
                </a:lnTo>
                <a:close/>
                <a:moveTo>
                  <a:pt x="2890" y="12437"/>
                </a:moveTo>
                <a:lnTo>
                  <a:pt x="5121" y="12437"/>
                </a:lnTo>
                <a:cubicBezTo>
                  <a:pt x="5419" y="12437"/>
                  <a:pt x="5663" y="12609"/>
                  <a:pt x="5663" y="12820"/>
                </a:cubicBezTo>
                <a:lnTo>
                  <a:pt x="5663" y="13834"/>
                </a:lnTo>
                <a:cubicBezTo>
                  <a:pt x="5663" y="14045"/>
                  <a:pt x="5419" y="14219"/>
                  <a:pt x="5121" y="14219"/>
                </a:cubicBezTo>
                <a:lnTo>
                  <a:pt x="2890" y="14219"/>
                </a:lnTo>
                <a:cubicBezTo>
                  <a:pt x="2592" y="14219"/>
                  <a:pt x="2348" y="14045"/>
                  <a:pt x="2348" y="13834"/>
                </a:cubicBezTo>
                <a:lnTo>
                  <a:pt x="2348" y="12820"/>
                </a:lnTo>
                <a:cubicBezTo>
                  <a:pt x="2348" y="12609"/>
                  <a:pt x="2592" y="12437"/>
                  <a:pt x="2890" y="12437"/>
                </a:cubicBezTo>
                <a:close/>
                <a:moveTo>
                  <a:pt x="7400" y="12437"/>
                </a:moveTo>
                <a:lnTo>
                  <a:pt x="9669" y="12437"/>
                </a:lnTo>
                <a:cubicBezTo>
                  <a:pt x="9967" y="12437"/>
                  <a:pt x="10211" y="12609"/>
                  <a:pt x="10211" y="12820"/>
                </a:cubicBezTo>
                <a:lnTo>
                  <a:pt x="10211" y="13834"/>
                </a:lnTo>
                <a:cubicBezTo>
                  <a:pt x="10211" y="14045"/>
                  <a:pt x="9967" y="14219"/>
                  <a:pt x="9669" y="14219"/>
                </a:cubicBezTo>
                <a:lnTo>
                  <a:pt x="7400" y="14219"/>
                </a:lnTo>
                <a:cubicBezTo>
                  <a:pt x="7102" y="14219"/>
                  <a:pt x="6858" y="14045"/>
                  <a:pt x="6858" y="13834"/>
                </a:cubicBezTo>
                <a:lnTo>
                  <a:pt x="6858" y="12820"/>
                </a:lnTo>
                <a:cubicBezTo>
                  <a:pt x="6858" y="12609"/>
                  <a:pt x="7102" y="12437"/>
                  <a:pt x="7400" y="12437"/>
                </a:cubicBezTo>
                <a:close/>
                <a:moveTo>
                  <a:pt x="11924" y="12437"/>
                </a:moveTo>
                <a:lnTo>
                  <a:pt x="14195" y="12437"/>
                </a:lnTo>
                <a:cubicBezTo>
                  <a:pt x="14493" y="12437"/>
                  <a:pt x="14738" y="12609"/>
                  <a:pt x="14738" y="12820"/>
                </a:cubicBezTo>
                <a:lnTo>
                  <a:pt x="14738" y="13834"/>
                </a:lnTo>
                <a:cubicBezTo>
                  <a:pt x="14738" y="14045"/>
                  <a:pt x="14493" y="14219"/>
                  <a:pt x="14195" y="14219"/>
                </a:cubicBezTo>
                <a:lnTo>
                  <a:pt x="11924" y="14219"/>
                </a:lnTo>
                <a:cubicBezTo>
                  <a:pt x="11626" y="14219"/>
                  <a:pt x="11382" y="14045"/>
                  <a:pt x="11382" y="13834"/>
                </a:cubicBezTo>
                <a:lnTo>
                  <a:pt x="11382" y="12820"/>
                </a:lnTo>
                <a:cubicBezTo>
                  <a:pt x="11382" y="12609"/>
                  <a:pt x="11626" y="12437"/>
                  <a:pt x="11924" y="12437"/>
                </a:cubicBezTo>
                <a:close/>
                <a:moveTo>
                  <a:pt x="16426" y="13127"/>
                </a:moveTo>
                <a:lnTo>
                  <a:pt x="18734" y="13127"/>
                </a:lnTo>
                <a:lnTo>
                  <a:pt x="18734" y="13522"/>
                </a:lnTo>
                <a:lnTo>
                  <a:pt x="16426" y="13522"/>
                </a:lnTo>
                <a:lnTo>
                  <a:pt x="16426" y="13127"/>
                </a:lnTo>
                <a:close/>
                <a:moveTo>
                  <a:pt x="2890" y="15292"/>
                </a:moveTo>
                <a:lnTo>
                  <a:pt x="5121" y="15292"/>
                </a:lnTo>
                <a:cubicBezTo>
                  <a:pt x="5419" y="15292"/>
                  <a:pt x="5663" y="15466"/>
                  <a:pt x="5663" y="15677"/>
                </a:cubicBezTo>
                <a:lnTo>
                  <a:pt x="5663" y="16691"/>
                </a:lnTo>
                <a:cubicBezTo>
                  <a:pt x="5663" y="16902"/>
                  <a:pt x="5419" y="17074"/>
                  <a:pt x="5121" y="17074"/>
                </a:cubicBezTo>
                <a:lnTo>
                  <a:pt x="2890" y="17074"/>
                </a:lnTo>
                <a:cubicBezTo>
                  <a:pt x="2592" y="17074"/>
                  <a:pt x="2348" y="16902"/>
                  <a:pt x="2348" y="16691"/>
                </a:cubicBezTo>
                <a:lnTo>
                  <a:pt x="2348" y="15677"/>
                </a:lnTo>
                <a:cubicBezTo>
                  <a:pt x="2348" y="15466"/>
                  <a:pt x="2592" y="15292"/>
                  <a:pt x="2890" y="15292"/>
                </a:cubicBezTo>
                <a:close/>
                <a:moveTo>
                  <a:pt x="7400" y="15292"/>
                </a:moveTo>
                <a:lnTo>
                  <a:pt x="9669" y="15292"/>
                </a:lnTo>
                <a:cubicBezTo>
                  <a:pt x="9967" y="15292"/>
                  <a:pt x="10211" y="15466"/>
                  <a:pt x="10211" y="15677"/>
                </a:cubicBezTo>
                <a:lnTo>
                  <a:pt x="10211" y="16691"/>
                </a:lnTo>
                <a:cubicBezTo>
                  <a:pt x="10211" y="16902"/>
                  <a:pt x="9967" y="17074"/>
                  <a:pt x="9669" y="17074"/>
                </a:cubicBezTo>
                <a:lnTo>
                  <a:pt x="7400" y="17074"/>
                </a:lnTo>
                <a:cubicBezTo>
                  <a:pt x="7102" y="17074"/>
                  <a:pt x="6858" y="16902"/>
                  <a:pt x="6858" y="16691"/>
                </a:cubicBezTo>
                <a:lnTo>
                  <a:pt x="6858" y="15677"/>
                </a:lnTo>
                <a:cubicBezTo>
                  <a:pt x="6858" y="15466"/>
                  <a:pt x="7102" y="15292"/>
                  <a:pt x="7400" y="15292"/>
                </a:cubicBezTo>
                <a:close/>
                <a:moveTo>
                  <a:pt x="11924" y="15292"/>
                </a:moveTo>
                <a:lnTo>
                  <a:pt x="14195" y="15292"/>
                </a:lnTo>
                <a:cubicBezTo>
                  <a:pt x="14493" y="15292"/>
                  <a:pt x="14738" y="15466"/>
                  <a:pt x="14738" y="15677"/>
                </a:cubicBezTo>
                <a:lnTo>
                  <a:pt x="14738" y="16691"/>
                </a:lnTo>
                <a:cubicBezTo>
                  <a:pt x="14738" y="16902"/>
                  <a:pt x="14493" y="17074"/>
                  <a:pt x="14195" y="17074"/>
                </a:cubicBezTo>
                <a:lnTo>
                  <a:pt x="11924" y="17074"/>
                </a:lnTo>
                <a:cubicBezTo>
                  <a:pt x="11626" y="17074"/>
                  <a:pt x="11382" y="16902"/>
                  <a:pt x="11382" y="16691"/>
                </a:cubicBezTo>
                <a:lnTo>
                  <a:pt x="11382" y="15677"/>
                </a:lnTo>
                <a:cubicBezTo>
                  <a:pt x="11382" y="15466"/>
                  <a:pt x="11626" y="15292"/>
                  <a:pt x="11924" y="15292"/>
                </a:cubicBezTo>
                <a:close/>
                <a:moveTo>
                  <a:pt x="17305" y="15368"/>
                </a:moveTo>
                <a:lnTo>
                  <a:pt x="17864" y="15368"/>
                </a:lnTo>
                <a:lnTo>
                  <a:pt x="17864" y="15984"/>
                </a:lnTo>
                <a:lnTo>
                  <a:pt x="18734" y="15984"/>
                </a:lnTo>
                <a:lnTo>
                  <a:pt x="18734" y="16379"/>
                </a:lnTo>
                <a:lnTo>
                  <a:pt x="17864" y="16379"/>
                </a:lnTo>
                <a:lnTo>
                  <a:pt x="17864" y="17000"/>
                </a:lnTo>
                <a:lnTo>
                  <a:pt x="17305" y="17000"/>
                </a:lnTo>
                <a:lnTo>
                  <a:pt x="17305" y="16379"/>
                </a:lnTo>
                <a:lnTo>
                  <a:pt x="16433" y="16379"/>
                </a:lnTo>
                <a:lnTo>
                  <a:pt x="16433" y="15984"/>
                </a:lnTo>
                <a:lnTo>
                  <a:pt x="17305" y="15984"/>
                </a:lnTo>
                <a:lnTo>
                  <a:pt x="17305" y="15368"/>
                </a:lnTo>
                <a:close/>
                <a:moveTo>
                  <a:pt x="2897" y="18144"/>
                </a:moveTo>
                <a:lnTo>
                  <a:pt x="9669" y="18144"/>
                </a:lnTo>
                <a:cubicBezTo>
                  <a:pt x="9967" y="18144"/>
                  <a:pt x="10211" y="18316"/>
                  <a:pt x="10211" y="18527"/>
                </a:cubicBezTo>
                <a:lnTo>
                  <a:pt x="10211" y="19543"/>
                </a:lnTo>
                <a:cubicBezTo>
                  <a:pt x="10211" y="19754"/>
                  <a:pt x="9967" y="19926"/>
                  <a:pt x="9669" y="19926"/>
                </a:cubicBezTo>
                <a:lnTo>
                  <a:pt x="2897" y="19926"/>
                </a:lnTo>
                <a:cubicBezTo>
                  <a:pt x="2599" y="19926"/>
                  <a:pt x="2355" y="19754"/>
                  <a:pt x="2355" y="19543"/>
                </a:cubicBezTo>
                <a:lnTo>
                  <a:pt x="2355" y="18527"/>
                </a:lnTo>
                <a:cubicBezTo>
                  <a:pt x="2355" y="18316"/>
                  <a:pt x="2599" y="18144"/>
                  <a:pt x="2897" y="18144"/>
                </a:cubicBezTo>
                <a:close/>
                <a:moveTo>
                  <a:pt x="11924" y="18144"/>
                </a:moveTo>
                <a:lnTo>
                  <a:pt x="14195" y="18144"/>
                </a:lnTo>
                <a:cubicBezTo>
                  <a:pt x="14493" y="18144"/>
                  <a:pt x="14738" y="18316"/>
                  <a:pt x="14738" y="18527"/>
                </a:cubicBezTo>
                <a:lnTo>
                  <a:pt x="14738" y="19543"/>
                </a:lnTo>
                <a:cubicBezTo>
                  <a:pt x="14738" y="19754"/>
                  <a:pt x="14493" y="19926"/>
                  <a:pt x="14195" y="19926"/>
                </a:cubicBezTo>
                <a:lnTo>
                  <a:pt x="11924" y="19926"/>
                </a:lnTo>
                <a:cubicBezTo>
                  <a:pt x="11626" y="19926"/>
                  <a:pt x="11382" y="19754"/>
                  <a:pt x="11382" y="19543"/>
                </a:cubicBezTo>
                <a:lnTo>
                  <a:pt x="11382" y="18527"/>
                </a:lnTo>
                <a:cubicBezTo>
                  <a:pt x="11382" y="18316"/>
                  <a:pt x="11626" y="18144"/>
                  <a:pt x="11924" y="18144"/>
                </a:cubicBezTo>
                <a:close/>
                <a:moveTo>
                  <a:pt x="16426" y="18517"/>
                </a:moveTo>
                <a:lnTo>
                  <a:pt x="18734" y="18517"/>
                </a:lnTo>
                <a:lnTo>
                  <a:pt x="18734" y="18910"/>
                </a:lnTo>
                <a:lnTo>
                  <a:pt x="16426" y="18910"/>
                </a:lnTo>
                <a:lnTo>
                  <a:pt x="16426" y="18517"/>
                </a:lnTo>
                <a:close/>
                <a:moveTo>
                  <a:pt x="16426" y="19165"/>
                </a:moveTo>
                <a:lnTo>
                  <a:pt x="18734" y="19165"/>
                </a:lnTo>
                <a:lnTo>
                  <a:pt x="18734" y="19558"/>
                </a:lnTo>
                <a:lnTo>
                  <a:pt x="16426" y="19558"/>
                </a:lnTo>
                <a:lnTo>
                  <a:pt x="16426" y="19165"/>
                </a:lnTo>
                <a:close/>
              </a:path>
            </a:pathLst>
          </a:custGeom>
          <a:solidFill>
            <a:srgbClr val="90A95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8" name="Beispiel: random-Befehl"/>
          <p:cNvSpPr txBox="1"/>
          <p:nvPr/>
        </p:nvSpPr>
        <p:spPr>
          <a:xfrm>
            <a:off x="4103428" y="9072771"/>
            <a:ext cx="6662624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Beispiel: random-Befehl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4539" y="13128018"/>
            <a:ext cx="283770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241" name="Einführung der Begriff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Einführung der Begriffe</a:t>
            </a:r>
          </a:p>
        </p:txBody>
      </p:sp>
      <p:grpSp>
        <p:nvGrpSpPr>
          <p:cNvPr id="244" name="Group"/>
          <p:cNvGrpSpPr/>
          <p:nvPr/>
        </p:nvGrpSpPr>
        <p:grpSpPr>
          <a:xfrm>
            <a:off x="2023500" y="4316300"/>
            <a:ext cx="8044163" cy="2177638"/>
            <a:chOff x="0" y="0"/>
            <a:chExt cx="8044161" cy="2177637"/>
          </a:xfrm>
        </p:grpSpPr>
        <p:sp>
          <p:nvSpPr>
            <p:cNvPr id="242" name="Rounded Rectangle"/>
            <p:cNvSpPr/>
            <p:nvPr/>
          </p:nvSpPr>
          <p:spPr>
            <a:xfrm>
              <a:off x="0" y="0"/>
              <a:ext cx="8044162" cy="2177638"/>
            </a:xfrm>
            <a:prstGeom prst="roundRect">
              <a:avLst>
                <a:gd name="adj" fmla="val 15000"/>
              </a:avLst>
            </a:prstGeom>
            <a:solidFill>
              <a:srgbClr val="E2B34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3" name="Zustand"/>
            <p:cNvSpPr txBox="1"/>
            <p:nvPr/>
          </p:nvSpPr>
          <p:spPr>
            <a:xfrm>
              <a:off x="2007068" y="395720"/>
              <a:ext cx="4030024" cy="138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400">
                  <a:solidFill>
                    <a:srgbClr val="FFFFFF"/>
                  </a:solidFill>
                </a:defRPr>
              </a:lvl1pPr>
            </a:lstStyle>
            <a:p>
              <a:r>
                <a:t>Zustand</a:t>
              </a:r>
            </a:p>
          </p:txBody>
        </p:sp>
      </p:grpSp>
      <p:grpSp>
        <p:nvGrpSpPr>
          <p:cNvPr id="247" name="Group"/>
          <p:cNvGrpSpPr/>
          <p:nvPr/>
        </p:nvGrpSpPr>
        <p:grpSpPr>
          <a:xfrm>
            <a:off x="2023500" y="7841202"/>
            <a:ext cx="8044163" cy="2177639"/>
            <a:chOff x="0" y="0"/>
            <a:chExt cx="8044161" cy="2177637"/>
          </a:xfrm>
        </p:grpSpPr>
        <p:sp>
          <p:nvSpPr>
            <p:cNvPr id="245" name="Rounded Rectangle"/>
            <p:cNvSpPr/>
            <p:nvPr/>
          </p:nvSpPr>
          <p:spPr>
            <a:xfrm>
              <a:off x="0" y="0"/>
              <a:ext cx="8044162" cy="2177638"/>
            </a:xfrm>
            <a:prstGeom prst="roundRect">
              <a:avLst>
                <a:gd name="adj" fmla="val 15000"/>
              </a:avLst>
            </a:prstGeom>
            <a:solidFill>
              <a:srgbClr val="768B4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6" name="Präparation"/>
            <p:cNvSpPr txBox="1"/>
            <p:nvPr/>
          </p:nvSpPr>
          <p:spPr>
            <a:xfrm>
              <a:off x="1214234" y="395720"/>
              <a:ext cx="5615693" cy="138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400">
                  <a:solidFill>
                    <a:srgbClr val="FFFFFF"/>
                  </a:solidFill>
                </a:defRPr>
              </a:lvl1pPr>
            </a:lstStyle>
            <a:p>
              <a:r>
                <a:t>Präparation</a:t>
              </a:r>
            </a:p>
          </p:txBody>
        </p:sp>
      </p:grpSp>
      <p:grpSp>
        <p:nvGrpSpPr>
          <p:cNvPr id="250" name="Group"/>
          <p:cNvGrpSpPr/>
          <p:nvPr/>
        </p:nvGrpSpPr>
        <p:grpSpPr>
          <a:xfrm>
            <a:off x="14900352" y="4316300"/>
            <a:ext cx="8044163" cy="2177638"/>
            <a:chOff x="0" y="0"/>
            <a:chExt cx="8044161" cy="2177637"/>
          </a:xfrm>
        </p:grpSpPr>
        <p:sp>
          <p:nvSpPr>
            <p:cNvPr id="248" name="Rounded Rectangle"/>
            <p:cNvSpPr/>
            <p:nvPr/>
          </p:nvSpPr>
          <p:spPr>
            <a:xfrm>
              <a:off x="0" y="0"/>
              <a:ext cx="8044162" cy="2177638"/>
            </a:xfrm>
            <a:prstGeom prst="roundRect">
              <a:avLst>
                <a:gd name="adj" fmla="val 15000"/>
              </a:avLst>
            </a:prstGeom>
            <a:solidFill>
              <a:srgbClr val="AC191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49" name="Messung"/>
            <p:cNvSpPr txBox="1"/>
            <p:nvPr/>
          </p:nvSpPr>
          <p:spPr>
            <a:xfrm>
              <a:off x="1784426" y="395720"/>
              <a:ext cx="4475308" cy="138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400">
                  <a:solidFill>
                    <a:srgbClr val="FFFFFF"/>
                  </a:solidFill>
                </a:defRPr>
              </a:lvl1pPr>
            </a:lstStyle>
            <a:p>
              <a:r>
                <a:t>Messung</a:t>
              </a:r>
            </a:p>
          </p:txBody>
        </p:sp>
      </p:grpSp>
      <p:grpSp>
        <p:nvGrpSpPr>
          <p:cNvPr id="253" name="Group"/>
          <p:cNvGrpSpPr/>
          <p:nvPr/>
        </p:nvGrpSpPr>
        <p:grpSpPr>
          <a:xfrm>
            <a:off x="14900352" y="7841202"/>
            <a:ext cx="8044163" cy="2177639"/>
            <a:chOff x="0" y="0"/>
            <a:chExt cx="8044161" cy="2177637"/>
          </a:xfrm>
        </p:grpSpPr>
        <p:sp>
          <p:nvSpPr>
            <p:cNvPr id="251" name="Rounded Rectangle"/>
            <p:cNvSpPr/>
            <p:nvPr/>
          </p:nvSpPr>
          <p:spPr>
            <a:xfrm>
              <a:off x="0" y="0"/>
              <a:ext cx="8044162" cy="2177638"/>
            </a:xfrm>
            <a:prstGeom prst="roundRect">
              <a:avLst>
                <a:gd name="adj" fmla="val 15000"/>
              </a:avLst>
            </a:prstGeom>
            <a:solidFill>
              <a:srgbClr val="874F8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52" name="Superposition"/>
            <p:cNvSpPr txBox="1"/>
            <p:nvPr/>
          </p:nvSpPr>
          <p:spPr>
            <a:xfrm>
              <a:off x="671739" y="395720"/>
              <a:ext cx="6700679" cy="1386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7400">
                  <a:solidFill>
                    <a:srgbClr val="FFFFFF"/>
                  </a:solidFill>
                </a:defRPr>
              </a:lvl1pPr>
            </a:lstStyle>
            <a:p>
              <a:r>
                <a:t>Superposition</a:t>
              </a:r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694539" y="13128018"/>
            <a:ext cx="283770" cy="46136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256" name="Bildschirmfoto 2024-01-28 um 17.33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579" y="1754974"/>
            <a:ext cx="14086284" cy="10659134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Zustand und Präpa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Zustand und Präparation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0BA5055-BDB6-B905-4229-7E6D6388E33A}"/>
              </a:ext>
            </a:extLst>
          </p:cNvPr>
          <p:cNvSpPr txBox="1"/>
          <p:nvPr/>
        </p:nvSpPr>
        <p:spPr>
          <a:xfrm>
            <a:off x="15183622" y="5376381"/>
            <a:ext cx="7878816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de-DE" sz="4000" b="1" dirty="0">
                <a:solidFill>
                  <a:srgbClr val="7030A0"/>
                </a:solidFill>
              </a:rPr>
              <a:t>Ein Zustand enthält die gesamte Information über das ganze System, d.h. aus ihm lassen sich die Wahrscheinlichkeiten der Ausgänge aller möglichen Messungen berechnen.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Benutzerdefiniert</PresentationFormat>
  <Paragraphs>134</Paragraphs>
  <Slides>27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Arial</vt:lpstr>
      <vt:lpstr>Helvetica Neue</vt:lpstr>
      <vt:lpstr>Helvetica Neue Medium</vt:lpstr>
      <vt:lpstr>Times Roman</vt:lpstr>
      <vt:lpstr>21_BasicWhite</vt:lpstr>
      <vt:lpstr>PowerPoint-Präsentation</vt:lpstr>
      <vt:lpstr>Anwendungen der Quantenphysik</vt:lpstr>
      <vt:lpstr>Neu im KC für eA</vt:lpstr>
      <vt:lpstr>Anwendungen der Quantenphysik</vt:lpstr>
      <vt:lpstr>Quantenschlüsselverteilung mit BB84</vt:lpstr>
      <vt:lpstr>Motivation Zufallszahlen</vt:lpstr>
      <vt:lpstr>Problem bei „klassichen“ Zufallszahlen</vt:lpstr>
      <vt:lpstr>Einführung der Begriffe</vt:lpstr>
      <vt:lpstr>Zustand und Präparation</vt:lpstr>
      <vt:lpstr>Messung</vt:lpstr>
      <vt:lpstr>Präparation und Messung</vt:lpstr>
      <vt:lpstr>Präparation und Messung</vt:lpstr>
      <vt:lpstr>Präparation und Messung</vt:lpstr>
      <vt:lpstr>Superposition</vt:lpstr>
      <vt:lpstr>Unterrichtsmaterial </vt:lpstr>
      <vt:lpstr>Von 0 und 1 zur Zufallszahl</vt:lpstr>
      <vt:lpstr>Kommunikation mit 0 und 1</vt:lpstr>
      <vt:lpstr>Weitere Anwendung BB84-Protokoll</vt:lpstr>
      <vt:lpstr>Schlüsselverteilung mit BB84-Protokoll</vt:lpstr>
      <vt:lpstr>Hands on Schlüsselaustausch</vt:lpstr>
      <vt:lpstr>Das Grundprinzip  des Schlüsselaustauschs</vt:lpstr>
      <vt:lpstr>Das Grundprinzip  des Schlüsselaustauschs</vt:lpstr>
      <vt:lpstr>Das Grundprinzip  des Schlüsselaustauschs</vt:lpstr>
      <vt:lpstr>Jetzt kommt Eve ins Spiel!</vt:lpstr>
      <vt:lpstr>Das Grundprinzip  des Schlüsselaustauschs</vt:lpstr>
      <vt:lpstr>Abhören wird entdeckt</vt:lpstr>
      <vt:lpstr>Modellexperiment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Anwendungen der Quantenphysik</dc:title>
  <dc:creator>Florian Heym</dc:creator>
  <cp:lastModifiedBy>Florian Heym</cp:lastModifiedBy>
  <cp:revision>6</cp:revision>
  <dcterms:modified xsi:type="dcterms:W3CDTF">2024-02-28T13:00:34Z</dcterms:modified>
</cp:coreProperties>
</file>