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9" r:id="rId2"/>
    <p:sldId id="256" r:id="rId3"/>
    <p:sldId id="270" r:id="rId4"/>
    <p:sldId id="287" r:id="rId5"/>
    <p:sldId id="288" r:id="rId6"/>
    <p:sldId id="271" r:id="rId7"/>
    <p:sldId id="278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6" r:id="rId16"/>
    <p:sldId id="28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6064" autoAdjust="0"/>
  </p:normalViewPr>
  <p:slideViewPr>
    <p:cSldViewPr snapToGrid="0">
      <p:cViewPr varScale="1">
        <p:scale>
          <a:sx n="137" d="100"/>
          <a:sy n="137" d="100"/>
        </p:scale>
        <p:origin x="11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621F-E817-4647-9A8A-C0425D0CA945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8BFD4-D588-434D-AB4E-3BD0EAF36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94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09AF-EE98-4214-9ED3-F2470D6CA82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66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B2239-F5D6-83D4-D640-EB4ED4E64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3AA5CA-6A96-9C39-A5D4-3B61BB88C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3EF503C-E234-9D8E-484E-1D6549CFF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58EDD0-63B9-A8ED-3131-8BBE12BFD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97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8FB58-114E-0924-05F9-00363C914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47864A-CE7C-5F3A-3B3A-5F098EA9C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22D9857-31C3-E963-2220-89B70665F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„Klassisch </a:t>
            </a:r>
            <a:r>
              <a:rPr lang="de-DE" dirty="0" err="1"/>
              <a:t>denbare</a:t>
            </a:r>
            <a:r>
              <a:rPr lang="de-DE" dirty="0"/>
              <a:t> WEGE aber für Quantenobjekte PFADE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CF8B78-34E5-D9AC-2BBF-8A67BD881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180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76FD-87EE-82ED-47C3-C6FE6969C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4ECCDD-C4C5-4B89-5CF3-4D7110085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7F6DF1-F529-6A7E-9704-B5ED0B4A8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8F709F-CEE8-C7F8-7B94-53B254732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09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304FE-A1A2-B32B-FCBB-9210E489A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6F221E-454B-68EF-4109-AD76E0B89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53EA2C1-295E-92D3-AF90-BBA053905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7C26B6-CB49-57D4-CFFB-72191AFA6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661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2C3B6-10C8-AF30-52EC-35D6B5B9A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2245B6-D369-F33A-6D27-9B9A36968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C4E5C7-267B-F3F1-5107-4899E4D9A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7A0D7C-41A4-65B5-34EF-2847F0D7F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009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F01F8-C9CC-BBC8-EA11-6A2DC5E86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9DFDE5F-673D-AABC-B544-E1803E16E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CACED23-A1DD-3E5F-EE45-5CC103360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461472-560F-A0BE-2ABD-E26C1C78E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10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8BFD4-D588-434D-AB4E-3BD0EAF368B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78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32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8BFD4-D588-434D-AB4E-3BD0EAF368B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54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55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AC019-383C-D1C0-E5E5-72D0A3FD9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BF0BDE0-B360-39B6-1BEB-F81FB7FD9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5DE36B5-239A-D1F9-5953-F40BE5C9F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Rot = bereits gelaufen aber NEU nicht wie früher und neue Browserversion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B2EE88-5CEE-45AA-E14A-3DEB1D6B1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58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41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11F9A-FA41-ADD5-4B51-8E4A28551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E122E1F-58AC-11B6-A7E6-598BF6635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190C39-D1D6-AD1A-B616-D169CDBF2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CC4DA5-D89C-D07C-C8E8-6322A1177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62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06DDF-1207-10F3-46C4-44CA8FB75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860664A-5359-500C-AEF2-3E5259B84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0F070A1-10AD-7A50-AE71-8C8077707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4F0C24-85A5-7E69-BE81-38E42CFA6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60B7-11BF-4CC5-B58A-68E30C736C1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03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88515-D73D-0709-B71D-C3E4C602E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08837E-ECE8-427C-CEDF-87179DF2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0952FA-5008-D3F3-4C6B-D278DE15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AC7704-62EC-645D-90C8-F529FCB6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2D138E-EDC7-ED80-D8E1-6483325B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7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531F2-C7A5-A57C-3334-663005A4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258C58-4081-352D-25A6-F7C4E9419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18AF0A-F524-7FED-2E59-97042FFB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C01AB9-5AC3-BEB7-C992-73F3DF8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CCA25A-9F09-103C-0A8E-7393A149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4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8BC9BBC-5B1B-E484-40FE-7A7E08011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B18E567-5E12-4AE1-AFDA-AAEE482DC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F30AEA-8743-AE8A-620B-0308EB63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3EA32D-3694-35E5-139E-79573A68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A621EB-CFCF-29A2-897B-59E47D47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77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:in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Autor:in und Datum</a:t>
            </a:r>
          </a:p>
        </p:txBody>
      </p:sp>
      <p:sp>
        <p:nvSpPr>
          <p:cNvPr id="1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Titel der Präsentation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0510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BD07C-B591-26CA-A019-9377FCCB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803EA0-6BDF-0709-0F0E-F67ED1C1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40A54E-0FDB-B82D-806E-FA2DBD71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58EFF-EE86-E77D-7387-1DE1B7E2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A8DFDA-6F37-3B79-55FE-1B167B41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78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AE124-5A6E-F84B-2E95-40CE10C5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4AE15F-1572-C7DA-082F-A57CFE59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AC46DE-F98D-3B60-698B-AF4D2D7E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95BD9E-7994-53D5-A566-CAACEE3B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125EB-84FC-6BD3-BC31-1FBCB399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89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5B81E-AD0E-E967-DB27-1412D59F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2F81B3-E801-10CF-512F-D30513261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3496AF-A728-B36A-16AD-667AB5136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FB90B0-62D1-A73C-B4B0-BCC25A71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0B2498-548B-9C94-5FA7-8F6904B2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F53AC6-AA28-F2A3-4AFD-80BF6F26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83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3BD68-DF11-F568-B76E-7D06B4F5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A028A1-7848-9245-AF52-27A864A5C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84F9F1-B851-901D-78B1-2097092EB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1F93B8-5FBB-4E44-0FDB-B9F1CE462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1D8DA32-02B3-B673-8B62-10C445AD2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88CD84-C9A4-8DCF-8453-2110463C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D185AE-E011-3866-EC53-63583D51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D4472A-97CA-A1B1-E2DB-9C7C3B41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5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2A1DB-10B1-80EB-C4D0-DE987F38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86CA55-47B0-E059-521C-C2E840E2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4E3AFD-DA04-D368-E89F-113A166C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BF9C24-60DF-1B88-CDFA-BE3513C0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89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4B53EF-1D52-2633-8411-9F462BFE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A8827D-36BA-A872-A8C7-EA2F75BB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EE33AB-2336-AE73-47A6-6823F4B2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50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41A5-54F5-FA48-CBC8-74108D0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A9F561-A594-CAE6-25C0-8652CEC1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2F7901-B780-9638-2BCB-768D64444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58AE0E-EB40-31F6-E255-715BF30A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46B244-4254-319B-70C1-730CADBB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C4C057-21E6-BE26-127D-4B78B493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5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1CE2A-50E3-54DC-9976-1006D6B7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AD1C025-BCF1-0130-F279-D43B0BB79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43A083-3754-9903-26D6-DAFB9A985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CBB285-A146-85FC-3AC6-4397DC59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1EB2C9-7932-AE1B-775B-93040DD8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58CDBE-562D-3A6B-5349-EBF9F36E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81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2903A5-75CE-52E6-B577-0ED14293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59BEE5-2014-F9CA-9030-42A15AE8B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09BD7F-B3ED-C022-4F15-27D4AFA36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88F8C-0D3E-4E14-B5BA-D22F8F7DB77B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78E8AC-773C-A446-E6BA-2AA35F806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88D720-CB10-C062-9382-FA28031AD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593F-9E9E-4730-A98F-8A7566DB2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18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q.info/MZ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882345" y="1282448"/>
            <a:ext cx="4104456" cy="4104456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524" y="-4029075"/>
            <a:ext cx="209793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01863" y="-12630150"/>
            <a:ext cx="174619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25966" y="2737370"/>
            <a:ext cx="257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Unterrichtsvorschlag für Kurse auf </a:t>
            </a:r>
            <a:r>
              <a:rPr lang="de-DE" sz="2000" b="1" dirty="0" err="1">
                <a:solidFill>
                  <a:srgbClr val="C00000"/>
                </a:solidFill>
              </a:rPr>
              <a:t>eA</a:t>
            </a:r>
            <a:endParaRPr lang="de-DE" sz="2000" b="1" dirty="0">
              <a:solidFill>
                <a:srgbClr val="C00000"/>
              </a:solidFill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FFC42FA-D41F-4816-B213-B9E54CF68B5C}"/>
              </a:ext>
            </a:extLst>
          </p:cNvPr>
          <p:cNvGrpSpPr/>
          <p:nvPr/>
        </p:nvGrpSpPr>
        <p:grpSpPr>
          <a:xfrm>
            <a:off x="7351409" y="769727"/>
            <a:ext cx="3251613" cy="1150222"/>
            <a:chOff x="5827408" y="769727"/>
            <a:chExt cx="3251613" cy="1150222"/>
          </a:xfrm>
        </p:grpSpPr>
        <p:sp>
          <p:nvSpPr>
            <p:cNvPr id="11" name="Textfeld 10"/>
            <p:cNvSpPr txBox="1"/>
            <p:nvPr/>
          </p:nvSpPr>
          <p:spPr>
            <a:xfrm>
              <a:off x="7128730" y="1148019"/>
              <a:ext cx="1950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optische Analogieversuche an Transmissionsgittern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E82A071-8E20-46EB-AC5F-732907D08AF4}"/>
                </a:ext>
              </a:extLst>
            </p:cNvPr>
            <p:cNvGrpSpPr/>
            <p:nvPr/>
          </p:nvGrpSpPr>
          <p:grpSpPr>
            <a:xfrm>
              <a:off x="5827408" y="769727"/>
              <a:ext cx="2293599" cy="1150222"/>
              <a:chOff x="6075797" y="1264485"/>
              <a:chExt cx="2293599" cy="115022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5798" y="1541484"/>
                <a:ext cx="1351879" cy="87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feld 22"/>
              <p:cNvSpPr txBox="1"/>
              <p:nvPr/>
            </p:nvSpPr>
            <p:spPr>
              <a:xfrm>
                <a:off x="6075797" y="1264485"/>
                <a:ext cx="229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/>
                  <a:t>Interferenz</a:t>
                </a:r>
                <a:r>
                  <a:rPr lang="de-DE" sz="1200" dirty="0"/>
                  <a:t>  von Elektronen</a:t>
                </a:r>
              </a:p>
            </p:txBody>
          </p:sp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96DA375-ACFB-4805-8B1B-9FED737E1EBF}"/>
              </a:ext>
            </a:extLst>
          </p:cNvPr>
          <p:cNvGrpSpPr/>
          <p:nvPr/>
        </p:nvGrpSpPr>
        <p:grpSpPr>
          <a:xfrm>
            <a:off x="7761833" y="2092518"/>
            <a:ext cx="2293599" cy="1326096"/>
            <a:chOff x="6320349" y="2640802"/>
            <a:chExt cx="2293599" cy="1326096"/>
          </a:xfrm>
        </p:grpSpPr>
        <p:graphicFrame>
          <p:nvGraphicFramePr>
            <p:cNvPr id="20" name="Objekt 19"/>
            <p:cNvGraphicFramePr>
              <a:graphicFrameLocks noChangeAspect="1"/>
            </p:cNvGraphicFramePr>
            <p:nvPr/>
          </p:nvGraphicFramePr>
          <p:xfrm>
            <a:off x="6665007" y="3126849"/>
            <a:ext cx="1430610" cy="840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208662" imgH="2476752" progId="">
                    <p:embed/>
                  </p:oleObj>
                </mc:Choice>
                <mc:Fallback>
                  <p:oleObj r:id="rId6" imgW="4208662" imgH="2476752" progId="">
                    <p:embed/>
                    <p:pic>
                      <p:nvPicPr>
                        <p:cNvPr id="20" name="Objek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5007" y="3126849"/>
                          <a:ext cx="1430610" cy="8400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feld 23"/>
            <p:cNvSpPr txBox="1"/>
            <p:nvPr/>
          </p:nvSpPr>
          <p:spPr>
            <a:xfrm>
              <a:off x="6320349" y="2640802"/>
              <a:ext cx="2293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Interferenz  </a:t>
              </a:r>
              <a:r>
                <a:rPr lang="de-DE" sz="1200" b="1" dirty="0"/>
                <a:t>einzelner</a:t>
              </a:r>
              <a:r>
                <a:rPr lang="de-DE" sz="1200" dirty="0"/>
                <a:t> Elektronen:</a:t>
              </a:r>
            </a:p>
            <a:p>
              <a:pPr algn="ctr"/>
              <a:r>
                <a:rPr lang="de-DE" sz="1200" cap="small" dirty="0"/>
                <a:t>Jönsson oder Tonomura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3910D31-2126-438E-BBCB-032561C3F903}"/>
              </a:ext>
            </a:extLst>
          </p:cNvPr>
          <p:cNvGrpSpPr/>
          <p:nvPr/>
        </p:nvGrpSpPr>
        <p:grpSpPr>
          <a:xfrm>
            <a:off x="826875" y="4288531"/>
            <a:ext cx="1807436" cy="1217275"/>
            <a:chOff x="6465027" y="3458889"/>
            <a:chExt cx="1807436" cy="1217275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027" y="3683282"/>
              <a:ext cx="1564880" cy="992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feld 24"/>
            <p:cNvSpPr txBox="1"/>
            <p:nvPr/>
          </p:nvSpPr>
          <p:spPr>
            <a:xfrm>
              <a:off x="6832303" y="3458889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Unbestimmtheit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DFB2265-1496-48AB-980A-D500B61BE457}"/>
              </a:ext>
            </a:extLst>
          </p:cNvPr>
          <p:cNvGrpSpPr/>
          <p:nvPr/>
        </p:nvGrpSpPr>
        <p:grpSpPr>
          <a:xfrm>
            <a:off x="1111173" y="1681702"/>
            <a:ext cx="2880320" cy="1396919"/>
            <a:chOff x="539552" y="2776253"/>
            <a:chExt cx="2880320" cy="139691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3237918"/>
              <a:ext cx="1398060" cy="93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>
              <a:off x="539552" y="2776253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i="1" dirty="0"/>
                <a:t>h</a:t>
              </a:r>
              <a:r>
                <a:rPr lang="de-DE" sz="1200" dirty="0"/>
                <a:t>-Bestimmung mit  LED:</a:t>
              </a:r>
            </a:p>
            <a:p>
              <a:pPr algn="ctr"/>
              <a:r>
                <a:rPr lang="de-DE" sz="1200" dirty="0"/>
                <a:t>Messung der Energie von Photonen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F795280-1FCF-420A-80FA-7ECCDCEE6243}"/>
              </a:ext>
            </a:extLst>
          </p:cNvPr>
          <p:cNvGrpSpPr/>
          <p:nvPr/>
        </p:nvGrpSpPr>
        <p:grpSpPr>
          <a:xfrm>
            <a:off x="2838362" y="655649"/>
            <a:ext cx="1584176" cy="1216349"/>
            <a:chOff x="395536" y="1541484"/>
            <a:chExt cx="1584176" cy="121634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949" y="2083420"/>
              <a:ext cx="776779" cy="67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395536" y="1541484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Kurzwelliges Ende im </a:t>
              </a:r>
              <a:r>
                <a:rPr lang="de-DE" sz="1200" dirty="0" err="1"/>
                <a:t>Rö</a:t>
              </a:r>
              <a:r>
                <a:rPr lang="de-DE" sz="1200" dirty="0"/>
                <a:t>-Spektrum</a:t>
              </a:r>
            </a:p>
          </p:txBody>
        </p:sp>
      </p:grpSp>
      <p:pic>
        <p:nvPicPr>
          <p:cNvPr id="31" name="Picture 4" descr="C:\Eigene Dateien\NUN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5" y="5890496"/>
            <a:ext cx="115909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29123CE-B59E-C75C-A8B8-D478DC6C091E}"/>
              </a:ext>
            </a:extLst>
          </p:cNvPr>
          <p:cNvGrpSpPr/>
          <p:nvPr/>
        </p:nvGrpSpPr>
        <p:grpSpPr>
          <a:xfrm>
            <a:off x="2513201" y="5042707"/>
            <a:ext cx="6507917" cy="1654574"/>
            <a:chOff x="3017944" y="5042709"/>
            <a:chExt cx="6003172" cy="1594489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708AF800-0B4A-182C-9250-BE47E9FD1018}"/>
                </a:ext>
              </a:extLst>
            </p:cNvPr>
            <p:cNvGrpSpPr/>
            <p:nvPr/>
          </p:nvGrpSpPr>
          <p:grpSpPr>
            <a:xfrm>
              <a:off x="4373221" y="5042709"/>
              <a:ext cx="4647895" cy="1264430"/>
              <a:chOff x="4373221" y="5042709"/>
              <a:chExt cx="4647895" cy="1264430"/>
            </a:xfrm>
          </p:grpSpPr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341904FF-F4F4-4F85-B4B0-444359113B6D}"/>
                  </a:ext>
                </a:extLst>
              </p:cNvPr>
              <p:cNvGrpSpPr/>
              <p:nvPr/>
            </p:nvGrpSpPr>
            <p:grpSpPr>
              <a:xfrm>
                <a:off x="4373221" y="5042709"/>
                <a:ext cx="4647895" cy="1243831"/>
                <a:chOff x="641443" y="5555061"/>
                <a:chExt cx="4647895" cy="1243831"/>
              </a:xfrm>
            </p:grpSpPr>
            <p:pic>
              <p:nvPicPr>
                <p:cNvPr id="1035" name="Picture 1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756" y="5613388"/>
                  <a:ext cx="1437582" cy="1185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" name="Gruppieren 16">
                  <a:extLst>
                    <a:ext uri="{FF2B5EF4-FFF2-40B4-BE49-F238E27FC236}">
                      <a16:creationId xmlns:a16="http://schemas.microsoft.com/office/drawing/2014/main" id="{19CC3067-2F3D-4A6A-A060-1DE2AB8277E5}"/>
                    </a:ext>
                  </a:extLst>
                </p:cNvPr>
                <p:cNvGrpSpPr/>
                <p:nvPr/>
              </p:nvGrpSpPr>
              <p:grpSpPr>
                <a:xfrm>
                  <a:off x="641443" y="5555061"/>
                  <a:ext cx="2976650" cy="1069443"/>
                  <a:chOff x="641443" y="5555061"/>
                  <a:chExt cx="2976650" cy="1069443"/>
                </a:xfrm>
              </p:grpSpPr>
              <p:pic>
                <p:nvPicPr>
                  <p:cNvPr id="1036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83768" y="5555061"/>
                    <a:ext cx="1119240" cy="802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" name="Textfeld 26"/>
                  <p:cNvSpPr txBox="1"/>
                  <p:nvPr/>
                </p:nvSpPr>
                <p:spPr>
                  <a:xfrm>
                    <a:off x="641443" y="6134010"/>
                    <a:ext cx="25259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dirty="0"/>
                      <a:t>Mach-Zehnder-Interferometer </a:t>
                    </a:r>
                  </a:p>
                </p:txBody>
              </p:sp>
              <p:sp>
                <p:nvSpPr>
                  <p:cNvPr id="8" name="Textfeld 7"/>
                  <p:cNvSpPr txBox="1"/>
                  <p:nvPr/>
                </p:nvSpPr>
                <p:spPr>
                  <a:xfrm>
                    <a:off x="1285737" y="6347505"/>
                    <a:ext cx="23323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dirty="0"/>
                      <a:t>„Welcher-Weg“-Experimente</a:t>
                    </a:r>
                  </a:p>
                </p:txBody>
              </p:sp>
            </p:grpSp>
          </p:grpSp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595ACA2-B49A-9A62-8A9D-CE73BCADA4DF}"/>
                  </a:ext>
                </a:extLst>
              </p:cNvPr>
              <p:cNvSpPr txBox="1"/>
              <p:nvPr/>
            </p:nvSpPr>
            <p:spPr>
              <a:xfrm>
                <a:off x="5275741" y="6010539"/>
                <a:ext cx="2332356" cy="296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rgbClr val="FF0000"/>
                    </a:solidFill>
                  </a:rPr>
                  <a:t>delayed-choice-Experimente</a:t>
                </a:r>
              </a:p>
            </p:txBody>
          </p: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723180C-7B60-8C8E-C5B8-A8A88581CA6C}"/>
                </a:ext>
              </a:extLst>
            </p:cNvPr>
            <p:cNvSpPr txBox="1"/>
            <p:nvPr/>
          </p:nvSpPr>
          <p:spPr>
            <a:xfrm>
              <a:off x="3017944" y="6340598"/>
              <a:ext cx="2775551" cy="2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„Zustand, Präparation, Superposition“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BF136D6-98E3-AD0B-99BC-795F7DBD51D3}"/>
              </a:ext>
            </a:extLst>
          </p:cNvPr>
          <p:cNvGrpSpPr/>
          <p:nvPr/>
        </p:nvGrpSpPr>
        <p:grpSpPr>
          <a:xfrm>
            <a:off x="1157113" y="3142297"/>
            <a:ext cx="1983963" cy="1187137"/>
            <a:chOff x="2029427" y="3707376"/>
            <a:chExt cx="1983963" cy="1187137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A0AB3A3-99CE-4123-954B-DE679E1661A2}"/>
                </a:ext>
              </a:extLst>
            </p:cNvPr>
            <p:cNvGrpSpPr/>
            <p:nvPr/>
          </p:nvGrpSpPr>
          <p:grpSpPr>
            <a:xfrm>
              <a:off x="2135561" y="3707376"/>
              <a:ext cx="1877829" cy="1187137"/>
              <a:chOff x="972725" y="4310294"/>
              <a:chExt cx="1269671" cy="1187137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4587293"/>
                <a:ext cx="766740" cy="910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972725" y="4310294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/>
                  <a:t>Fotoeffekt</a:t>
                </a:r>
              </a:p>
            </p:txBody>
          </p:sp>
        </p:grp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D5104F4-8BE9-6CDD-93BD-729B29E8F132}"/>
                </a:ext>
              </a:extLst>
            </p:cNvPr>
            <p:cNvSpPr txBox="1"/>
            <p:nvPr/>
          </p:nvSpPr>
          <p:spPr>
            <a:xfrm>
              <a:off x="2029427" y="3969817"/>
              <a:ext cx="13844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zur Messung</a:t>
              </a:r>
              <a:br>
                <a:rPr lang="de-DE" sz="1000" dirty="0"/>
              </a:br>
              <a:r>
                <a:rPr lang="de-DE" sz="1000" dirty="0"/>
                <a:t>der Energie</a:t>
              </a:r>
              <a:br>
                <a:rPr lang="de-DE" sz="1000" dirty="0"/>
              </a:br>
              <a:r>
                <a:rPr lang="de-DE" sz="1000" dirty="0"/>
                <a:t>des Lichts</a:t>
              </a:r>
              <a:endParaRPr lang="de-DE" sz="1200" dirty="0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0EE474A-392B-35B7-6D08-02182539028A}"/>
              </a:ext>
            </a:extLst>
          </p:cNvPr>
          <p:cNvGrpSpPr/>
          <p:nvPr/>
        </p:nvGrpSpPr>
        <p:grpSpPr>
          <a:xfrm>
            <a:off x="2207569" y="147410"/>
            <a:ext cx="7741255" cy="1394075"/>
            <a:chOff x="2207569" y="147410"/>
            <a:chExt cx="7741255" cy="1394075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0D0C17DD-D527-41F5-98F0-214A3112EE52}"/>
                </a:ext>
              </a:extLst>
            </p:cNvPr>
            <p:cNvGrpSpPr/>
            <p:nvPr/>
          </p:nvGrpSpPr>
          <p:grpSpPr>
            <a:xfrm>
              <a:off x="2207569" y="147410"/>
              <a:ext cx="5392229" cy="1394075"/>
              <a:chOff x="683568" y="147409"/>
              <a:chExt cx="5392229" cy="139407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518" y="359021"/>
                <a:ext cx="996709" cy="1064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1752C672-85B1-45B9-A508-5F44D8B2C1F8}"/>
                  </a:ext>
                </a:extLst>
              </p:cNvPr>
              <p:cNvGrpSpPr/>
              <p:nvPr/>
            </p:nvGrpSpPr>
            <p:grpSpPr>
              <a:xfrm>
                <a:off x="683568" y="147409"/>
                <a:ext cx="5392229" cy="1394075"/>
                <a:chOff x="683568" y="147409"/>
                <a:chExt cx="5392229" cy="1394075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1908" y="426421"/>
                  <a:ext cx="1872208" cy="1115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feld 21"/>
                <p:cNvSpPr txBox="1"/>
                <p:nvPr/>
              </p:nvSpPr>
              <p:spPr>
                <a:xfrm>
                  <a:off x="683568" y="147409"/>
                  <a:ext cx="53922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Objekte mit Ruhemasse zuerst: </a:t>
                  </a:r>
                  <a:r>
                    <a:rPr lang="de-DE" sz="1200" dirty="0"/>
                    <a:t>z.B. </a:t>
                  </a:r>
                  <a:r>
                    <a:rPr lang="de-DE" sz="1200" b="1" dirty="0"/>
                    <a:t>Interferenz</a:t>
                  </a:r>
                  <a:r>
                    <a:rPr lang="de-DE" sz="1200" dirty="0"/>
                    <a:t> </a:t>
                  </a:r>
                  <a:r>
                    <a:rPr lang="de-DE" sz="1200" b="1" dirty="0"/>
                    <a:t>einzelner</a:t>
                  </a:r>
                  <a:r>
                    <a:rPr lang="de-DE" sz="1200" dirty="0"/>
                    <a:t> Neutronen und </a:t>
                  </a:r>
                  <a:r>
                    <a:rPr lang="de-DE" sz="1200" dirty="0" err="1"/>
                    <a:t>Fullerene</a:t>
                  </a:r>
                  <a:endParaRPr lang="de-DE" sz="1200" dirty="0"/>
                </a:p>
              </p:txBody>
            </p:sp>
          </p:grpSp>
        </p:grp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56AB5910-0005-6AFB-7B9D-4CA3EE73C6EF}"/>
                </a:ext>
              </a:extLst>
            </p:cNvPr>
            <p:cNvSpPr txBox="1"/>
            <p:nvPr/>
          </p:nvSpPr>
          <p:spPr>
            <a:xfrm>
              <a:off x="7242049" y="540812"/>
              <a:ext cx="27067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i="1" dirty="0"/>
                <a:t>de-Broglie-Gleichung</a:t>
              </a:r>
              <a:endParaRPr lang="de-DE" sz="1200" i="1" dirty="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D83EC00-D7B3-6A56-BA25-D2DD700D3ED0}"/>
              </a:ext>
            </a:extLst>
          </p:cNvPr>
          <p:cNvGrpSpPr/>
          <p:nvPr/>
        </p:nvGrpSpPr>
        <p:grpSpPr>
          <a:xfrm>
            <a:off x="7413054" y="3653787"/>
            <a:ext cx="3216127" cy="1345941"/>
            <a:chOff x="7413054" y="3653787"/>
            <a:chExt cx="3216127" cy="1345941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C7CB51BF-F42E-4799-B5EA-6246E731F112}"/>
                </a:ext>
              </a:extLst>
            </p:cNvPr>
            <p:cNvGrpSpPr/>
            <p:nvPr/>
          </p:nvGrpSpPr>
          <p:grpSpPr>
            <a:xfrm>
              <a:off x="7413054" y="3653787"/>
              <a:ext cx="3216127" cy="1130420"/>
              <a:chOff x="5584846" y="4799552"/>
              <a:chExt cx="3216127" cy="1130420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4846" y="5151519"/>
                <a:ext cx="1512168" cy="778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feld 4"/>
              <p:cNvSpPr txBox="1"/>
              <p:nvPr/>
            </p:nvSpPr>
            <p:spPr>
              <a:xfrm>
                <a:off x="5736308" y="4799552"/>
                <a:ext cx="229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/>
                  <a:t>Nachweis </a:t>
                </a:r>
                <a:r>
                  <a:rPr lang="de-DE" sz="1200" b="1" dirty="0"/>
                  <a:t>einzelner </a:t>
                </a:r>
                <a:r>
                  <a:rPr lang="de-DE" sz="1200" dirty="0"/>
                  <a:t>Photonen</a:t>
                </a:r>
              </a:p>
            </p:txBody>
          </p:sp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604F009A-AEC6-4A3E-AF1B-DEFEB4296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25227" y="5113170"/>
                <a:ext cx="1575746" cy="667078"/>
              </a:xfrm>
              <a:prstGeom prst="rect">
                <a:avLst/>
              </a:prstGeom>
            </p:spPr>
          </p:pic>
        </p:grp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7FF9F14-7780-6141-B8CF-1BA3E895BF40}"/>
                </a:ext>
              </a:extLst>
            </p:cNvPr>
            <p:cNvSpPr txBox="1"/>
            <p:nvPr/>
          </p:nvSpPr>
          <p:spPr>
            <a:xfrm>
              <a:off x="8771235" y="4753507"/>
              <a:ext cx="12877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Koinzidenzmethode</a:t>
              </a:r>
              <a:endParaRPr lang="de-DE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9264426-8404-199A-1576-3719FEAA4B60}"/>
              </a:ext>
            </a:extLst>
          </p:cNvPr>
          <p:cNvGrpSpPr/>
          <p:nvPr/>
        </p:nvGrpSpPr>
        <p:grpSpPr>
          <a:xfrm>
            <a:off x="2484300" y="4695292"/>
            <a:ext cx="1746726" cy="1234304"/>
            <a:chOff x="3489769" y="3842841"/>
            <a:chExt cx="1746726" cy="1234304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1B8055B0-CBE3-2A8B-58BA-E7787AB8667E}"/>
                </a:ext>
              </a:extLst>
            </p:cNvPr>
            <p:cNvSpPr txBox="1"/>
            <p:nvPr/>
          </p:nvSpPr>
          <p:spPr>
            <a:xfrm>
              <a:off x="3489769" y="3842841"/>
              <a:ext cx="17467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Anwendungen in der QP</a:t>
              </a:r>
            </a:p>
          </p:txBody>
        </p:sp>
        <p:pic>
          <p:nvPicPr>
            <p:cNvPr id="42" name="Picture 2" descr="Würfel, Rot, Fallen, Zufall, Glückszahl">
              <a:extLst>
                <a:ext uri="{FF2B5EF4-FFF2-40B4-BE49-F238E27FC236}">
                  <a16:creationId xmlns:a16="http://schemas.microsoft.com/office/drawing/2014/main" id="{105670A5-C6D3-9D58-0470-58400E604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143" y="4164174"/>
              <a:ext cx="1464415" cy="912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Ellipse 42">
            <a:extLst>
              <a:ext uri="{FF2B5EF4-FFF2-40B4-BE49-F238E27FC236}">
                <a16:creationId xmlns:a16="http://schemas.microsoft.com/office/drawing/2014/main" id="{947BA602-A928-07D4-C92E-50BBFDD72DD0}"/>
              </a:ext>
            </a:extLst>
          </p:cNvPr>
          <p:cNvSpPr/>
          <p:nvPr/>
        </p:nvSpPr>
        <p:spPr>
          <a:xfrm>
            <a:off x="1943546" y="5538637"/>
            <a:ext cx="5298503" cy="1425748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C7E6762-D921-711C-89D2-5CBA20514AB3}"/>
              </a:ext>
            </a:extLst>
          </p:cNvPr>
          <p:cNvSpPr txBox="1"/>
          <p:nvPr/>
        </p:nvSpPr>
        <p:spPr>
          <a:xfrm>
            <a:off x="6720716" y="6385834"/>
            <a:ext cx="281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Anwendung der Quantenphysik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84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2858B-D516-7122-AECE-FAA73C1BF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518E4-B9DF-9493-3240-CFB4AD45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Anwendung der neuen Begriffe am MZI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CE4D96-07AA-2E58-2BBC-7EFA6D5F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49" y="1847110"/>
            <a:ext cx="9720303" cy="418410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1: </a:t>
            </a:r>
            <a:br>
              <a:rPr lang="de-D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Erläutern Sie die Messergebnisse an den Detektoren 1 </a:t>
            </a:r>
            <a:b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2 im dargestellten Mach-Zehnder-Interferometer. </a:t>
            </a:r>
            <a:b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Verwenden Sie die Begriffe Präparation, Zustand,</a:t>
            </a:r>
            <a:b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Teilzustand und Superposition. 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53AFDA54-3D7F-D2E4-3638-7E6895F8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6A21D697-3DF0-7B02-5818-B46BA18CEB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7340" b="4563"/>
          <a:stretch/>
        </p:blipFill>
        <p:spPr bwMode="auto">
          <a:xfrm>
            <a:off x="7588750" y="1785418"/>
            <a:ext cx="3646719" cy="2793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350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2EBBD-7843-5F5B-5A42-2EE41D354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D3897-525A-C51F-EB91-09206018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Komplementarität, Nichtlokalität wie bisher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z.B. mit der MILQ-Simulation</a:t>
            </a:r>
          </a:p>
        </p:txBody>
      </p:sp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80B2D89E-15D7-7485-6A04-D01D21AF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haltsplatzhalter 4" descr="Ein Bild, das Pixel, Design enthält.&#10;&#10;Automatisch generierte Beschreibung">
            <a:extLst>
              <a:ext uri="{FF2B5EF4-FFF2-40B4-BE49-F238E27FC236}">
                <a16:creationId xmlns:a16="http://schemas.microsoft.com/office/drawing/2014/main" id="{1A885427-D3AB-C008-DD7C-06249EAF3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46944" y="2297961"/>
            <a:ext cx="6072733" cy="235958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1F0FB40-F645-A0DA-82DB-6DE8E3A7F29C}"/>
              </a:ext>
            </a:extLst>
          </p:cNvPr>
          <p:cNvSpPr txBox="1"/>
          <p:nvPr/>
        </p:nvSpPr>
        <p:spPr>
          <a:xfrm>
            <a:off x="665264" y="2067441"/>
            <a:ext cx="45489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n w="0"/>
              </a:rPr>
              <a:t>Nicht-Lokalität: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n w="0"/>
              </a:rPr>
              <a:t>Alle möglichen </a:t>
            </a:r>
            <a:r>
              <a:rPr lang="de-DE" sz="2200" b="1" dirty="0">
                <a:ln w="0"/>
                <a:solidFill>
                  <a:srgbClr val="C00000"/>
                </a:solidFill>
              </a:rPr>
              <a:t>klassisch denkbaren Wege</a:t>
            </a:r>
            <a:r>
              <a:rPr lang="de-DE" sz="2200" dirty="0">
                <a:ln w="0"/>
                <a:solidFill>
                  <a:srgbClr val="C00000"/>
                </a:solidFill>
              </a:rPr>
              <a:t> </a:t>
            </a:r>
            <a:r>
              <a:rPr lang="de-DE" sz="2200" dirty="0">
                <a:ln w="0"/>
              </a:rPr>
              <a:t>tragen zum Versuchsergebnis bei.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n w="0"/>
              </a:rPr>
              <a:t>Quantenobjekte haben die Eigenschaft Ort nicht. Versucht man „klassisch“ zu argumentieren, gerät man in Widersprüche zu den Beobachtungen.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n w="0"/>
              </a:rPr>
              <a:t>Der gesamte räumliche Versuchsaufbau muss in das Versuchsergebnis einbezogen werden.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34A860F-8AD9-801C-2462-526AE8F2DEEF}"/>
              </a:ext>
            </a:extLst>
          </p:cNvPr>
          <p:cNvSpPr txBox="1"/>
          <p:nvPr/>
        </p:nvSpPr>
        <p:spPr>
          <a:xfrm>
            <a:off x="5646944" y="5015547"/>
            <a:ext cx="4760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n w="0"/>
              </a:rPr>
              <a:t>Hinweis: </a:t>
            </a:r>
            <a:r>
              <a:rPr lang="de-DE" dirty="0">
                <a:ln w="0"/>
              </a:rPr>
              <a:t>„</a:t>
            </a:r>
            <a:r>
              <a:rPr lang="de-DE" sz="1800" dirty="0">
                <a:ln w="0"/>
              </a:rPr>
              <a:t>klassisch denkbare Wege“ und „Pfade“ werden von uns synonym verwendet. Wir vermeiden bei Quantenobjekten von „Wegen“ zu sprechen, um die unterschiedlichen Welten zu verdeutlichen.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332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C24E1-B770-F1C6-3538-A704DC536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64120-6D62-0215-E176-A31E52EA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Komplementarität, Nichtlokalität wie bisher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z.B. mit der MILQ-Simulation</a:t>
            </a:r>
          </a:p>
        </p:txBody>
      </p:sp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62A139F2-1AA9-AB2B-2BAC-4FAA6A34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haltsplatzhalter 4" descr="Ein Bild, das Pixel, Design enthält.&#10;&#10;Automatisch generierte Beschreibung">
            <a:extLst>
              <a:ext uri="{FF2B5EF4-FFF2-40B4-BE49-F238E27FC236}">
                <a16:creationId xmlns:a16="http://schemas.microsoft.com/office/drawing/2014/main" id="{AAD831EC-AC3C-7D2E-4CED-0404FB5C1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00947" y="1690688"/>
            <a:ext cx="5102492" cy="198259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6CFF903-F511-D8B3-C6AC-9BA9A26604B9}"/>
              </a:ext>
            </a:extLst>
          </p:cNvPr>
          <p:cNvSpPr txBox="1"/>
          <p:nvPr/>
        </p:nvSpPr>
        <p:spPr>
          <a:xfrm>
            <a:off x="672421" y="1976225"/>
            <a:ext cx="51024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n w="0"/>
              </a:rPr>
              <a:t>Komplementarität:</a:t>
            </a:r>
          </a:p>
          <a:p>
            <a:r>
              <a:rPr lang="de-DE" sz="2200" dirty="0">
                <a:ln w="0"/>
              </a:rPr>
              <a:t>Interferenz kann nur dann auftreten, wenn mehrere klassisch denkbare Wege möglich sind und diese Möglichkeiten nicht unterscheidbar sind.</a:t>
            </a:r>
          </a:p>
          <a:p>
            <a:r>
              <a:rPr lang="de-DE" sz="2200" dirty="0">
                <a:ln w="0"/>
              </a:rPr>
              <a:t>Sobald die denkbaren Möglichkeiten unterscheidbar sind, z.B. durch Polarisationsfilter oder Hindernis, tritt keine Interferenz auf.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655FA0-4B6F-EFED-6951-7558CAE0FAE8}"/>
              </a:ext>
            </a:extLst>
          </p:cNvPr>
          <p:cNvSpPr txBox="1"/>
          <p:nvPr/>
        </p:nvSpPr>
        <p:spPr>
          <a:xfrm>
            <a:off x="6096000" y="3777406"/>
            <a:ext cx="5102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n w="0"/>
              </a:rPr>
              <a:t>Hinweis:</a:t>
            </a:r>
          </a:p>
          <a:p>
            <a:r>
              <a:rPr lang="de-DE" sz="2000" dirty="0">
                <a:ln w="0"/>
              </a:rPr>
              <a:t>Obwohl in den Schulbüchern sicherlich noch „Welcher-Weg-Information“ steht, ist dies der Versuch auf Begriffe, die eine Vorstellung von „Wegen“ unterstützen können, zu verzichten. Die Diskussion darüber muss mit den Lernenden geführt werden.</a:t>
            </a:r>
          </a:p>
        </p:txBody>
      </p:sp>
    </p:spTree>
    <p:extLst>
      <p:ext uri="{BB962C8B-B14F-4D97-AF65-F5344CB8AC3E}">
        <p14:creationId xmlns:p14="http://schemas.microsoft.com/office/powerpoint/2010/main" val="30777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EDD0B-5BE0-084B-18A9-560A76C7F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26D41-2C4F-E2C8-BC5B-0A78B646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Delayed choice und Kausalität</a:t>
            </a:r>
          </a:p>
        </p:txBody>
      </p:sp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98E3B886-6DF0-D39F-FA93-7D453ED7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haltsplatzhalter 4" descr="Ein Bild, das Pixel, Design enthält.&#10;&#10;Automatisch generierte Beschreibung">
            <a:extLst>
              <a:ext uri="{FF2B5EF4-FFF2-40B4-BE49-F238E27FC236}">
                <a16:creationId xmlns:a16="http://schemas.microsoft.com/office/drawing/2014/main" id="{9F43FCC6-F08A-E37E-D22C-132FFADC6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00947" y="1690688"/>
            <a:ext cx="5102492" cy="198259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513080-B323-13FA-2350-7C24A559B76E}"/>
              </a:ext>
            </a:extLst>
          </p:cNvPr>
          <p:cNvSpPr txBox="1"/>
          <p:nvPr/>
        </p:nvSpPr>
        <p:spPr>
          <a:xfrm>
            <a:off x="672421" y="1976225"/>
            <a:ext cx="5102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n w="0"/>
              </a:rPr>
              <a:t>delayed choice…</a:t>
            </a:r>
          </a:p>
          <a:p>
            <a:r>
              <a:rPr lang="de-DE" sz="2200" dirty="0">
                <a:ln w="0"/>
              </a:rPr>
              <a:t>ist ein </a:t>
            </a:r>
            <a:r>
              <a:rPr lang="de-DE" sz="2200" b="1" dirty="0">
                <a:ln w="0"/>
                <a:solidFill>
                  <a:srgbClr val="C00000"/>
                </a:solidFill>
              </a:rPr>
              <a:t>ungünstiger</a:t>
            </a:r>
            <a:r>
              <a:rPr lang="de-DE" sz="2200" dirty="0">
                <a:ln w="0"/>
              </a:rPr>
              <a:t> Name für das Phänomen, da keine Veränderung in der Vergangenheit möglich ist. (Kausalität)</a:t>
            </a:r>
            <a:br>
              <a:rPr lang="de-DE" sz="2200" dirty="0">
                <a:ln w="0"/>
              </a:rPr>
            </a:br>
            <a:r>
              <a:rPr lang="de-DE" sz="2200" dirty="0">
                <a:ln w="0"/>
              </a:rPr>
              <a:t>Das delayed-choice Experiment mit dem Mach-Zehnder-Interferometer könnte sein, den dritten Polfilter vor dem Schirm erst dann in den Aufbau zu schalten, wenn sicher ist, dass das Photon die beiden ersten Polarisationsfilter passiert hat.</a:t>
            </a:r>
          </a:p>
          <a:p>
            <a:r>
              <a:rPr lang="de-DE" sz="2200" dirty="0">
                <a:ln w="0"/>
              </a:rPr>
              <a:t>  </a:t>
            </a:r>
          </a:p>
        </p:txBody>
      </p:sp>
      <p:sp>
        <p:nvSpPr>
          <p:cNvPr id="10" name="Abgerundetes Rechteck">
            <a:extLst>
              <a:ext uri="{FF2B5EF4-FFF2-40B4-BE49-F238E27FC236}">
                <a16:creationId xmlns:a16="http://schemas.microsoft.com/office/drawing/2014/main" id="{91CC9B04-6684-F3C2-0108-21A26FCC2549}"/>
              </a:ext>
            </a:extLst>
          </p:cNvPr>
          <p:cNvSpPr/>
          <p:nvPr/>
        </p:nvSpPr>
        <p:spPr>
          <a:xfrm>
            <a:off x="6242645" y="3777406"/>
            <a:ext cx="5197826" cy="1947122"/>
          </a:xfrm>
          <a:prstGeom prst="roundRect">
            <a:avLst>
              <a:gd name="adj" fmla="val 7159"/>
            </a:avLst>
          </a:prstGeom>
          <a:solidFill>
            <a:srgbClr val="CDCD00"/>
          </a:solidFill>
          <a:ln w="63500">
            <a:solidFill>
              <a:srgbClr val="8B5A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1" name="Superposition…">
            <a:extLst>
              <a:ext uri="{FF2B5EF4-FFF2-40B4-BE49-F238E27FC236}">
                <a16:creationId xmlns:a16="http://schemas.microsoft.com/office/drawing/2014/main" id="{243A95B8-02A4-1765-4365-FA0A633A1D4B}"/>
              </a:ext>
            </a:extLst>
          </p:cNvPr>
          <p:cNvSpPr txBox="1"/>
          <p:nvPr/>
        </p:nvSpPr>
        <p:spPr>
          <a:xfrm>
            <a:off x="6284525" y="3892822"/>
            <a:ext cx="5102492" cy="1759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Kausalität…</a:t>
            </a:r>
            <a:endParaRPr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bedeutet, dass eine Ursache (hier der Einbau des Polfilters) nur solche Wirkungen auf das System haben kann, die in der Zukunft liegen, </a:t>
            </a:r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in der Vergangenheit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und auch nur an solchen Orten, die mit höchstens Lichtgeschwindigkeit erreichbar sind (gemäß der speziellen Relativitätstheorie von Albert Einstein). 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12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2B150-B112-8A35-6547-FC44EBEE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A63EE-B565-CE62-2954-6BDAE28D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Delayed choice und Kausalität</a:t>
            </a:r>
          </a:p>
        </p:txBody>
      </p:sp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5AA67C3B-A3BA-5CD5-35CF-EC2A27DB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haltsplatzhalter 4" descr="Ein Bild, das Pixel, Design enthält.&#10;&#10;Automatisch generierte Beschreibung">
            <a:extLst>
              <a:ext uri="{FF2B5EF4-FFF2-40B4-BE49-F238E27FC236}">
                <a16:creationId xmlns:a16="http://schemas.microsoft.com/office/drawing/2014/main" id="{35C2F950-643A-9FB2-5D9C-F35135CDE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00947" y="1690688"/>
            <a:ext cx="5102492" cy="198259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B91652D-040E-27AF-79EA-13C40BDB8543}"/>
              </a:ext>
            </a:extLst>
          </p:cNvPr>
          <p:cNvSpPr txBox="1"/>
          <p:nvPr/>
        </p:nvSpPr>
        <p:spPr>
          <a:xfrm>
            <a:off x="672421" y="1976225"/>
            <a:ext cx="51024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n w="0"/>
              </a:rPr>
              <a:t>delayed choice…</a:t>
            </a:r>
          </a:p>
          <a:p>
            <a:r>
              <a:rPr lang="de-DE" sz="2200" dirty="0">
                <a:ln w="0"/>
              </a:rPr>
              <a:t>Das Quantenobjekt trifft zeitlich „keine Entscheidungen“ oder „hat bestimmte Eigenschaften“.</a:t>
            </a:r>
          </a:p>
          <a:p>
            <a:r>
              <a:rPr lang="de-DE" sz="2200" dirty="0">
                <a:ln w="0"/>
              </a:rPr>
              <a:t>Erst, wenn gemessen wird (Schirm, Detektor) zählt der zu diesem Zeitpunkt existierende gesamte Versuchsaufbau. </a:t>
            </a:r>
            <a:br>
              <a:rPr lang="de-DE" sz="2200" dirty="0">
                <a:ln w="0"/>
              </a:rPr>
            </a:br>
            <a:endParaRPr lang="de-DE" sz="2200" dirty="0">
              <a:ln w="0"/>
            </a:endParaRPr>
          </a:p>
          <a:p>
            <a:r>
              <a:rPr lang="de-DE" sz="2200" dirty="0">
                <a:ln w="0"/>
              </a:rPr>
              <a:t>Dies widerspricht unserer Vorstellung und unseren Erfahrungen.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7F56FF4-1C11-49DB-7FFE-141B77C35D38}"/>
              </a:ext>
            </a:extLst>
          </p:cNvPr>
          <p:cNvSpPr txBox="1"/>
          <p:nvPr/>
        </p:nvSpPr>
        <p:spPr>
          <a:xfrm>
            <a:off x="6700947" y="3901033"/>
            <a:ext cx="51024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n w="0"/>
                <a:solidFill>
                  <a:srgbClr val="C00000"/>
                </a:solidFill>
              </a:rPr>
              <a:t>Hinweis:</a:t>
            </a:r>
          </a:p>
          <a:p>
            <a:r>
              <a:rPr lang="de-DE" sz="2000" dirty="0">
                <a:ln w="0"/>
                <a:solidFill>
                  <a:srgbClr val="C00000"/>
                </a:solidFill>
              </a:rPr>
              <a:t>Die früheren Formulierungen (auch bei NUN) nach denen der dritte Polfilter „Informationen im nachhinein auslöscht“ sind fachlich falsch, sie widersprechen der Kausalität.</a:t>
            </a:r>
          </a:p>
        </p:txBody>
      </p:sp>
    </p:spTree>
    <p:extLst>
      <p:ext uri="{BB962C8B-B14F-4D97-AF65-F5344CB8AC3E}">
        <p14:creationId xmlns:p14="http://schemas.microsoft.com/office/powerpoint/2010/main" val="53393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EC175-B14B-DD93-CC46-79AB4F14A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1B92E-14EB-C99F-C742-02D81970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Was sollten Lernenden über Quantenphysik gelernt haben?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A4F16-BA17-D367-B6F3-D80F9456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49" y="1847110"/>
            <a:ext cx="10914651" cy="418410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Vorgehen ist in der Quantenphysik stets dasselbe: Man muss, ausgehend vom präparierten Zustand, den Zustand eines Quantenobjekts zeitlich durch alle möglichen räumlichen Bereiche des Systems verfolgen und alle Wechselwirkungen in diesen Bereichen berücksichtigen (z.B. also für jeden </a:t>
            </a:r>
            <a:r>
              <a:rPr lang="de-DE" sz="1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klassisch denkbaren Weg 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Zeigerkette zeichnen), und am Ende, </a:t>
            </a:r>
            <a:r>
              <a:rPr lang="de-DE" sz="1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erst dann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aus diesen Informationen, also dem Endzustand, die Wahrscheinlichkeiten zu den verwendeten Messungen berechnen (z.B. über das Quadrat der resultierenden Zeigerlänge). </a:t>
            </a:r>
            <a:b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Möchte man zusätzliche Informationen erhalten, muss der Aufbau durch geeignete Wechselwirkungen gestaltet werden. Dann kommt es aber zur </a:t>
            </a:r>
            <a:r>
              <a:rPr lang="de-DE" sz="1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Komplementarität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Dass immer alle Informationen aus allen (</a:t>
            </a:r>
            <a:r>
              <a:rPr lang="de-DE" sz="1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kausal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kein Delayed Choice) erreichbaren Bereichen beitragen, auch wenn diese räumlich getrennt sind, also die </a:t>
            </a:r>
            <a:r>
              <a:rPr lang="de-DE" sz="1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Nichtlokalität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lässt sich mathematisch widerspruchsfrei beschreiben, steht aber im Konflikt zu unserer klassischen Vorstellung, dass zu einer Zeit immer nur Wechselwirkungen an einem Ort, nämlich dem aktuellen eines Objekts, beitragen sollte – dieser Konflikt stellt das gedankliche Kernproblem zum Verständnis der Quantenphysik dar. Er kann auch heute nicht als gedanklich gelöst betrachtet werden.</a:t>
            </a:r>
          </a:p>
        </p:txBody>
      </p:sp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DEF8FFAA-27A9-C25C-E161-1333D6C9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8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08513-3799-52C4-6681-4BC364B32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AB4A0-FCCA-E3CD-0C96-7194CBAD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Puh….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49F296-F691-EBEB-DE47-712BDD0B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49" y="1847110"/>
            <a:ext cx="9720303" cy="418410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e-D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rstmal sacken lassen…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und dann an den Simulationen und mit den Arbeitsblättern ausprobieren.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2B59EAEE-7AE7-3845-EC95-70700241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08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8A496735-EF2D-64B9-96EB-666AB5D0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C5BF7AE9-E8AA-88F2-6CCE-A86B9BC55829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229972" y="-17874"/>
            <a:ext cx="6940598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de-DE" sz="4800" dirty="0">
                <a:latin typeface="+mj-lt"/>
                <a:cs typeface="+mj-cs"/>
              </a:rPr>
              <a:t>Neue Begriffe in der Quantenphysik</a:t>
            </a:r>
            <a:br>
              <a:rPr lang="de-DE" sz="4800" dirty="0">
                <a:latin typeface="+mj-lt"/>
                <a:cs typeface="+mj-cs"/>
              </a:rPr>
            </a:br>
            <a:r>
              <a:rPr lang="de-DE" sz="4800" dirty="0">
                <a:latin typeface="+mj-lt"/>
                <a:cs typeface="+mj-cs"/>
              </a:rPr>
              <a:t>oder</a:t>
            </a:r>
            <a:br>
              <a:rPr lang="de-DE" sz="4800" dirty="0">
                <a:latin typeface="+mj-lt"/>
                <a:cs typeface="+mj-cs"/>
              </a:rPr>
            </a:br>
            <a:r>
              <a:rPr lang="de-DE" sz="4800" dirty="0">
                <a:latin typeface="+mj-lt"/>
                <a:cs typeface="+mj-cs"/>
              </a:rPr>
              <a:t>delayed choice and friends</a:t>
            </a:r>
            <a:br>
              <a:rPr lang="de-DE" sz="4800" dirty="0">
                <a:latin typeface="+mj-lt"/>
                <a:cs typeface="+mj-cs"/>
              </a:rPr>
            </a:br>
            <a:br>
              <a:rPr lang="de-DE" sz="4800" dirty="0">
                <a:latin typeface="+mj-lt"/>
                <a:cs typeface="+mj-cs"/>
              </a:rPr>
            </a:br>
            <a:r>
              <a:rPr lang="de-DE" sz="4800" dirty="0">
                <a:latin typeface="+mj-lt"/>
                <a:cs typeface="+mj-cs"/>
              </a:rPr>
              <a:t>am Mach-Zehnder-Interferometer</a:t>
            </a:r>
            <a:endParaRPr lang="de-DE" altLang="de-DE" sz="4800" dirty="0">
              <a:latin typeface="+mj-lt"/>
              <a:cs typeface="+mj-cs"/>
            </a:endParaRPr>
          </a:p>
        </p:txBody>
      </p:sp>
      <p:pic>
        <p:nvPicPr>
          <p:cNvPr id="3" name="Grafik 2" descr="Ein Bild, das Im Haus, Schaltung enthält.&#10;&#10;Automatisch generierte Beschreibung">
            <a:extLst>
              <a:ext uri="{FF2B5EF4-FFF2-40B4-BE49-F238E27FC236}">
                <a16:creationId xmlns:a16="http://schemas.microsoft.com/office/drawing/2014/main" id="{D0FC4C01-A035-C14B-E99D-AF76C84F8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6" r="26615"/>
          <a:stretch/>
        </p:blipFill>
        <p:spPr>
          <a:xfrm>
            <a:off x="-10469" y="0"/>
            <a:ext cx="3362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8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BB98B-29C9-C336-FB3A-26868A34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Ziele aus dem KC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9FBDC1-4E5A-B95C-0E29-989D0679B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Lernenden (eA) …</a:t>
            </a:r>
          </a:p>
          <a:p>
            <a:r>
              <a:rPr lang="de-DE" sz="2400" dirty="0">
                <a:uFill>
                  <a:solidFill>
                    <a:srgbClr val="000000"/>
                  </a:solidFill>
                </a:uFill>
              </a:rPr>
              <a:t>…beschreiben den Aufbau eines Mach-Zehnder- Interferometers.</a:t>
            </a:r>
          </a:p>
          <a:p>
            <a:r>
              <a:rPr lang="de-DE" sz="2400" dirty="0">
                <a:uFill>
                  <a:solidFill>
                    <a:srgbClr val="000000"/>
                  </a:solidFill>
                </a:uFill>
              </a:rPr>
              <a:t>…interpretieren ein Experiment mit dem Mach-Zehnder-Interferometer mit einzelnen Quantenobjekten unter den Gesichtspunkten </a:t>
            </a:r>
            <a:r>
              <a:rPr lang="de-DE" sz="2400" b="1" dirty="0">
                <a:uFill>
                  <a:solidFill>
                    <a:srgbClr val="000000"/>
                  </a:solidFill>
                </a:uFill>
              </a:rPr>
              <a:t>Komplementarität</a:t>
            </a:r>
            <a:r>
              <a:rPr lang="de-DE" sz="2400" dirty="0">
                <a:uFill>
                  <a:solidFill>
                    <a:srgbClr val="000000"/>
                  </a:solidFill>
                </a:uFill>
              </a:rPr>
              <a:t> und </a:t>
            </a:r>
            <a:r>
              <a:rPr lang="de-DE" sz="2400" b="1" dirty="0">
                <a:uFill>
                  <a:solidFill>
                    <a:srgbClr val="000000"/>
                  </a:solidFill>
                </a:uFill>
              </a:rPr>
              <a:t>Nichtlokalität.</a:t>
            </a:r>
            <a:endParaRPr lang="de-DE" sz="2400" dirty="0">
              <a:uFill>
                <a:solidFill>
                  <a:srgbClr val="000000"/>
                </a:solidFill>
              </a:uFill>
            </a:endParaRPr>
          </a:p>
          <a:p>
            <a:r>
              <a:rPr lang="de-DE" sz="2400" dirty="0">
                <a:uFill>
                  <a:solidFill>
                    <a:srgbClr val="000000"/>
                  </a:solidFill>
                </a:uFill>
              </a:rPr>
              <a:t>…beschreiben ein Experiment mit dem Mach-Zehnder-Interferometer analog zu einem </a:t>
            </a:r>
            <a:r>
              <a:rPr lang="de-DE" sz="2400" b="1" dirty="0">
                <a:uFill>
                  <a:solidFill>
                    <a:srgbClr val="000000"/>
                  </a:solidFill>
                </a:uFill>
              </a:rPr>
              <a:t>delayed-choice-Experiment</a:t>
            </a:r>
            <a:r>
              <a:rPr lang="de-DE" sz="2400" dirty="0"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rPr lang="de-DE" sz="24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de-DE" sz="2400" u="none" strike="noStrike" dirty="0">
                <a:effectLst/>
                <a:uFill>
                  <a:solidFill>
                    <a:srgbClr val="000000"/>
                  </a:solidFill>
                </a:uFill>
              </a:rPr>
              <a:t>erläutern an diesem Beispiel die Begriffe Nichtlokalität und </a:t>
            </a:r>
            <a:r>
              <a:rPr lang="de-DE" sz="2400" b="1" u="none" strike="noStrike" dirty="0">
                <a:effectLst/>
                <a:uFill>
                  <a:solidFill>
                    <a:srgbClr val="000000"/>
                  </a:solidFill>
                </a:uFill>
              </a:rPr>
              <a:t>Kausalität</a:t>
            </a:r>
            <a:r>
              <a:rPr lang="de-DE" sz="2400" u="none" strike="noStrike" dirty="0">
                <a:effectLst/>
                <a:uFill>
                  <a:solidFill>
                    <a:srgbClr val="000000"/>
                  </a:solidFill>
                </a:uFill>
              </a:rPr>
              <a:t>. </a:t>
            </a:r>
          </a:p>
          <a:p>
            <a:r>
              <a:rPr lang="de-DE" altLang="de-DE" sz="2400" dirty="0">
                <a:uFill>
                  <a:solidFill>
                    <a:srgbClr val="000000"/>
                  </a:solidFill>
                </a:uFill>
              </a:rPr>
              <a:t>…erläutern die Begriffe </a:t>
            </a:r>
            <a:r>
              <a:rPr lang="de-DE" altLang="de-DE" sz="2400" b="1" dirty="0">
                <a:uFill>
                  <a:solidFill>
                    <a:srgbClr val="000000"/>
                  </a:solidFill>
                </a:uFill>
              </a:rPr>
              <a:t>Zustand</a:t>
            </a:r>
            <a:r>
              <a:rPr lang="de-DE" altLang="de-DE" sz="2400" dirty="0"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de-DE" altLang="de-DE" sz="2400" b="1" dirty="0">
                <a:uFill>
                  <a:solidFill>
                    <a:srgbClr val="000000"/>
                  </a:solidFill>
                </a:uFill>
              </a:rPr>
              <a:t>Präparation</a:t>
            </a:r>
            <a:r>
              <a:rPr lang="de-DE" altLang="de-DE" sz="2400" dirty="0">
                <a:uFill>
                  <a:solidFill>
                    <a:srgbClr val="000000"/>
                  </a:solidFill>
                </a:uFill>
              </a:rPr>
              <a:t> und </a:t>
            </a:r>
            <a:r>
              <a:rPr lang="de-DE" altLang="de-DE" sz="2400" b="1" dirty="0">
                <a:uFill>
                  <a:solidFill>
                    <a:srgbClr val="000000"/>
                  </a:solidFill>
                </a:uFill>
              </a:rPr>
              <a:t>Superposition</a:t>
            </a:r>
            <a:r>
              <a:rPr lang="de-DE" altLang="de-DE" sz="2400" dirty="0">
                <a:uFill>
                  <a:solidFill>
                    <a:srgbClr val="000000"/>
                  </a:solidFill>
                </a:uFill>
              </a:rPr>
              <a:t> am Beispiel eines Experimentes mit polarisiertem Licht. </a:t>
            </a:r>
          </a:p>
          <a:p>
            <a:pPr marL="0" indent="0">
              <a:buNone/>
            </a:pPr>
            <a:endParaRPr lang="de-DE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A29FC4A7-F714-58ED-84C8-18AECE68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58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bgerundetes Rechteck"/>
          <p:cNvSpPr/>
          <p:nvPr/>
        </p:nvSpPr>
        <p:spPr>
          <a:xfrm>
            <a:off x="3852456" y="2359793"/>
            <a:ext cx="4375437" cy="2580730"/>
          </a:xfrm>
          <a:prstGeom prst="roundRect">
            <a:avLst>
              <a:gd name="adj" fmla="val 3691"/>
            </a:avLst>
          </a:prstGeom>
          <a:solidFill>
            <a:schemeClr val="accent4">
              <a:hueOff val="-476017"/>
              <a:lumOff val="-10042"/>
              <a:alpha val="45931"/>
            </a:schemeClr>
          </a:solidFill>
          <a:ln w="63500">
            <a:solidFill>
              <a:srgbClr val="8B5A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2" name="ST"/>
          <p:cNvSpPr txBox="1"/>
          <p:nvPr/>
        </p:nvSpPr>
        <p:spPr>
          <a:xfrm>
            <a:off x="5778295" y="2487905"/>
            <a:ext cx="162894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3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700"/>
              <a:t>ST</a:t>
            </a:r>
          </a:p>
        </p:txBody>
      </p:sp>
      <p:pic>
        <p:nvPicPr>
          <p:cNvPr id="153" name="IMG_6C8B0705EE93-1.jpeg" descr="IMG_6C8B0705EE93-1.jpeg"/>
          <p:cNvPicPr>
            <a:picLocks noChangeAspect="1"/>
          </p:cNvPicPr>
          <p:nvPr/>
        </p:nvPicPr>
        <p:blipFill>
          <a:blip r:embed="rId3"/>
          <a:srcRect l="8094" t="27627" r="12860" b="17120"/>
          <a:stretch>
            <a:fillRect/>
          </a:stretch>
        </p:blipFill>
        <p:spPr>
          <a:xfrm>
            <a:off x="4216687" y="2821973"/>
            <a:ext cx="3756026" cy="1684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9" extrusionOk="0">
                <a:moveTo>
                  <a:pt x="71" y="0"/>
                </a:moveTo>
                <a:lnTo>
                  <a:pt x="35" y="119"/>
                </a:lnTo>
                <a:cubicBezTo>
                  <a:pt x="4" y="227"/>
                  <a:pt x="0" y="610"/>
                  <a:pt x="0" y="3874"/>
                </a:cubicBezTo>
                <a:lnTo>
                  <a:pt x="0" y="7509"/>
                </a:lnTo>
                <a:lnTo>
                  <a:pt x="2108" y="7512"/>
                </a:lnTo>
                <a:cubicBezTo>
                  <a:pt x="3267" y="7512"/>
                  <a:pt x="4252" y="7526"/>
                  <a:pt x="4298" y="7542"/>
                </a:cubicBezTo>
                <a:lnTo>
                  <a:pt x="4380" y="7573"/>
                </a:lnTo>
                <a:lnTo>
                  <a:pt x="4379" y="5861"/>
                </a:lnTo>
                <a:cubicBezTo>
                  <a:pt x="4377" y="4347"/>
                  <a:pt x="4381" y="4135"/>
                  <a:pt x="4413" y="4027"/>
                </a:cubicBezTo>
                <a:lnTo>
                  <a:pt x="4449" y="3902"/>
                </a:lnTo>
                <a:lnTo>
                  <a:pt x="6422" y="3889"/>
                </a:lnTo>
                <a:cubicBezTo>
                  <a:pt x="7508" y="3882"/>
                  <a:pt x="8427" y="3888"/>
                  <a:pt x="8463" y="3902"/>
                </a:cubicBezTo>
                <a:cubicBezTo>
                  <a:pt x="8527" y="3928"/>
                  <a:pt x="8528" y="3936"/>
                  <a:pt x="8535" y="4258"/>
                </a:cubicBezTo>
                <a:cubicBezTo>
                  <a:pt x="8538" y="4438"/>
                  <a:pt x="8548" y="4583"/>
                  <a:pt x="8556" y="4583"/>
                </a:cubicBezTo>
                <a:cubicBezTo>
                  <a:pt x="8565" y="4583"/>
                  <a:pt x="8710" y="4430"/>
                  <a:pt x="8878" y="4242"/>
                </a:cubicBezTo>
                <a:lnTo>
                  <a:pt x="9184" y="3902"/>
                </a:lnTo>
                <a:lnTo>
                  <a:pt x="11214" y="3902"/>
                </a:lnTo>
                <a:cubicBezTo>
                  <a:pt x="13199" y="3902"/>
                  <a:pt x="13245" y="3904"/>
                  <a:pt x="13267" y="3996"/>
                </a:cubicBezTo>
                <a:cubicBezTo>
                  <a:pt x="13293" y="4104"/>
                  <a:pt x="13299" y="15990"/>
                  <a:pt x="13273" y="16315"/>
                </a:cubicBezTo>
                <a:lnTo>
                  <a:pt x="13257" y="16510"/>
                </a:lnTo>
                <a:lnTo>
                  <a:pt x="12770" y="16523"/>
                </a:lnTo>
                <a:lnTo>
                  <a:pt x="12282" y="16536"/>
                </a:lnTo>
                <a:lnTo>
                  <a:pt x="12285" y="17920"/>
                </a:lnTo>
                <a:cubicBezTo>
                  <a:pt x="12287" y="19452"/>
                  <a:pt x="12304" y="19770"/>
                  <a:pt x="12414" y="20265"/>
                </a:cubicBezTo>
                <a:cubicBezTo>
                  <a:pt x="12484" y="20583"/>
                  <a:pt x="12656" y="21010"/>
                  <a:pt x="12795" y="21205"/>
                </a:cubicBezTo>
                <a:cubicBezTo>
                  <a:pt x="12843" y="21272"/>
                  <a:pt x="12947" y="21377"/>
                  <a:pt x="13026" y="21439"/>
                </a:cubicBezTo>
                <a:cubicBezTo>
                  <a:pt x="13225" y="21594"/>
                  <a:pt x="13532" y="21600"/>
                  <a:pt x="13726" y="21454"/>
                </a:cubicBezTo>
                <a:cubicBezTo>
                  <a:pt x="14023" y="21231"/>
                  <a:pt x="14282" y="20688"/>
                  <a:pt x="14397" y="20051"/>
                </a:cubicBezTo>
                <a:cubicBezTo>
                  <a:pt x="14469" y="19649"/>
                  <a:pt x="14491" y="19137"/>
                  <a:pt x="14500" y="17643"/>
                </a:cubicBezTo>
                <a:lnTo>
                  <a:pt x="14505" y="16536"/>
                </a:lnTo>
                <a:lnTo>
                  <a:pt x="13969" y="16523"/>
                </a:lnTo>
                <a:lnTo>
                  <a:pt x="13433" y="16510"/>
                </a:lnTo>
                <a:lnTo>
                  <a:pt x="13416" y="15875"/>
                </a:lnTo>
                <a:cubicBezTo>
                  <a:pt x="13388" y="14875"/>
                  <a:pt x="13408" y="4306"/>
                  <a:pt x="13437" y="4240"/>
                </a:cubicBezTo>
                <a:cubicBezTo>
                  <a:pt x="13455" y="4200"/>
                  <a:pt x="13640" y="4583"/>
                  <a:pt x="14132" y="5678"/>
                </a:cubicBezTo>
                <a:cubicBezTo>
                  <a:pt x="14751" y="7055"/>
                  <a:pt x="14808" y="7169"/>
                  <a:pt x="14877" y="7169"/>
                </a:cubicBezTo>
                <a:cubicBezTo>
                  <a:pt x="14947" y="7169"/>
                  <a:pt x="14998" y="7072"/>
                  <a:pt x="14998" y="6938"/>
                </a:cubicBezTo>
                <a:cubicBezTo>
                  <a:pt x="14998" y="6915"/>
                  <a:pt x="14698" y="6230"/>
                  <a:pt x="14331" y="5414"/>
                </a:cubicBezTo>
                <a:cubicBezTo>
                  <a:pt x="13964" y="4597"/>
                  <a:pt x="13671" y="3911"/>
                  <a:pt x="13680" y="3889"/>
                </a:cubicBezTo>
                <a:cubicBezTo>
                  <a:pt x="13690" y="3868"/>
                  <a:pt x="14968" y="3857"/>
                  <a:pt x="16521" y="3864"/>
                </a:cubicBezTo>
                <a:lnTo>
                  <a:pt x="19345" y="3877"/>
                </a:lnTo>
                <a:lnTo>
                  <a:pt x="19351" y="4949"/>
                </a:lnTo>
                <a:cubicBezTo>
                  <a:pt x="19355" y="5731"/>
                  <a:pt x="19364" y="6029"/>
                  <a:pt x="19384" y="6056"/>
                </a:cubicBezTo>
                <a:cubicBezTo>
                  <a:pt x="19422" y="6110"/>
                  <a:pt x="20185" y="6103"/>
                  <a:pt x="20540" y="6046"/>
                </a:cubicBezTo>
                <a:cubicBezTo>
                  <a:pt x="20878" y="5992"/>
                  <a:pt x="21002" y="5898"/>
                  <a:pt x="21218" y="5530"/>
                </a:cubicBezTo>
                <a:cubicBezTo>
                  <a:pt x="21366" y="5277"/>
                  <a:pt x="21432" y="5094"/>
                  <a:pt x="21527" y="4654"/>
                </a:cubicBezTo>
                <a:cubicBezTo>
                  <a:pt x="21598" y="4323"/>
                  <a:pt x="21600" y="4304"/>
                  <a:pt x="21600" y="3658"/>
                </a:cubicBezTo>
                <a:cubicBezTo>
                  <a:pt x="21600" y="3017"/>
                  <a:pt x="21598" y="2990"/>
                  <a:pt x="21529" y="2665"/>
                </a:cubicBezTo>
                <a:cubicBezTo>
                  <a:pt x="21439" y="2242"/>
                  <a:pt x="21350" y="1994"/>
                  <a:pt x="21204" y="1753"/>
                </a:cubicBezTo>
                <a:cubicBezTo>
                  <a:pt x="21024" y="1456"/>
                  <a:pt x="20870" y="1320"/>
                  <a:pt x="20676" y="1285"/>
                </a:cubicBezTo>
                <a:cubicBezTo>
                  <a:pt x="20582" y="1269"/>
                  <a:pt x="20489" y="1236"/>
                  <a:pt x="20470" y="1214"/>
                </a:cubicBezTo>
                <a:cubicBezTo>
                  <a:pt x="20451" y="1193"/>
                  <a:pt x="20196" y="1171"/>
                  <a:pt x="19902" y="1166"/>
                </a:cubicBezTo>
                <a:lnTo>
                  <a:pt x="19367" y="1156"/>
                </a:lnTo>
                <a:lnTo>
                  <a:pt x="19355" y="2345"/>
                </a:lnTo>
                <a:lnTo>
                  <a:pt x="19345" y="3536"/>
                </a:lnTo>
                <a:lnTo>
                  <a:pt x="19115" y="3569"/>
                </a:lnTo>
                <a:cubicBezTo>
                  <a:pt x="18845" y="3609"/>
                  <a:pt x="13823" y="3614"/>
                  <a:pt x="13630" y="3574"/>
                </a:cubicBezTo>
                <a:lnTo>
                  <a:pt x="13499" y="3549"/>
                </a:lnTo>
                <a:lnTo>
                  <a:pt x="12710" y="1799"/>
                </a:lnTo>
                <a:cubicBezTo>
                  <a:pt x="12150" y="556"/>
                  <a:pt x="11907" y="48"/>
                  <a:pt x="11873" y="48"/>
                </a:cubicBezTo>
                <a:cubicBezTo>
                  <a:pt x="11846" y="48"/>
                  <a:pt x="11809" y="101"/>
                  <a:pt x="11789" y="168"/>
                </a:cubicBezTo>
                <a:cubicBezTo>
                  <a:pt x="11761" y="265"/>
                  <a:pt x="11759" y="306"/>
                  <a:pt x="11781" y="399"/>
                </a:cubicBezTo>
                <a:cubicBezTo>
                  <a:pt x="11796" y="461"/>
                  <a:pt x="12118" y="1197"/>
                  <a:pt x="12496" y="2035"/>
                </a:cubicBezTo>
                <a:cubicBezTo>
                  <a:pt x="12874" y="2873"/>
                  <a:pt x="13178" y="3580"/>
                  <a:pt x="13170" y="3607"/>
                </a:cubicBezTo>
                <a:cubicBezTo>
                  <a:pt x="13161" y="3640"/>
                  <a:pt x="12480" y="3658"/>
                  <a:pt x="11181" y="3658"/>
                </a:cubicBezTo>
                <a:lnTo>
                  <a:pt x="9207" y="3658"/>
                </a:lnTo>
                <a:lnTo>
                  <a:pt x="9054" y="3518"/>
                </a:lnTo>
                <a:cubicBezTo>
                  <a:pt x="8970" y="3442"/>
                  <a:pt x="8835" y="3311"/>
                  <a:pt x="8754" y="3226"/>
                </a:cubicBezTo>
                <a:cubicBezTo>
                  <a:pt x="8550" y="3014"/>
                  <a:pt x="8543" y="3018"/>
                  <a:pt x="8535" y="3353"/>
                </a:cubicBezTo>
                <a:lnTo>
                  <a:pt x="8528" y="3633"/>
                </a:lnTo>
                <a:lnTo>
                  <a:pt x="7007" y="3648"/>
                </a:lnTo>
                <a:cubicBezTo>
                  <a:pt x="6170" y="3656"/>
                  <a:pt x="5255" y="3648"/>
                  <a:pt x="4974" y="3630"/>
                </a:cubicBezTo>
                <a:lnTo>
                  <a:pt x="4463" y="3597"/>
                </a:lnTo>
                <a:lnTo>
                  <a:pt x="4441" y="3468"/>
                </a:lnTo>
                <a:cubicBezTo>
                  <a:pt x="4428" y="3389"/>
                  <a:pt x="4420" y="2743"/>
                  <a:pt x="4422" y="1799"/>
                </a:cubicBezTo>
                <a:cubicBezTo>
                  <a:pt x="4424" y="688"/>
                  <a:pt x="4417" y="220"/>
                  <a:pt x="4398" y="127"/>
                </a:cubicBezTo>
                <a:lnTo>
                  <a:pt x="4372" y="0"/>
                </a:lnTo>
                <a:lnTo>
                  <a:pt x="2221" y="0"/>
                </a:lnTo>
                <a:lnTo>
                  <a:pt x="7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4" name="D"/>
          <p:cNvSpPr txBox="1"/>
          <p:nvPr/>
        </p:nvSpPr>
        <p:spPr>
          <a:xfrm>
            <a:off x="7657574" y="3384579"/>
            <a:ext cx="232436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700"/>
              <a:t>D</a:t>
            </a:r>
          </a:p>
        </p:txBody>
      </p:sp>
      <p:sp>
        <p:nvSpPr>
          <p:cNvPr id="155" name="Quelle"/>
          <p:cNvSpPr txBox="1"/>
          <p:nvPr/>
        </p:nvSpPr>
        <p:spPr>
          <a:xfrm>
            <a:off x="3994372" y="2487905"/>
            <a:ext cx="828753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700"/>
              <a:t>Quelle</a:t>
            </a:r>
          </a:p>
        </p:txBody>
      </p:sp>
      <p:sp>
        <p:nvSpPr>
          <p:cNvPr id="156" name="R"/>
          <p:cNvSpPr txBox="1"/>
          <p:nvPr/>
        </p:nvSpPr>
        <p:spPr>
          <a:xfrm>
            <a:off x="6479751" y="4594592"/>
            <a:ext cx="221214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700"/>
              <a:t>R</a:t>
            </a:r>
          </a:p>
        </p:txBody>
      </p:sp>
      <p:sp>
        <p:nvSpPr>
          <p:cNvPr id="157" name="Abgerundetes Rechteck"/>
          <p:cNvSpPr/>
          <p:nvPr/>
        </p:nvSpPr>
        <p:spPr>
          <a:xfrm>
            <a:off x="3854239" y="865945"/>
            <a:ext cx="4375438" cy="1269059"/>
          </a:xfrm>
          <a:prstGeom prst="roundRect">
            <a:avLst>
              <a:gd name="adj" fmla="val 7506"/>
            </a:avLst>
          </a:prstGeom>
          <a:solidFill>
            <a:srgbClr val="CDCD00"/>
          </a:solidFill>
          <a:ln w="63500">
            <a:solidFill>
              <a:srgbClr val="8B5A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8" name="Präparation…"/>
          <p:cNvSpPr txBox="1"/>
          <p:nvPr/>
        </p:nvSpPr>
        <p:spPr>
          <a:xfrm>
            <a:off x="3901367" y="945758"/>
            <a:ext cx="4349216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Präparation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Zu Beginn des Experiments wird mit der Quelle ein bekannter Zustand der Quantenobjekte hergestellt</a:t>
            </a:r>
            <a:r>
              <a:rPr sz="1500" dirty="0"/>
              <a:t>. </a:t>
            </a:r>
          </a:p>
        </p:txBody>
      </p:sp>
      <p:sp>
        <p:nvSpPr>
          <p:cNvPr id="159" name="Begriffsbildung I"/>
          <p:cNvSpPr txBox="1"/>
          <p:nvPr/>
        </p:nvSpPr>
        <p:spPr>
          <a:xfrm>
            <a:off x="4228809" y="85255"/>
            <a:ext cx="4010713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 b="1">
                <a:solidFill>
                  <a:srgbClr val="BC321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3250"/>
              <a:t>Begriffsbildung I</a:t>
            </a:r>
          </a:p>
        </p:txBody>
      </p:sp>
      <p:sp>
        <p:nvSpPr>
          <p:cNvPr id="160" name="Abgerundetes Rechteck"/>
          <p:cNvSpPr/>
          <p:nvPr/>
        </p:nvSpPr>
        <p:spPr>
          <a:xfrm>
            <a:off x="368513" y="1648025"/>
            <a:ext cx="3053757" cy="3048546"/>
          </a:xfrm>
          <a:prstGeom prst="roundRect">
            <a:avLst>
              <a:gd name="adj" fmla="val 3124"/>
            </a:avLst>
          </a:prstGeom>
          <a:solidFill>
            <a:srgbClr val="CDCD00"/>
          </a:solidFill>
          <a:ln w="63500">
            <a:solidFill>
              <a:srgbClr val="8B5A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1" name="Zustand eines Quantenobjekts…"/>
          <p:cNvSpPr txBox="1"/>
          <p:nvPr/>
        </p:nvSpPr>
        <p:spPr>
          <a:xfrm>
            <a:off x="488707" y="1761656"/>
            <a:ext cx="2949438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Zustand eines Quantenobjekts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lang="de-DE"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Der Zustand eines QO wird durch eine Wellenfunktion (dargestellt durch Zeiger) beschrieben. 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lang="de-DE"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Er enthält, alle Informationen über das  Experiment und somit auch alle möglichen Messergebnisse.</a:t>
            </a:r>
          </a:p>
        </p:txBody>
      </p:sp>
      <p:sp>
        <p:nvSpPr>
          <p:cNvPr id="162" name="Abgerundetes Rechteck"/>
          <p:cNvSpPr/>
          <p:nvPr/>
        </p:nvSpPr>
        <p:spPr>
          <a:xfrm>
            <a:off x="8593610" y="831504"/>
            <a:ext cx="3053758" cy="1770049"/>
          </a:xfrm>
          <a:prstGeom prst="roundRect">
            <a:avLst>
              <a:gd name="adj" fmla="val 5381"/>
            </a:avLst>
          </a:prstGeom>
          <a:solidFill>
            <a:srgbClr val="CDCD00"/>
          </a:solidFill>
          <a:ln w="63500">
            <a:solidFill>
              <a:srgbClr val="8B5A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3" name="Teilzustand…"/>
          <p:cNvSpPr txBox="1"/>
          <p:nvPr/>
        </p:nvSpPr>
        <p:spPr>
          <a:xfrm>
            <a:off x="8645770" y="930978"/>
            <a:ext cx="2949438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Teilzustand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lang="de-DE"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Am Strahlteiler entstehen durch Wechselwirkungen aus dem ursprünglichen Zustand zwei Teilzustände  </a:t>
            </a:r>
          </a:p>
        </p:txBody>
      </p:sp>
      <p:sp>
        <p:nvSpPr>
          <p:cNvPr id="164" name="Abgerundetes Rechteck"/>
          <p:cNvSpPr/>
          <p:nvPr/>
        </p:nvSpPr>
        <p:spPr>
          <a:xfrm>
            <a:off x="8631710" y="2952404"/>
            <a:ext cx="3053758" cy="3601429"/>
          </a:xfrm>
          <a:prstGeom prst="roundRect">
            <a:avLst>
              <a:gd name="adj" fmla="val 3119"/>
            </a:avLst>
          </a:prstGeom>
          <a:solidFill>
            <a:srgbClr val="CDCD00"/>
          </a:solidFill>
          <a:ln w="63500">
            <a:solidFill>
              <a:srgbClr val="8B5A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5" name="Messung…"/>
          <p:cNvSpPr txBox="1"/>
          <p:nvPr/>
        </p:nvSpPr>
        <p:spPr>
          <a:xfrm>
            <a:off x="8719685" y="3017548"/>
            <a:ext cx="2949438" cy="328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Messung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lang="de-DE"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Der Zustand enthält die Informationen, welche Messwerte erhalten werden können.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lang="de-DE"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Für eine Messung benötigt man einen geeigneten Detektor, z.B. für den Ort.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lang="de-DE"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Aus einer einzelnen Messung ergibt sich keine vollständige Kenntnis des Zustands.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A4FDD6-6A5C-6769-EC35-55B68DC7A999}"/>
              </a:ext>
            </a:extLst>
          </p:cNvPr>
          <p:cNvGrpSpPr/>
          <p:nvPr/>
        </p:nvGrpSpPr>
        <p:grpSpPr>
          <a:xfrm>
            <a:off x="198030" y="5082325"/>
            <a:ext cx="6728162" cy="1532287"/>
            <a:chOff x="198030" y="5082325"/>
            <a:chExt cx="6728162" cy="1532287"/>
          </a:xfrm>
        </p:grpSpPr>
        <p:sp>
          <p:nvSpPr>
            <p:cNvPr id="166" name="Abgerundetes Rechteck"/>
            <p:cNvSpPr/>
            <p:nvPr/>
          </p:nvSpPr>
          <p:spPr>
            <a:xfrm>
              <a:off x="198030" y="5082325"/>
              <a:ext cx="6728162" cy="1532287"/>
            </a:xfrm>
            <a:prstGeom prst="roundRect">
              <a:avLst>
                <a:gd name="adj" fmla="val 6216"/>
              </a:avLst>
            </a:prstGeom>
            <a:solidFill>
              <a:srgbClr val="CDCD00"/>
            </a:solidFill>
            <a:ln w="63500">
              <a:solidFill>
                <a:srgbClr val="8B5A00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67" name="Stochastische Deutung…"/>
            <p:cNvSpPr txBox="1"/>
            <p:nvPr/>
          </p:nvSpPr>
          <p:spPr>
            <a:xfrm>
              <a:off x="283119" y="5130322"/>
              <a:ext cx="6506858" cy="14362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>
                <a:defRPr sz="3000"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de-DE" sz="1500" dirty="0"/>
                <a:t>Stochastische Deutung</a:t>
              </a:r>
            </a:p>
            <a:p>
              <a:pPr>
                <a:defRPr sz="3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de-DE" sz="1500" dirty="0"/>
                <a:t>Die Wahrscheinlichkeit, mit der ein möglicher Messwert auftritt, berechnet sich aus dem Quadrat der Amplitude (Zeigerlänge) des zugehörigen Zustands. In diesem Beispiel würde  sich jeweils eine Wahrscheinlichkeit von 50 % ergeben, das QO im Detektor D bzw. R nachzuweisen.</a:t>
              </a:r>
            </a:p>
          </p:txBody>
        </p:sp>
      </p:grpSp>
      <p:pic>
        <p:nvPicPr>
          <p:cNvPr id="168" name="Linien Linien" descr="Linien Linien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8454485">
            <a:off x="4663607" y="2287644"/>
            <a:ext cx="1641582" cy="349790"/>
          </a:xfrm>
          <a:prstGeom prst="rect">
            <a:avLst/>
          </a:prstGeom>
        </p:spPr>
      </p:pic>
      <p:pic>
        <p:nvPicPr>
          <p:cNvPr id="170" name="Linien Linien" descr="Linien Linien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9955146">
            <a:off x="6658815" y="2433149"/>
            <a:ext cx="2360395" cy="349790"/>
          </a:xfrm>
          <a:prstGeom prst="rect">
            <a:avLst/>
          </a:prstGeom>
        </p:spPr>
      </p:pic>
      <p:pic>
        <p:nvPicPr>
          <p:cNvPr id="172" name="Linien Linien" descr="Linien Linien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9655885">
            <a:off x="3024256" y="3639364"/>
            <a:ext cx="2510723" cy="349790"/>
          </a:xfrm>
          <a:prstGeom prst="rect">
            <a:avLst/>
          </a:prstGeom>
        </p:spPr>
      </p:pic>
      <p:pic>
        <p:nvPicPr>
          <p:cNvPr id="174" name="Linien Linien" descr="Linien Linien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3702807">
            <a:off x="7703769" y="3633357"/>
            <a:ext cx="1419346" cy="349790"/>
          </a:xfrm>
          <a:prstGeom prst="rect">
            <a:avLst/>
          </a:prstGeom>
        </p:spPr>
      </p:pic>
      <p:pic>
        <p:nvPicPr>
          <p:cNvPr id="176" name="Linien Linien" descr="Linien Linien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1343257">
            <a:off x="6750253" y="4338289"/>
            <a:ext cx="2183931" cy="349790"/>
          </a:xfrm>
          <a:prstGeom prst="rect">
            <a:avLst/>
          </a:prstGeom>
        </p:spPr>
      </p:pic>
      <p:pic>
        <p:nvPicPr>
          <p:cNvPr id="178" name="Linien Linien" descr="Linien Linien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875065" y="5751882"/>
            <a:ext cx="1801382" cy="3610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egriffsbildung II"/>
          <p:cNvSpPr txBox="1"/>
          <p:nvPr/>
        </p:nvSpPr>
        <p:spPr>
          <a:xfrm>
            <a:off x="4116149" y="85255"/>
            <a:ext cx="4238340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 b="1">
                <a:solidFill>
                  <a:srgbClr val="BC321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3250"/>
              <a:t>Begriffsbildung II</a:t>
            </a:r>
          </a:p>
        </p:txBody>
      </p:sp>
      <p:sp>
        <p:nvSpPr>
          <p:cNvPr id="182" name="Abgerundetes Rechteck"/>
          <p:cNvSpPr/>
          <p:nvPr/>
        </p:nvSpPr>
        <p:spPr>
          <a:xfrm>
            <a:off x="244739" y="991857"/>
            <a:ext cx="3430621" cy="1391518"/>
          </a:xfrm>
          <a:prstGeom prst="roundRect">
            <a:avLst>
              <a:gd name="adj" fmla="val 7159"/>
            </a:avLst>
          </a:prstGeom>
          <a:solidFill>
            <a:srgbClr val="CDCD00"/>
          </a:solidFill>
          <a:ln w="63500">
            <a:solidFill>
              <a:srgbClr val="8B5A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3" name="Teilzustand…"/>
          <p:cNvSpPr txBox="1"/>
          <p:nvPr/>
        </p:nvSpPr>
        <p:spPr>
          <a:xfrm>
            <a:off x="376229" y="1107436"/>
            <a:ext cx="3250547" cy="120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Teilzustand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lang="de-DE"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Der erste Strahlteiler erzeugt aus dem ursprünglichen Zustand zwei neue Teilzustände.</a:t>
            </a:r>
          </a:p>
        </p:txBody>
      </p:sp>
      <p:sp>
        <p:nvSpPr>
          <p:cNvPr id="184" name="Abgerundetes Rechteck"/>
          <p:cNvSpPr/>
          <p:nvPr/>
        </p:nvSpPr>
        <p:spPr>
          <a:xfrm>
            <a:off x="2245466" y="2946903"/>
            <a:ext cx="4251069" cy="2580730"/>
          </a:xfrm>
          <a:prstGeom prst="roundRect">
            <a:avLst>
              <a:gd name="adj" fmla="val 3691"/>
            </a:avLst>
          </a:prstGeom>
          <a:solidFill>
            <a:schemeClr val="accent4">
              <a:hueOff val="-476017"/>
              <a:lumOff val="-10042"/>
              <a:alpha val="45931"/>
            </a:schemeClr>
          </a:solidFill>
          <a:ln w="63500">
            <a:solidFill>
              <a:srgbClr val="8B5A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5" name="ST1"/>
          <p:cNvSpPr txBox="1"/>
          <p:nvPr/>
        </p:nvSpPr>
        <p:spPr>
          <a:xfrm>
            <a:off x="3568758" y="3025011"/>
            <a:ext cx="656175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defRPr sz="3400" b="1">
                <a:latin typeface="Verdana"/>
                <a:ea typeface="Verdana"/>
                <a:cs typeface="Verdana"/>
                <a:sym typeface="Verdana"/>
              </a:defRPr>
            </a:pPr>
            <a:r>
              <a:rPr sz="1700"/>
              <a:t>ST</a:t>
            </a:r>
            <a:r>
              <a:rPr sz="1700" baseline="-5999"/>
              <a:t>1</a:t>
            </a:r>
          </a:p>
        </p:txBody>
      </p:sp>
      <p:sp>
        <p:nvSpPr>
          <p:cNvPr id="186" name="D1"/>
          <p:cNvSpPr txBox="1"/>
          <p:nvPr/>
        </p:nvSpPr>
        <p:spPr>
          <a:xfrm>
            <a:off x="5921641" y="4080815"/>
            <a:ext cx="38792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700"/>
              <a:t>D1</a:t>
            </a:r>
          </a:p>
        </p:txBody>
      </p:sp>
      <p:sp>
        <p:nvSpPr>
          <p:cNvPr id="187" name="Quelle"/>
          <p:cNvSpPr txBox="1"/>
          <p:nvPr/>
        </p:nvSpPr>
        <p:spPr>
          <a:xfrm>
            <a:off x="2385564" y="3960251"/>
            <a:ext cx="828753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700"/>
              <a:t>Quelle</a:t>
            </a:r>
          </a:p>
        </p:txBody>
      </p:sp>
      <p:sp>
        <p:nvSpPr>
          <p:cNvPr id="188" name="D2"/>
          <p:cNvSpPr txBox="1"/>
          <p:nvPr/>
        </p:nvSpPr>
        <p:spPr>
          <a:xfrm>
            <a:off x="5534946" y="5126992"/>
            <a:ext cx="38792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700"/>
              <a:t>D2</a:t>
            </a:r>
          </a:p>
        </p:txBody>
      </p:sp>
      <p:sp>
        <p:nvSpPr>
          <p:cNvPr id="189" name="ST2"/>
          <p:cNvSpPr txBox="1"/>
          <p:nvPr/>
        </p:nvSpPr>
        <p:spPr>
          <a:xfrm>
            <a:off x="4622956" y="3960251"/>
            <a:ext cx="656175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defRPr sz="3400" b="1">
                <a:latin typeface="Verdana"/>
                <a:ea typeface="Verdana"/>
                <a:cs typeface="Verdana"/>
                <a:sym typeface="Verdana"/>
              </a:defRPr>
            </a:pPr>
            <a:r>
              <a:rPr sz="1700"/>
              <a:t>ST</a:t>
            </a:r>
            <a:r>
              <a:rPr sz="1700" baseline="-5999"/>
              <a:t>2</a:t>
            </a:r>
          </a:p>
        </p:txBody>
      </p:sp>
      <p:pic>
        <p:nvPicPr>
          <p:cNvPr id="190" name="IMG_009C8CA6A766-1.jpeg" descr="IMG_009C8CA6A766-1.jpeg"/>
          <p:cNvPicPr>
            <a:picLocks noChangeAspect="1"/>
          </p:cNvPicPr>
          <p:nvPr/>
        </p:nvPicPr>
        <p:blipFill>
          <a:blip r:embed="rId2"/>
          <a:srcRect l="15030" t="25146" r="17813" b="19370"/>
          <a:stretch>
            <a:fillRect/>
          </a:stretch>
        </p:blipFill>
        <p:spPr>
          <a:xfrm>
            <a:off x="2454962" y="3304020"/>
            <a:ext cx="3660343" cy="2150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07" extrusionOk="0">
                <a:moveTo>
                  <a:pt x="14974" y="0"/>
                </a:moveTo>
                <a:cubicBezTo>
                  <a:pt x="14901" y="0"/>
                  <a:pt x="14864" y="68"/>
                  <a:pt x="14864" y="198"/>
                </a:cubicBezTo>
                <a:cubicBezTo>
                  <a:pt x="14864" y="227"/>
                  <a:pt x="15188" y="800"/>
                  <a:pt x="15584" y="1472"/>
                </a:cubicBezTo>
                <a:cubicBezTo>
                  <a:pt x="15980" y="2145"/>
                  <a:pt x="16296" y="2711"/>
                  <a:pt x="16285" y="2728"/>
                </a:cubicBezTo>
                <a:cubicBezTo>
                  <a:pt x="16275" y="2746"/>
                  <a:pt x="14965" y="2760"/>
                  <a:pt x="13374" y="2760"/>
                </a:cubicBezTo>
                <a:lnTo>
                  <a:pt x="10482" y="2760"/>
                </a:lnTo>
                <a:lnTo>
                  <a:pt x="9683" y="1401"/>
                </a:lnTo>
                <a:cubicBezTo>
                  <a:pt x="8956" y="167"/>
                  <a:pt x="8874" y="46"/>
                  <a:pt x="8800" y="58"/>
                </a:cubicBezTo>
                <a:cubicBezTo>
                  <a:pt x="8738" y="68"/>
                  <a:pt x="8717" y="96"/>
                  <a:pt x="8710" y="181"/>
                </a:cubicBezTo>
                <a:cubicBezTo>
                  <a:pt x="8703" y="272"/>
                  <a:pt x="8827" y="506"/>
                  <a:pt x="9437" y="1540"/>
                </a:cubicBezTo>
                <a:cubicBezTo>
                  <a:pt x="9842" y="2226"/>
                  <a:pt x="10164" y="2802"/>
                  <a:pt x="10153" y="2820"/>
                </a:cubicBezTo>
                <a:cubicBezTo>
                  <a:pt x="10143" y="2837"/>
                  <a:pt x="9216" y="2851"/>
                  <a:pt x="8093" y="2851"/>
                </a:cubicBezTo>
                <a:lnTo>
                  <a:pt x="6051" y="2851"/>
                </a:lnTo>
                <a:lnTo>
                  <a:pt x="5916" y="2736"/>
                </a:lnTo>
                <a:cubicBezTo>
                  <a:pt x="5842" y="2673"/>
                  <a:pt x="5770" y="2621"/>
                  <a:pt x="5755" y="2621"/>
                </a:cubicBezTo>
                <a:cubicBezTo>
                  <a:pt x="5740" y="2621"/>
                  <a:pt x="5674" y="2571"/>
                  <a:pt x="5609" y="2508"/>
                </a:cubicBezTo>
                <a:cubicBezTo>
                  <a:pt x="5432" y="2337"/>
                  <a:pt x="5401" y="2352"/>
                  <a:pt x="5391" y="2611"/>
                </a:cubicBezTo>
                <a:lnTo>
                  <a:pt x="5383" y="2830"/>
                </a:lnTo>
                <a:lnTo>
                  <a:pt x="4970" y="2830"/>
                </a:lnTo>
                <a:cubicBezTo>
                  <a:pt x="4698" y="2830"/>
                  <a:pt x="4547" y="2810"/>
                  <a:pt x="4527" y="2776"/>
                </a:cubicBezTo>
                <a:cubicBezTo>
                  <a:pt x="4506" y="2739"/>
                  <a:pt x="4497" y="2347"/>
                  <a:pt x="4499" y="1462"/>
                </a:cubicBezTo>
                <a:cubicBezTo>
                  <a:pt x="4501" y="768"/>
                  <a:pt x="4495" y="165"/>
                  <a:pt x="4485" y="123"/>
                </a:cubicBezTo>
                <a:cubicBezTo>
                  <a:pt x="4469" y="52"/>
                  <a:pt x="4300" y="48"/>
                  <a:pt x="2285" y="48"/>
                </a:cubicBezTo>
                <a:lnTo>
                  <a:pt x="101" y="48"/>
                </a:lnTo>
                <a:lnTo>
                  <a:pt x="49" y="151"/>
                </a:lnTo>
                <a:cubicBezTo>
                  <a:pt x="-1" y="251"/>
                  <a:pt x="-3" y="354"/>
                  <a:pt x="2" y="3018"/>
                </a:cubicBezTo>
                <a:lnTo>
                  <a:pt x="8" y="5782"/>
                </a:lnTo>
                <a:lnTo>
                  <a:pt x="186" y="5812"/>
                </a:lnTo>
                <a:cubicBezTo>
                  <a:pt x="284" y="5827"/>
                  <a:pt x="1289" y="5839"/>
                  <a:pt x="2420" y="5840"/>
                </a:cubicBezTo>
                <a:lnTo>
                  <a:pt x="4477" y="5840"/>
                </a:lnTo>
                <a:lnTo>
                  <a:pt x="4472" y="4480"/>
                </a:lnTo>
                <a:cubicBezTo>
                  <a:pt x="4470" y="3686"/>
                  <a:pt x="4478" y="3101"/>
                  <a:pt x="4493" y="3076"/>
                </a:cubicBezTo>
                <a:cubicBezTo>
                  <a:pt x="4507" y="3051"/>
                  <a:pt x="4708" y="3039"/>
                  <a:pt x="4951" y="3046"/>
                </a:cubicBezTo>
                <a:lnTo>
                  <a:pt x="5383" y="3058"/>
                </a:lnTo>
                <a:lnTo>
                  <a:pt x="5391" y="3324"/>
                </a:lnTo>
                <a:cubicBezTo>
                  <a:pt x="5395" y="3469"/>
                  <a:pt x="5404" y="3587"/>
                  <a:pt x="5410" y="3587"/>
                </a:cubicBezTo>
                <a:cubicBezTo>
                  <a:pt x="5416" y="3587"/>
                  <a:pt x="5553" y="3469"/>
                  <a:pt x="5714" y="3324"/>
                </a:cubicBezTo>
                <a:lnTo>
                  <a:pt x="6007" y="3058"/>
                </a:lnTo>
                <a:lnTo>
                  <a:pt x="8123" y="3058"/>
                </a:lnTo>
                <a:lnTo>
                  <a:pt x="10239" y="3058"/>
                </a:lnTo>
                <a:lnTo>
                  <a:pt x="10246" y="7772"/>
                </a:lnTo>
                <a:cubicBezTo>
                  <a:pt x="10250" y="10364"/>
                  <a:pt x="10246" y="12514"/>
                  <a:pt x="10238" y="12550"/>
                </a:cubicBezTo>
                <a:cubicBezTo>
                  <a:pt x="10228" y="12595"/>
                  <a:pt x="9999" y="12238"/>
                  <a:pt x="9538" y="11459"/>
                </a:cubicBezTo>
                <a:cubicBezTo>
                  <a:pt x="9161" y="10822"/>
                  <a:pt x="8839" y="10300"/>
                  <a:pt x="8823" y="10300"/>
                </a:cubicBezTo>
                <a:cubicBezTo>
                  <a:pt x="8747" y="10300"/>
                  <a:pt x="8706" y="10366"/>
                  <a:pt x="8706" y="10483"/>
                </a:cubicBezTo>
                <a:cubicBezTo>
                  <a:pt x="8706" y="10587"/>
                  <a:pt x="8965" y="11048"/>
                  <a:pt x="10256" y="13237"/>
                </a:cubicBezTo>
                <a:cubicBezTo>
                  <a:pt x="11109" y="14683"/>
                  <a:pt x="11823" y="15864"/>
                  <a:pt x="11842" y="15864"/>
                </a:cubicBezTo>
                <a:cubicBezTo>
                  <a:pt x="11891" y="15864"/>
                  <a:pt x="11962" y="15735"/>
                  <a:pt x="11962" y="15646"/>
                </a:cubicBezTo>
                <a:cubicBezTo>
                  <a:pt x="11962" y="15604"/>
                  <a:pt x="11595" y="14948"/>
                  <a:pt x="11147" y="14187"/>
                </a:cubicBezTo>
                <a:cubicBezTo>
                  <a:pt x="10508" y="13103"/>
                  <a:pt x="10339" y="12792"/>
                  <a:pt x="10365" y="12749"/>
                </a:cubicBezTo>
                <a:cubicBezTo>
                  <a:pt x="10409" y="12674"/>
                  <a:pt x="16424" y="12667"/>
                  <a:pt x="16451" y="12741"/>
                </a:cubicBezTo>
                <a:cubicBezTo>
                  <a:pt x="16478" y="12815"/>
                  <a:pt x="16499" y="17002"/>
                  <a:pt x="16474" y="17312"/>
                </a:cubicBezTo>
                <a:lnTo>
                  <a:pt x="16451" y="17588"/>
                </a:lnTo>
                <a:lnTo>
                  <a:pt x="15954" y="17602"/>
                </a:lnTo>
                <a:lnTo>
                  <a:pt x="15457" y="17614"/>
                </a:lnTo>
                <a:lnTo>
                  <a:pt x="15467" y="18820"/>
                </a:lnTo>
                <a:cubicBezTo>
                  <a:pt x="15476" y="19878"/>
                  <a:pt x="15484" y="20057"/>
                  <a:pt x="15531" y="20279"/>
                </a:cubicBezTo>
                <a:cubicBezTo>
                  <a:pt x="15660" y="20885"/>
                  <a:pt x="15975" y="21336"/>
                  <a:pt x="16369" y="21473"/>
                </a:cubicBezTo>
                <a:cubicBezTo>
                  <a:pt x="16732" y="21600"/>
                  <a:pt x="17134" y="21363"/>
                  <a:pt x="17398" y="20868"/>
                </a:cubicBezTo>
                <a:cubicBezTo>
                  <a:pt x="17481" y="20713"/>
                  <a:pt x="17550" y="20561"/>
                  <a:pt x="17550" y="20531"/>
                </a:cubicBezTo>
                <a:cubicBezTo>
                  <a:pt x="17550" y="20501"/>
                  <a:pt x="17569" y="20412"/>
                  <a:pt x="17593" y="20332"/>
                </a:cubicBezTo>
                <a:cubicBezTo>
                  <a:pt x="17672" y="20062"/>
                  <a:pt x="17713" y="19425"/>
                  <a:pt x="17711" y="18499"/>
                </a:cubicBezTo>
                <a:lnTo>
                  <a:pt x="17708" y="17614"/>
                </a:lnTo>
                <a:lnTo>
                  <a:pt x="17162" y="17602"/>
                </a:lnTo>
                <a:lnTo>
                  <a:pt x="16614" y="17588"/>
                </a:lnTo>
                <a:lnTo>
                  <a:pt x="16607" y="15290"/>
                </a:lnTo>
                <a:cubicBezTo>
                  <a:pt x="16603" y="14026"/>
                  <a:pt x="16607" y="12962"/>
                  <a:pt x="16615" y="12925"/>
                </a:cubicBezTo>
                <a:cubicBezTo>
                  <a:pt x="16625" y="12881"/>
                  <a:pt x="16836" y="13208"/>
                  <a:pt x="17262" y="13929"/>
                </a:cubicBezTo>
                <a:cubicBezTo>
                  <a:pt x="17828" y="14885"/>
                  <a:pt x="17904" y="14996"/>
                  <a:pt x="17974" y="14983"/>
                </a:cubicBezTo>
                <a:cubicBezTo>
                  <a:pt x="18035" y="14971"/>
                  <a:pt x="18053" y="14941"/>
                  <a:pt x="18060" y="14848"/>
                </a:cubicBezTo>
                <a:cubicBezTo>
                  <a:pt x="18066" y="14747"/>
                  <a:pt x="17975" y="14572"/>
                  <a:pt x="17453" y="13687"/>
                </a:cubicBezTo>
                <a:cubicBezTo>
                  <a:pt x="17066" y="13030"/>
                  <a:pt x="16853" y="12637"/>
                  <a:pt x="16876" y="12622"/>
                </a:cubicBezTo>
                <a:cubicBezTo>
                  <a:pt x="16896" y="12609"/>
                  <a:pt x="17443" y="12605"/>
                  <a:pt x="18092" y="12612"/>
                </a:cubicBezTo>
                <a:lnTo>
                  <a:pt x="19272" y="12624"/>
                </a:lnTo>
                <a:lnTo>
                  <a:pt x="19288" y="13451"/>
                </a:lnTo>
                <a:cubicBezTo>
                  <a:pt x="19298" y="13906"/>
                  <a:pt x="19307" y="14285"/>
                  <a:pt x="19310" y="14294"/>
                </a:cubicBezTo>
                <a:cubicBezTo>
                  <a:pt x="19320" y="14338"/>
                  <a:pt x="20722" y="14260"/>
                  <a:pt x="20819" y="14211"/>
                </a:cubicBezTo>
                <a:cubicBezTo>
                  <a:pt x="20975" y="14133"/>
                  <a:pt x="21243" y="13824"/>
                  <a:pt x="21346" y="13608"/>
                </a:cubicBezTo>
                <a:cubicBezTo>
                  <a:pt x="21471" y="13344"/>
                  <a:pt x="21570" y="12907"/>
                  <a:pt x="21586" y="12544"/>
                </a:cubicBezTo>
                <a:cubicBezTo>
                  <a:pt x="21597" y="12295"/>
                  <a:pt x="21585" y="12161"/>
                  <a:pt x="21526" y="11842"/>
                </a:cubicBezTo>
                <a:cubicBezTo>
                  <a:pt x="21461" y="11486"/>
                  <a:pt x="21437" y="11419"/>
                  <a:pt x="21285" y="11161"/>
                </a:cubicBezTo>
                <a:cubicBezTo>
                  <a:pt x="21193" y="11004"/>
                  <a:pt x="21087" y="10851"/>
                  <a:pt x="21050" y="10822"/>
                </a:cubicBezTo>
                <a:cubicBezTo>
                  <a:pt x="21013" y="10793"/>
                  <a:pt x="20935" y="10735"/>
                  <a:pt x="20879" y="10693"/>
                </a:cubicBezTo>
                <a:cubicBezTo>
                  <a:pt x="20741" y="10590"/>
                  <a:pt x="20401" y="10536"/>
                  <a:pt x="19808" y="10520"/>
                </a:cubicBezTo>
                <a:lnTo>
                  <a:pt x="19313" y="10508"/>
                </a:lnTo>
                <a:lnTo>
                  <a:pt x="19310" y="10784"/>
                </a:lnTo>
                <a:cubicBezTo>
                  <a:pt x="19308" y="10936"/>
                  <a:pt x="19299" y="11360"/>
                  <a:pt x="19290" y="11727"/>
                </a:cubicBezTo>
                <a:lnTo>
                  <a:pt x="19272" y="12394"/>
                </a:lnTo>
                <a:lnTo>
                  <a:pt x="18000" y="12405"/>
                </a:lnTo>
                <a:lnTo>
                  <a:pt x="16726" y="12417"/>
                </a:lnTo>
                <a:lnTo>
                  <a:pt x="16663" y="12316"/>
                </a:lnTo>
                <a:lnTo>
                  <a:pt x="16600" y="12217"/>
                </a:lnTo>
                <a:lnTo>
                  <a:pt x="16600" y="7772"/>
                </a:lnTo>
                <a:cubicBezTo>
                  <a:pt x="16600" y="5328"/>
                  <a:pt x="16608" y="3313"/>
                  <a:pt x="16619" y="3296"/>
                </a:cubicBezTo>
                <a:cubicBezTo>
                  <a:pt x="16629" y="3278"/>
                  <a:pt x="16939" y="3771"/>
                  <a:pt x="17306" y="4391"/>
                </a:cubicBezTo>
                <a:cubicBezTo>
                  <a:pt x="17673" y="5011"/>
                  <a:pt x="17993" y="5518"/>
                  <a:pt x="18017" y="5518"/>
                </a:cubicBezTo>
                <a:cubicBezTo>
                  <a:pt x="18086" y="5518"/>
                  <a:pt x="18151" y="5383"/>
                  <a:pt x="18132" y="5282"/>
                </a:cubicBezTo>
                <a:cubicBezTo>
                  <a:pt x="18123" y="5233"/>
                  <a:pt x="17426" y="4025"/>
                  <a:pt x="16584" y="2597"/>
                </a:cubicBezTo>
                <a:cubicBezTo>
                  <a:pt x="15272" y="374"/>
                  <a:pt x="15041" y="0"/>
                  <a:pt x="14974" y="0"/>
                </a:cubicBezTo>
                <a:close/>
                <a:moveTo>
                  <a:pt x="13617" y="2966"/>
                </a:moveTo>
                <a:lnTo>
                  <a:pt x="16478" y="2966"/>
                </a:lnTo>
                <a:lnTo>
                  <a:pt x="16485" y="7427"/>
                </a:lnTo>
                <a:cubicBezTo>
                  <a:pt x="16489" y="9880"/>
                  <a:pt x="16486" y="11915"/>
                  <a:pt x="16478" y="11949"/>
                </a:cubicBezTo>
                <a:cubicBezTo>
                  <a:pt x="16470" y="11988"/>
                  <a:pt x="16190" y="11546"/>
                  <a:pt x="15729" y="10762"/>
                </a:cubicBezTo>
                <a:cubicBezTo>
                  <a:pt x="15046" y="9602"/>
                  <a:pt x="14989" y="9515"/>
                  <a:pt x="14909" y="9528"/>
                </a:cubicBezTo>
                <a:cubicBezTo>
                  <a:pt x="14842" y="9539"/>
                  <a:pt x="14821" y="9566"/>
                  <a:pt x="14814" y="9651"/>
                </a:cubicBezTo>
                <a:cubicBezTo>
                  <a:pt x="14806" y="9741"/>
                  <a:pt x="14943" y="9994"/>
                  <a:pt x="15582" y="11080"/>
                </a:cubicBezTo>
                <a:cubicBezTo>
                  <a:pt x="16009" y="11805"/>
                  <a:pt x="16349" y="12412"/>
                  <a:pt x="16339" y="12429"/>
                </a:cubicBezTo>
                <a:cubicBezTo>
                  <a:pt x="16329" y="12447"/>
                  <a:pt x="14985" y="12463"/>
                  <a:pt x="13353" y="12463"/>
                </a:cubicBezTo>
                <a:cubicBezTo>
                  <a:pt x="10935" y="12463"/>
                  <a:pt x="10383" y="12450"/>
                  <a:pt x="10372" y="12401"/>
                </a:cubicBezTo>
                <a:cubicBezTo>
                  <a:pt x="10365" y="12368"/>
                  <a:pt x="10362" y="10334"/>
                  <a:pt x="10366" y="7879"/>
                </a:cubicBezTo>
                <a:cubicBezTo>
                  <a:pt x="10373" y="4096"/>
                  <a:pt x="10380" y="3406"/>
                  <a:pt x="10413" y="3339"/>
                </a:cubicBezTo>
                <a:cubicBezTo>
                  <a:pt x="10448" y="3267"/>
                  <a:pt x="10511" y="3362"/>
                  <a:pt x="11135" y="4419"/>
                </a:cubicBezTo>
                <a:cubicBezTo>
                  <a:pt x="11757" y="5472"/>
                  <a:pt x="11826" y="5575"/>
                  <a:pt x="11890" y="5548"/>
                </a:cubicBezTo>
                <a:cubicBezTo>
                  <a:pt x="11945" y="5525"/>
                  <a:pt x="11962" y="5488"/>
                  <a:pt x="11962" y="5391"/>
                </a:cubicBezTo>
                <a:cubicBezTo>
                  <a:pt x="11962" y="5289"/>
                  <a:pt x="11841" y="5062"/>
                  <a:pt x="11305" y="4153"/>
                </a:cubicBezTo>
                <a:cubicBezTo>
                  <a:pt x="10741" y="3197"/>
                  <a:pt x="10656" y="3036"/>
                  <a:pt x="10701" y="3004"/>
                </a:cubicBezTo>
                <a:cubicBezTo>
                  <a:pt x="10730" y="2984"/>
                  <a:pt x="12042" y="2966"/>
                  <a:pt x="13617" y="296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1" name="SP1"/>
          <p:cNvSpPr txBox="1"/>
          <p:nvPr/>
        </p:nvSpPr>
        <p:spPr>
          <a:xfrm>
            <a:off x="5284527" y="3277485"/>
            <a:ext cx="469680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3400" b="1">
                <a:latin typeface="Verdana"/>
                <a:ea typeface="Verdana"/>
                <a:cs typeface="Verdana"/>
                <a:sym typeface="Verdana"/>
              </a:defRPr>
            </a:pPr>
            <a:r>
              <a:rPr sz="1700"/>
              <a:t>SP</a:t>
            </a:r>
            <a:r>
              <a:rPr sz="1700" baseline="-5999"/>
              <a:t>1</a:t>
            </a:r>
          </a:p>
        </p:txBody>
      </p:sp>
      <p:sp>
        <p:nvSpPr>
          <p:cNvPr id="192" name="SP2"/>
          <p:cNvSpPr txBox="1"/>
          <p:nvPr/>
        </p:nvSpPr>
        <p:spPr>
          <a:xfrm>
            <a:off x="3810925" y="4636393"/>
            <a:ext cx="469680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3400" b="1">
                <a:latin typeface="Verdana"/>
                <a:ea typeface="Verdana"/>
                <a:cs typeface="Verdana"/>
                <a:sym typeface="Verdana"/>
              </a:defRPr>
            </a:pPr>
            <a:r>
              <a:rPr sz="1700"/>
              <a:t>SP</a:t>
            </a:r>
            <a:r>
              <a:rPr sz="1700" baseline="-5999"/>
              <a:t>2</a:t>
            </a:r>
          </a:p>
        </p:txBody>
      </p:sp>
      <p:sp>
        <p:nvSpPr>
          <p:cNvPr id="193" name="Abgerundetes Rechteck"/>
          <p:cNvSpPr/>
          <p:nvPr/>
        </p:nvSpPr>
        <p:spPr>
          <a:xfrm>
            <a:off x="3820839" y="1006548"/>
            <a:ext cx="4073741" cy="1385407"/>
          </a:xfrm>
          <a:prstGeom prst="roundRect">
            <a:avLst>
              <a:gd name="adj" fmla="val 7159"/>
            </a:avLst>
          </a:prstGeom>
          <a:solidFill>
            <a:srgbClr val="CDCD00"/>
          </a:solidFill>
          <a:ln w="63500">
            <a:solidFill>
              <a:srgbClr val="8B5A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4" name="Superposition…"/>
          <p:cNvSpPr txBox="1"/>
          <p:nvPr/>
        </p:nvSpPr>
        <p:spPr>
          <a:xfrm>
            <a:off x="3878112" y="1107436"/>
            <a:ext cx="4016469" cy="120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Superposition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lang="de-DE"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Im Interferometer gibt es nach dem ersten Strahlteiler eine Superposition aus räumlich getrennten Teilzuständen..</a:t>
            </a:r>
          </a:p>
        </p:txBody>
      </p:sp>
      <p:sp>
        <p:nvSpPr>
          <p:cNvPr id="195" name="Abgerundetes Rechteck"/>
          <p:cNvSpPr/>
          <p:nvPr/>
        </p:nvSpPr>
        <p:spPr>
          <a:xfrm>
            <a:off x="7969773" y="1058360"/>
            <a:ext cx="3894190" cy="3186362"/>
          </a:xfrm>
          <a:prstGeom prst="roundRect">
            <a:avLst>
              <a:gd name="adj" fmla="val 2989"/>
            </a:avLst>
          </a:prstGeom>
          <a:solidFill>
            <a:srgbClr val="CDCD00"/>
          </a:solidFill>
          <a:ln w="63500">
            <a:solidFill>
              <a:srgbClr val="8B5A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6" name="Superposition…"/>
          <p:cNvSpPr txBox="1"/>
          <p:nvPr/>
        </p:nvSpPr>
        <p:spPr>
          <a:xfrm>
            <a:off x="8042512" y="1110058"/>
            <a:ext cx="3736322" cy="328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Superposition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lang="de-DE"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Am zweiten Strahlteiler werden durch Überlagerung (Addition, z.B. von Zeigern) neue Teilzustände gebildet, die an den Orten der Detektoren zu konstruktiver bzw. destruktiver Interferenz führen können.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lang="de-DE"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Dies ist vergleichbar mit Wellen, die sich aus mehreren Teilwellen durch ungestörte Überlagerung zusammensetzen. 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sz="1500" dirty="0"/>
          </a:p>
        </p:txBody>
      </p:sp>
      <p:sp>
        <p:nvSpPr>
          <p:cNvPr id="197" name="Abgerundetes Rechteck"/>
          <p:cNvSpPr/>
          <p:nvPr/>
        </p:nvSpPr>
        <p:spPr>
          <a:xfrm>
            <a:off x="6935681" y="4364169"/>
            <a:ext cx="4929924" cy="2303331"/>
          </a:xfrm>
          <a:prstGeom prst="roundRect">
            <a:avLst>
              <a:gd name="adj" fmla="val 4833"/>
            </a:avLst>
          </a:prstGeom>
          <a:solidFill>
            <a:srgbClr val="CDCD00"/>
          </a:solidFill>
          <a:ln w="63500">
            <a:solidFill>
              <a:srgbClr val="8B5A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8" name="Interferenz…"/>
          <p:cNvSpPr txBox="1"/>
          <p:nvPr/>
        </p:nvSpPr>
        <p:spPr>
          <a:xfrm>
            <a:off x="7066550" y="4638207"/>
            <a:ext cx="4668184" cy="2359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Interferenz</a:t>
            </a:r>
          </a:p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endParaRPr lang="de-DE"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lang="de-DE" sz="1500" dirty="0"/>
              <a:t>Bei als gleich lang angenommenen Abständen innerhalb des MZI kommt es aufgrund der zu berücksichtigenden Phasensprünge im Detektor D1 zu konstruktiver und im Detektor D2 zu destruktiver Interferenz.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sz="1500" dirty="0"/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sz="1500" dirty="0"/>
              <a:t> </a:t>
            </a:r>
          </a:p>
          <a:p>
            <a:pPr>
              <a:defRPr sz="3000">
                <a:latin typeface="Verdana"/>
                <a:ea typeface="Verdana"/>
                <a:cs typeface="Verdana"/>
                <a:sym typeface="Verdana"/>
              </a:defRPr>
            </a:pPr>
            <a:endParaRPr sz="1500" dirty="0"/>
          </a:p>
        </p:txBody>
      </p:sp>
      <p:pic>
        <p:nvPicPr>
          <p:cNvPr id="199" name="Linien Linien" descr="Linien Linien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34946">
            <a:off x="2101718" y="2629419"/>
            <a:ext cx="1692802" cy="349790"/>
          </a:xfrm>
          <a:prstGeom prst="rect">
            <a:avLst/>
          </a:prstGeom>
        </p:spPr>
      </p:pic>
      <p:pic>
        <p:nvPicPr>
          <p:cNvPr id="201" name="Linien Linien" descr="Linien Linien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7553501">
            <a:off x="4271004" y="2928227"/>
            <a:ext cx="1961827" cy="349790"/>
          </a:xfrm>
          <a:prstGeom prst="rect">
            <a:avLst/>
          </a:prstGeom>
        </p:spPr>
      </p:pic>
      <p:pic>
        <p:nvPicPr>
          <p:cNvPr id="203" name="Linien Linien" descr="Linien Linien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8792871">
            <a:off x="4985679" y="3286406"/>
            <a:ext cx="3434622" cy="349790"/>
          </a:xfrm>
          <a:prstGeom prst="rect">
            <a:avLst/>
          </a:prstGeom>
        </p:spPr>
      </p:pic>
      <p:pic>
        <p:nvPicPr>
          <p:cNvPr id="205" name="Linien Linien" descr="Linien Linien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3500000">
            <a:off x="5737787" y="5037952"/>
            <a:ext cx="1479237" cy="349790"/>
          </a:xfrm>
          <a:prstGeom prst="rect">
            <a:avLst/>
          </a:prstGeom>
        </p:spPr>
      </p:pic>
      <p:pic>
        <p:nvPicPr>
          <p:cNvPr id="207" name="Linien Linien" descr="Linien Linien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1501464">
            <a:off x="5349558" y="5382235"/>
            <a:ext cx="1687488" cy="3497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74C52-3A1B-05D6-8D13-77306595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Überlegungen zum 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1E5931-682A-B026-531F-E7ABC620D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848" y="1888991"/>
            <a:ext cx="9720303" cy="4184104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Zwei Doppelstunden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Aktivität durch Simulationen (MILQ,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QuVis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b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Idee: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Kennenlernen der neuen Begriffe (auch Komplementarität und Nichtlokalität) entlang eines immer aufwändiger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werdenden Versuchsaufbaus, Vorgabe der Bedeutung und Anwendung als Aufgabe.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A3A1E675-52A6-7262-755B-0A777D4A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4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C4F17-CC83-7C96-B395-9C5F5BAAE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4D356-207C-32B1-FACD-C38005BA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Was im Unterricht bisher geschah…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5B7581-92B5-41F1-EB7B-994BB6179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Quantenobjekte mit Ruhemasse (Körnigkeit, Interferenz, Stochastisches Verhalten)</a:t>
            </a:r>
          </a:p>
          <a:p>
            <a:pPr marL="0" indent="0"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Elektronenbeugung (de-Broglie)</a:t>
            </a:r>
          </a:p>
          <a:p>
            <a:pPr marL="0" indent="0"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Elektronen am Doppelspalt</a:t>
            </a:r>
          </a:p>
          <a:p>
            <a:pPr marL="0" indent="0"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Komplementarität, Nichtlokalität bei Elektronen (MILQ)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Koinzidenzexperiment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(Nachweis für Einzelphotonen, evtl. später möglich)</a:t>
            </a:r>
          </a:p>
          <a:p>
            <a:pPr marL="0" indent="0">
              <a:buNone/>
            </a:pPr>
            <a:r>
              <a:rPr lang="de-DE" altLang="de-DE" sz="24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Aufbau und Phasensprünge am Mach-Zehnder-Interferometer</a:t>
            </a:r>
          </a:p>
          <a:p>
            <a:pPr marL="0" indent="0">
              <a:buNone/>
            </a:pPr>
            <a:r>
              <a:rPr lang="de-DE" altLang="de-DE" sz="2400" dirty="0">
                <a:uFill>
                  <a:solidFill>
                    <a:srgbClr val="000000"/>
                  </a:solidFill>
                </a:uFill>
              </a:rPr>
              <a:t>Interferenz von Einzel-Photonen am MZI mit MILQ</a:t>
            </a:r>
            <a:r>
              <a:rPr lang="de-DE" altLang="de-DE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de-DE" altLang="de-DE" sz="24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(</a:t>
            </a:r>
            <a:r>
              <a:rPr lang="de-DE" sz="2400" dirty="0">
                <a:solidFill>
                  <a:srgbClr val="C0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https://www.milq.info/MZ/index.html</a:t>
            </a:r>
            <a:r>
              <a:rPr lang="de-DE" sz="2400" dirty="0">
                <a:solidFill>
                  <a:srgbClr val="C00000"/>
                </a:solidFill>
                <a:effectLst/>
              </a:rPr>
              <a:t>)</a:t>
            </a:r>
          </a:p>
          <a:p>
            <a:pPr marL="0" indent="0">
              <a:buNone/>
            </a:pPr>
            <a:r>
              <a:rPr lang="de-DE" altLang="de-DE" sz="2400" dirty="0">
                <a:uFill>
                  <a:solidFill>
                    <a:srgbClr val="000000"/>
                  </a:solidFill>
                </a:uFill>
              </a:rPr>
              <a:t>(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Körnigkeit, Interferenz, Stochastisches Verhalten)</a:t>
            </a:r>
            <a:endParaRPr lang="de-DE" altLang="de-DE" sz="2400" dirty="0">
              <a:uFill>
                <a:solidFill>
                  <a:srgbClr val="000000"/>
                </a:solidFill>
              </a:uFill>
            </a:endParaRPr>
          </a:p>
          <a:p>
            <a:pPr marL="0" indent="0">
              <a:buNone/>
            </a:pPr>
            <a:endParaRPr lang="de-DE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„Wesenszüge“ als sprachlicher Anker für die Lernenden sinnvoll, aber…</a:t>
            </a:r>
            <a:b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neue Begriffe im KC müssen geübt werden…</a:t>
            </a:r>
            <a:endParaRPr lang="de-DE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3AA04261-D92B-64D2-09BE-DB3A31D2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89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32906-B29C-206B-0EEC-FF02C7ED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Fachliches am MZI</a:t>
            </a:r>
          </a:p>
        </p:txBody>
      </p:sp>
      <p:pic>
        <p:nvPicPr>
          <p:cNvPr id="5" name="Picture 4" descr="C:\Eigene Dateien\NUNLogo.jpg">
            <a:extLst>
              <a:ext uri="{FF2B5EF4-FFF2-40B4-BE49-F238E27FC236}">
                <a16:creationId xmlns:a16="http://schemas.microsoft.com/office/drawing/2014/main" id="{52589530-047A-CB51-38DB-5C647C4FF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48DCD0AB-15CA-6FDF-E4AF-8AC9B5FDD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>
                    <a:ln w="0"/>
                    <a:effectLst/>
                  </a:rPr>
                  <a:t>Die Betrachtung gilt nur für das Zentrum der Interferenzmuster.</a:t>
                </a:r>
              </a:p>
              <a:p>
                <a:pPr marL="0" indent="0">
                  <a:buNone/>
                </a:pPr>
                <a:r>
                  <a:rPr lang="de-DE" sz="2200" dirty="0">
                    <a:ln w="0"/>
                    <a:effectLst/>
                  </a:rPr>
                  <a:t>Alle vier </a:t>
                </a:r>
                <a:r>
                  <a:rPr lang="de-DE" sz="2200" dirty="0">
                    <a:ln w="0"/>
                  </a:rPr>
                  <a:t>Abstände</a:t>
                </a:r>
                <a:r>
                  <a:rPr lang="de-DE" sz="2200" dirty="0">
                    <a:ln w="0"/>
                    <a:effectLst/>
                  </a:rPr>
                  <a:t> sind gleich lang.</a:t>
                </a:r>
                <a:br>
                  <a:rPr lang="de-DE" sz="2200" dirty="0">
                    <a:ln w="0"/>
                    <a:effectLst/>
                  </a:rPr>
                </a:br>
                <a:r>
                  <a:rPr lang="de-DE" sz="2200" dirty="0">
                    <a:ln w="0"/>
                    <a:effectLst/>
                  </a:rPr>
                  <a:t>Die Abstände beeinflussen die Phasendifferenz also nicht.</a:t>
                </a:r>
              </a:p>
              <a:p>
                <a:pPr marL="0" indent="0">
                  <a:buNone/>
                </a:pPr>
                <a:r>
                  <a:rPr lang="de-DE" sz="2200" dirty="0">
                    <a:ln w="0"/>
                    <a:effectLst/>
                  </a:rPr>
                  <a:t>Reflexion am Spiegel: Phasensprung von </a:t>
                </a:r>
                <a:r>
                  <a:rPr lang="el-GR" sz="2200" dirty="0">
                    <a:ln w="0"/>
                    <a:effectLst/>
                  </a:rPr>
                  <a:t>π</a:t>
                </a:r>
                <a:endParaRPr lang="de-DE" sz="2200" dirty="0">
                  <a:ln w="0"/>
                  <a:effectLst/>
                </a:endParaRPr>
              </a:p>
              <a:p>
                <a:pPr marL="0" indent="0">
                  <a:buNone/>
                </a:pPr>
                <a:r>
                  <a:rPr lang="de-DE" sz="2200" dirty="0">
                    <a:ln w="0"/>
                    <a:effectLst/>
                  </a:rPr>
                  <a:t>Reflexion am Strahlteiler: Phasensprung von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n w="0"/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200" dirty="0">
                            <a:ln w="0"/>
                            <a:effectLst/>
                          </a:rPr>
                          <m:t>π</m:t>
                        </m:r>
                      </m:num>
                      <m:den>
                        <m:r>
                          <a:rPr lang="de-DE" sz="2200">
                            <a:ln w="0"/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sz="2200" dirty="0">
                  <a:ln w="0"/>
                  <a:effectLst/>
                </a:endParaRPr>
              </a:p>
              <a:p>
                <a:pPr marL="0" indent="0">
                  <a:buNone/>
                </a:pPr>
                <a:r>
                  <a:rPr lang="de-DE" sz="2200" dirty="0">
                    <a:ln w="0"/>
                    <a:effectLst/>
                  </a:rPr>
                  <a:t>Transmission am Strahlteiler: kein Phasensprung</a:t>
                </a:r>
              </a:p>
              <a:p>
                <a:pPr marL="0" indent="0">
                  <a:buNone/>
                </a:pPr>
                <a:endParaRPr lang="de-DE" sz="2200" dirty="0">
                  <a:ln w="0"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de-DE" sz="2200" dirty="0">
                  <a:ln w="0"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de-DE" sz="2200" dirty="0">
                    <a:ln w="0"/>
                    <a:effectLst/>
                  </a:rPr>
                  <a:t>Schirm 1:  immer destruktive Interferenz aufgrund der Phasendifferenz von </a:t>
                </a:r>
                <a:r>
                  <a:rPr lang="el-GR" sz="2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de-DE" sz="2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de-DE" sz="2200" dirty="0">
                    <a:ln w="0"/>
                    <a:effectLst/>
                  </a:rPr>
                  <a:t>Schirm 2:  immer konstruktive Interferenz aufgrund der Phasendifferenz von 0</a:t>
                </a:r>
                <a:r>
                  <a:rPr lang="de-DE" sz="2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de-DE" dirty="0">
                  <a:effectLst/>
                </a:endParaRPr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48DCD0AB-15CA-6FDF-E4AF-8AC9B5FDD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4"/>
                <a:stretch>
                  <a:fillRect l="-754" t="-1681" b="-5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2754CD6-291F-6686-D102-E8854BB4E4D4}"/>
              </a:ext>
            </a:extLst>
          </p:cNvPr>
          <p:cNvGrpSpPr/>
          <p:nvPr/>
        </p:nvGrpSpPr>
        <p:grpSpPr>
          <a:xfrm>
            <a:off x="7594581" y="1437015"/>
            <a:ext cx="4322838" cy="3285401"/>
            <a:chOff x="6603400" y="1485876"/>
            <a:chExt cx="4322838" cy="3285401"/>
          </a:xfrm>
        </p:grpSpPr>
        <p:pic>
          <p:nvPicPr>
            <p:cNvPr id="25" name="Inhaltsplatzhalter 22">
              <a:extLst>
                <a:ext uri="{FF2B5EF4-FFF2-40B4-BE49-F238E27FC236}">
                  <a16:creationId xmlns:a16="http://schemas.microsoft.com/office/drawing/2014/main" id="{BB8A0DD6-BBA8-B226-AEFB-30EAC727A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400" y="2532200"/>
              <a:ext cx="3476600" cy="2239077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C3DD269B-2495-01E2-35EE-4E5201729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619" y="2532200"/>
              <a:ext cx="919619" cy="880823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3666C0F7-97AE-F5F5-CA2B-9A7BAC676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861" y="1485876"/>
              <a:ext cx="906907" cy="892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683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2CD99-3D60-D33C-25F7-A0F9A677B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18B4F-5C2F-E101-E0D7-4986B3E1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Erste Begriffe am Strahlteiler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7FFBB6-7BCD-FA02-0488-289C6FD0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49" y="1847110"/>
            <a:ext cx="9720303" cy="4184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>
                <a:latin typeface="Calibri" panose="020F0502020204030204" pitchFamily="34" charset="0"/>
                <a:cs typeface="Calibri" panose="020F0502020204030204" pitchFamily="34" charset="0"/>
              </a:rPr>
              <a:t>Bekannt von den Koinzidenzexperimenten</a:t>
            </a:r>
          </a:p>
          <a:p>
            <a:pPr marL="0" indent="0">
              <a:buNone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Informationen über die Begriffe:</a:t>
            </a:r>
          </a:p>
          <a:p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„Eingang“ befindet sich die Quelle für Quantenobjekte,</a:t>
            </a:r>
            <a:b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deren Eigenschaften wie z.B. Wellenlänge und </a:t>
            </a:r>
            <a:b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Polarisationsrichtung bekannt sind. </a:t>
            </a:r>
            <a:br>
              <a:rPr lang="de-DE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Herstellen eines solchen Zustands als Ausgangspunkt </a:t>
            </a:r>
            <a:b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eines Experiments nennt man </a:t>
            </a: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Präparation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Zustands.</a:t>
            </a:r>
          </a:p>
          <a:p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 additive Überlagerung der beiden Teilzustände hinter</a:t>
            </a:r>
            <a:b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 Strahlteiler bezeichnet man als </a:t>
            </a: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Superposition.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C:\Eigene Dateien\NUNLogo.jpg">
            <a:extLst>
              <a:ext uri="{FF2B5EF4-FFF2-40B4-BE49-F238E27FC236}">
                <a16:creationId xmlns:a16="http://schemas.microsoft.com/office/drawing/2014/main" id="{8DF57450-5329-253A-C061-B95AC1F9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00" y="5760000"/>
            <a:ext cx="1155469" cy="7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021E858D-F675-B6BD-7621-70E85B545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48" y="1847110"/>
            <a:ext cx="3394275" cy="24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2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Application>Microsoft Office PowerPoint</Application>
  <PresentationFormat>Breitbild</PresentationFormat>
  <Paragraphs>161</Paragraphs>
  <Slides>16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</vt:lpstr>
      <vt:lpstr>PowerPoint-Präsentation</vt:lpstr>
      <vt:lpstr>  Neue Begriffe in der Quantenphysik oder delayed choice and friends  am Mach-Zehnder-Interferometer</vt:lpstr>
      <vt:lpstr>Ziele aus dem KC</vt:lpstr>
      <vt:lpstr>PowerPoint-Präsentation</vt:lpstr>
      <vt:lpstr>PowerPoint-Präsentation</vt:lpstr>
      <vt:lpstr>Überlegungen zum Unterricht</vt:lpstr>
      <vt:lpstr>Was im Unterricht bisher geschah…</vt:lpstr>
      <vt:lpstr>Fachliches am MZI</vt:lpstr>
      <vt:lpstr>Erste Begriffe am Strahlteiler</vt:lpstr>
      <vt:lpstr>Anwendung der neuen Begriffe am MZI</vt:lpstr>
      <vt:lpstr>Komplementarität, Nichtlokalität wie bisher z.B. mit der MILQ-Simulation</vt:lpstr>
      <vt:lpstr>Komplementarität, Nichtlokalität wie bisher z.B. mit der MILQ-Simulation</vt:lpstr>
      <vt:lpstr>Delayed choice und Kausalität</vt:lpstr>
      <vt:lpstr>Delayed choice und Kausalität</vt:lpstr>
      <vt:lpstr>Was sollten Lernenden über Quantenphysik gelernt haben?</vt:lpstr>
      <vt:lpstr>Puh….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2024-02-17T16:27:12Z</dcterms:created>
  <dcterms:modified xsi:type="dcterms:W3CDTF">2024-02-24T11:51:32Z</dcterms:modified>
</cp:coreProperties>
</file>