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62" r:id="rId2"/>
    <p:sldId id="263" r:id="rId3"/>
    <p:sldId id="284" r:id="rId4"/>
    <p:sldId id="285" r:id="rId5"/>
    <p:sldId id="264" r:id="rId6"/>
    <p:sldId id="265" r:id="rId7"/>
    <p:sldId id="260" r:id="rId8"/>
    <p:sldId id="266" r:id="rId9"/>
    <p:sldId id="258" r:id="rId10"/>
    <p:sldId id="267" r:id="rId11"/>
    <p:sldId id="269" r:id="rId12"/>
    <p:sldId id="261" r:id="rId13"/>
    <p:sldId id="270" r:id="rId14"/>
    <p:sldId id="272" r:id="rId15"/>
    <p:sldId id="274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6" r:id="rId24"/>
    <p:sldId id="282" r:id="rId25"/>
    <p:sldId id="283" r:id="rId26"/>
    <p:sldId id="26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0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62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26675-2F94-48E1-A944-D81A3D470A94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2E71D-FC82-4C7D-AC22-15A5A873A5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016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einzelnen DS werden im Folgenden genauer betrachtet.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A9967-CFB8-418A-A802-D4D128A0BE4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549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9A280-7714-F844-1459-182FC966A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390C926-0B5A-C549-D36E-20D3EF5C4F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816EF18-C289-0916-7A13-6D0516FA8D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Beobachtungen. Stationen 1-4 werden in der Fortbildung präsentiert.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9CD42B5-2DEF-B4B1-C732-E604D80AA5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A9967-CFB8-418A-A802-D4D128A0BE4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421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Versuch wird als Demoexperiment gezeigt.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A9967-CFB8-418A-A802-D4D128A0BE4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3170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In den Stationen werden alle möglichen Varianten betrachtet: </a:t>
            </a:r>
          </a:p>
          <a:p>
            <a:r>
              <a:rPr lang="de-DE" dirty="0"/>
              <a:t>1. Bei gleicher Anfangsenergie wird mit verschiedener Kraft gebremst.</a:t>
            </a:r>
          </a:p>
          <a:p>
            <a:r>
              <a:rPr lang="de-DE" dirty="0"/>
              <a:t>2. Bei verschiedener Anfangsenergie wird mit gleicher Kraft gebremst.</a:t>
            </a:r>
          </a:p>
          <a:p>
            <a:r>
              <a:rPr lang="de-DE" dirty="0"/>
              <a:t>3. Betrachtung von Beschleunigungsvorgängen.</a:t>
            </a:r>
          </a:p>
          <a:p>
            <a:r>
              <a:rPr lang="de-DE" dirty="0"/>
              <a:t>4. Kombination von beschleunigter, gleichförmiger und negativ beschleunigter Bewegungen.</a:t>
            </a:r>
          </a:p>
          <a:p>
            <a:r>
              <a:rPr lang="de-DE" dirty="0"/>
              <a:t>5. Bei unterschiedlichen Anfangsenergien soll der gleiche Bremsweg erzielt werden.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A9967-CFB8-418A-A802-D4D128A0BE41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8072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Es ist notwendig, diese Aspekte im Folgeunterricht zu thematisieren. Es gibt dabei auch Anknüpfungsmöglichkeiten an die Beispiele aus den Einführungsstunden.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A9967-CFB8-418A-A802-D4D128A0BE4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80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4208"/>
            <a:ext cx="7772400" cy="184115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C771A82-3402-4D96-99F6-33FD3B6247BC}"/>
              </a:ext>
            </a:extLst>
          </p:cNvPr>
          <p:cNvCxnSpPr>
            <a:cxnSpLocks/>
          </p:cNvCxnSpPr>
          <p:nvPr userDrawn="1"/>
        </p:nvCxnSpPr>
        <p:spPr>
          <a:xfrm>
            <a:off x="315097" y="2125360"/>
            <a:ext cx="8513806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87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30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1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265" y="49243"/>
            <a:ext cx="7886700" cy="57995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3852"/>
            <a:ext cx="7886700" cy="487311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15ED926-EF09-4D11-8FF6-216647E732FB}"/>
              </a:ext>
            </a:extLst>
          </p:cNvPr>
          <p:cNvCxnSpPr>
            <a:cxnSpLocks/>
          </p:cNvCxnSpPr>
          <p:nvPr userDrawn="1"/>
        </p:nvCxnSpPr>
        <p:spPr>
          <a:xfrm>
            <a:off x="345989" y="692196"/>
            <a:ext cx="8432251" cy="0"/>
          </a:xfrm>
          <a:prstGeom prst="line">
            <a:avLst/>
          </a:prstGeom>
          <a:ln w="762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54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0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6587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3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8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49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4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22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372-1A44-4A4F-B315-C72E5D7105A6}" type="datetimeFigureOut">
              <a:rPr lang="de-DE" smtClean="0"/>
              <a:t>06.02.2025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8F405-DE51-4C0D-9781-01A2F5FFC4DB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84256C1-D687-43FB-AB94-A4D050944B5C}"/>
              </a:ext>
            </a:extLst>
          </p:cNvPr>
          <p:cNvSpPr/>
          <p:nvPr userDrawn="1"/>
        </p:nvSpPr>
        <p:spPr>
          <a:xfrm>
            <a:off x="0" y="6176963"/>
            <a:ext cx="9144000" cy="68103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2E02A55-FA3A-42BE-9BE4-052AC62EB708}"/>
              </a:ext>
            </a:extLst>
          </p:cNvPr>
          <p:cNvSpPr txBox="1">
            <a:spLocks/>
          </p:cNvSpPr>
          <p:nvPr userDrawn="1"/>
        </p:nvSpPr>
        <p:spPr>
          <a:xfrm>
            <a:off x="63243" y="6492874"/>
            <a:ext cx="538428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chemeClr val="bg1">
                    <a:lumMod val="65000"/>
                  </a:schemeClr>
                </a:solidFill>
              </a:rPr>
              <a:t>Dr. Florian Heym, Peter Krökel</a:t>
            </a:r>
          </a:p>
        </p:txBody>
      </p:sp>
      <p:pic>
        <p:nvPicPr>
          <p:cNvPr id="10" name="Picture 29" descr="C:\Eigene Dateien\NUNLogo.jpg">
            <a:extLst>
              <a:ext uri="{FF2B5EF4-FFF2-40B4-BE49-F238E27FC236}">
                <a16:creationId xmlns:a16="http://schemas.microsoft.com/office/drawing/2014/main" id="{08B2CC94-B15F-40D8-885E-50BF23D94B9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007" y="6254066"/>
            <a:ext cx="832879" cy="56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9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6.png"/><Relationship Id="rId2" Type="http://schemas.openxmlformats.org/officeDocument/2006/relationships/image" Target="../media/image8.JP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microsoft.com/office/2007/relationships/hdphoto" Target="../media/hdphoto2.wdp"/><Relationship Id="rId5" Type="http://schemas.openxmlformats.org/officeDocument/2006/relationships/image" Target="../media/image11.png"/><Relationship Id="rId15" Type="http://schemas.openxmlformats.org/officeDocument/2006/relationships/image" Target="../media/image19.jpeg"/><Relationship Id="rId10" Type="http://schemas.openxmlformats.org/officeDocument/2006/relationships/image" Target="../media/image15.jpeg"/><Relationship Id="rId4" Type="http://schemas.openxmlformats.org/officeDocument/2006/relationships/image" Target="../media/image10.png"/><Relationship Id="rId9" Type="http://schemas.microsoft.com/office/2007/relationships/hdphoto" Target="../media/hdphoto1.wdp"/><Relationship Id="rId1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CsL8YfyWLeU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31.png"/><Relationship Id="rId4" Type="http://schemas.openxmlformats.org/officeDocument/2006/relationships/image" Target="../media/image27.jpeg"/><Relationship Id="rId9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F216B-D7CD-4872-B8E4-FE519C7EF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864" y="132864"/>
            <a:ext cx="6172199" cy="1841152"/>
          </a:xfrm>
        </p:spPr>
        <p:txBody>
          <a:bodyPr>
            <a:normAutofit/>
          </a:bodyPr>
          <a:lstStyle/>
          <a:p>
            <a:pPr algn="l"/>
            <a:r>
              <a:rPr lang="de-DE" sz="4000" dirty="0"/>
              <a:t>Einführung in den Kraftbegriff</a:t>
            </a:r>
            <a:endParaRPr lang="de-DE" sz="11500" dirty="0"/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AF695660-B64E-475B-951F-38CE8B44D750}"/>
              </a:ext>
            </a:extLst>
          </p:cNvPr>
          <p:cNvSpPr txBox="1">
            <a:spLocks/>
          </p:cNvSpPr>
          <p:nvPr/>
        </p:nvSpPr>
        <p:spPr>
          <a:xfrm>
            <a:off x="439947" y="2508423"/>
            <a:ext cx="7901796" cy="316775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Nach der Behandlung des Impulsbegriffs fragt der Lehrer seinen Oberstufenkurs: </a:t>
            </a:r>
            <a:br>
              <a:rPr lang="de-DE" dirty="0"/>
            </a:br>
            <a:r>
              <a:rPr lang="de-DE" dirty="0"/>
              <a:t>„</a:t>
            </a:r>
            <a:r>
              <a:rPr lang="de-DE" i="1" dirty="0"/>
              <a:t>Wir haben in der letzten Zeit die Begriffe Kraft, Energie und Impuls mühsam auseinandergepuzzelt – Physiker legen darauf viel wert. Wie sieht ihr das? Ist diese Unterscheidung unbedingt notwendig? </a:t>
            </a:r>
            <a:br>
              <a:rPr lang="de-DE" i="1" dirty="0"/>
            </a:br>
            <a:r>
              <a:rPr lang="de-DE" dirty="0"/>
              <a:t>Schülerantwort: </a:t>
            </a:r>
            <a:r>
              <a:rPr lang="de-DE" i="1" dirty="0"/>
              <a:t>„Ja natürlich! Es handelt sich schließlich um drei verschiedene Kräfte!“</a:t>
            </a:r>
            <a:endParaRPr lang="de-DE" dirty="0"/>
          </a:p>
          <a:p>
            <a:pPr algn="l"/>
            <a:r>
              <a:rPr lang="de-DE" sz="1200" dirty="0">
                <a:solidFill>
                  <a:schemeClr val="bg1">
                    <a:lumMod val="75000"/>
                  </a:schemeClr>
                </a:solidFill>
              </a:rPr>
              <a:t>aus: </a:t>
            </a:r>
            <a:r>
              <a:rPr lang="de-DE" sz="1200" dirty="0" err="1">
                <a:solidFill>
                  <a:schemeClr val="bg1">
                    <a:lumMod val="75000"/>
                  </a:schemeClr>
                </a:solidFill>
              </a:rPr>
              <a:t>Schecker</a:t>
            </a:r>
            <a:r>
              <a:rPr lang="de-DE" sz="1200" dirty="0">
                <a:solidFill>
                  <a:schemeClr val="bg1">
                    <a:lumMod val="75000"/>
                  </a:schemeClr>
                </a:solidFill>
              </a:rPr>
              <a:t> et al: Schülervorstellungen und Physikunterricht, Springer Verlag, Berlin 2018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endParaRPr lang="de-DE" dirty="0"/>
          </a:p>
          <a:p>
            <a:pPr algn="l"/>
            <a:endParaRPr lang="de-DE" sz="3600" dirty="0"/>
          </a:p>
        </p:txBody>
      </p:sp>
      <p:pic>
        <p:nvPicPr>
          <p:cNvPr id="3" name="Picture 29" descr="C:\Eigene Dateien\NUNLogo.jpg">
            <a:extLst>
              <a:ext uri="{FF2B5EF4-FFF2-40B4-BE49-F238E27FC236}">
                <a16:creationId xmlns:a16="http://schemas.microsoft.com/office/drawing/2014/main" id="{E4342ED1-EDA0-AC73-4C6F-D0432A902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9" y="738011"/>
            <a:ext cx="1807012" cy="123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FCA2C38-CCD1-F493-5D6E-46F97931C211}"/>
              </a:ext>
            </a:extLst>
          </p:cNvPr>
          <p:cNvSpPr txBox="1"/>
          <p:nvPr/>
        </p:nvSpPr>
        <p:spPr>
          <a:xfrm rot="1493325">
            <a:off x="5057480" y="3248648"/>
            <a:ext cx="360103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Der Kraftbegriff ist knifflig und sollte Schülervorstellungen und Gedanken zum Konzeptwechsel berücksichtigen.</a:t>
            </a:r>
          </a:p>
        </p:txBody>
      </p:sp>
    </p:spTree>
    <p:extLst>
      <p:ext uri="{BB962C8B-B14F-4D97-AF65-F5344CB8AC3E}">
        <p14:creationId xmlns:p14="http://schemas.microsoft.com/office/powerpoint/2010/main" val="188248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>
            <a:extLst>
              <a:ext uri="{FF2B5EF4-FFF2-40B4-BE49-F238E27FC236}">
                <a16:creationId xmlns:a16="http://schemas.microsoft.com/office/drawing/2014/main" id="{64BBA519-B61F-6F4B-9B43-0018DDFB7D6B}"/>
              </a:ext>
            </a:extLst>
          </p:cNvPr>
          <p:cNvSpPr/>
          <p:nvPr/>
        </p:nvSpPr>
        <p:spPr>
          <a:xfrm>
            <a:off x="310100" y="3681141"/>
            <a:ext cx="4366541" cy="2403136"/>
          </a:xfrm>
          <a:prstGeom prst="rect">
            <a:avLst/>
          </a:prstGeom>
          <a:solidFill>
            <a:srgbClr val="C0000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7344CE7-AD0B-1745-9291-000CCD9C73DE}"/>
              </a:ext>
            </a:extLst>
          </p:cNvPr>
          <p:cNvSpPr/>
          <p:nvPr/>
        </p:nvSpPr>
        <p:spPr>
          <a:xfrm>
            <a:off x="5089527" y="3447288"/>
            <a:ext cx="3925519" cy="2636989"/>
          </a:xfrm>
          <a:prstGeom prst="rect">
            <a:avLst/>
          </a:prstGeom>
          <a:solidFill>
            <a:srgbClr val="C0000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A1A7616D-98AE-C36A-2F28-93FDCF012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126" y="4838151"/>
            <a:ext cx="1673894" cy="11200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/>
              <a:t>Kraftbegriff –kurz umrissen: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9FF644A-EE97-2107-9346-CB9C87B86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09" y="1926732"/>
            <a:ext cx="1930749" cy="160225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C6782A7-339F-94F0-286C-A2CCDC9A5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12" y="1078917"/>
            <a:ext cx="3642538" cy="130541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34B0FBF-919D-E919-6E51-3041D8A69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633" y="1864865"/>
            <a:ext cx="2490919" cy="125397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0AE9130-E1D5-020E-B716-DA1C8F078D85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4260" y="926070"/>
            <a:ext cx="1742944" cy="148910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150E534-D6F9-A86B-BB1C-6358BFE082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9" t="23442"/>
          <a:stretch/>
        </p:blipFill>
        <p:spPr>
          <a:xfrm>
            <a:off x="5144645" y="3768173"/>
            <a:ext cx="2666907" cy="70672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44AD0BD-730A-376F-32E5-06DECB0565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732" y="3897056"/>
            <a:ext cx="993140" cy="150114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C3F1825-CF80-4645-83F9-94791915DFE4}"/>
              </a:ext>
            </a:extLst>
          </p:cNvPr>
          <p:cNvPicPr/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7128" y="4609323"/>
            <a:ext cx="812800" cy="1912620"/>
          </a:xfrm>
          <a:prstGeom prst="rect">
            <a:avLst/>
          </a:prstGeom>
        </p:spPr>
      </p:pic>
      <p:sp>
        <p:nvSpPr>
          <p:cNvPr id="3" name="Rahmen 2">
            <a:extLst>
              <a:ext uri="{FF2B5EF4-FFF2-40B4-BE49-F238E27FC236}">
                <a16:creationId xmlns:a16="http://schemas.microsoft.com/office/drawing/2014/main" id="{C01AF65E-F26A-FD4E-A725-68F54191E5ED}"/>
              </a:ext>
            </a:extLst>
          </p:cNvPr>
          <p:cNvSpPr/>
          <p:nvPr/>
        </p:nvSpPr>
        <p:spPr>
          <a:xfrm>
            <a:off x="5052646" y="802991"/>
            <a:ext cx="3856227" cy="2479484"/>
          </a:xfrm>
          <a:prstGeom prst="frame">
            <a:avLst>
              <a:gd name="adj1" fmla="val 115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C6B556F-B2EF-B74E-9386-DE16313F4DA4}"/>
              </a:ext>
            </a:extLst>
          </p:cNvPr>
          <p:cNvSpPr txBox="1"/>
          <p:nvPr/>
        </p:nvSpPr>
        <p:spPr>
          <a:xfrm>
            <a:off x="5257800" y="926070"/>
            <a:ext cx="1520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Demo-Experiment „Vollbremsung“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AD3EBAD-E7D1-EC40-A957-C36125A7628E}"/>
              </a:ext>
            </a:extLst>
          </p:cNvPr>
          <p:cNvSpPr txBox="1"/>
          <p:nvPr/>
        </p:nvSpPr>
        <p:spPr>
          <a:xfrm>
            <a:off x="5523589" y="3435821"/>
            <a:ext cx="3078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Lernzirkel „Energieänderung und Kraft“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E45E9EA4-A180-364F-910A-211D0AE5246E}"/>
              </a:ext>
            </a:extLst>
          </p:cNvPr>
          <p:cNvPicPr/>
          <p:nvPr/>
        </p:nvPicPr>
        <p:blipFill>
          <a:blip r:embed="rId12"/>
          <a:stretch>
            <a:fillRect/>
          </a:stretch>
        </p:blipFill>
        <p:spPr>
          <a:xfrm>
            <a:off x="5842914" y="4994055"/>
            <a:ext cx="1270368" cy="808281"/>
          </a:xfrm>
          <a:prstGeom prst="rect">
            <a:avLst/>
          </a:prstGeom>
        </p:spPr>
      </p:pic>
      <p:sp>
        <p:nvSpPr>
          <p:cNvPr id="21" name="Rahmen 20">
            <a:extLst>
              <a:ext uri="{FF2B5EF4-FFF2-40B4-BE49-F238E27FC236}">
                <a16:creationId xmlns:a16="http://schemas.microsoft.com/office/drawing/2014/main" id="{E2B1A6F1-2163-D64A-8B00-90A2421D366D}"/>
              </a:ext>
            </a:extLst>
          </p:cNvPr>
          <p:cNvSpPr/>
          <p:nvPr/>
        </p:nvSpPr>
        <p:spPr>
          <a:xfrm>
            <a:off x="310101" y="782663"/>
            <a:ext cx="3856227" cy="2792442"/>
          </a:xfrm>
          <a:prstGeom prst="frame">
            <a:avLst>
              <a:gd name="adj1" fmla="val 115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CFFDC8F-90C6-C43E-A6BC-2E40ABEE70AE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5726" y="2149608"/>
            <a:ext cx="1710832" cy="217825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83425B68-22A6-C443-8090-4AC85D6E8F85}"/>
              </a:ext>
            </a:extLst>
          </p:cNvPr>
          <p:cNvSpPr txBox="1"/>
          <p:nvPr/>
        </p:nvSpPr>
        <p:spPr>
          <a:xfrm>
            <a:off x="2017733" y="3878159"/>
            <a:ext cx="17692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Gruppenarbeit</a:t>
            </a:r>
            <a:br>
              <a:rPr lang="de-DE" sz="1400" dirty="0"/>
            </a:br>
            <a:r>
              <a:rPr lang="de-DE" sz="1400" dirty="0"/>
              <a:t>„ Sicherheit“</a:t>
            </a:r>
            <a:br>
              <a:rPr lang="de-DE" sz="1400" dirty="0"/>
            </a:br>
            <a:r>
              <a:rPr lang="de-DE" sz="1400" dirty="0"/>
              <a:t>Airbag, Knautschzone und Sicherheitsgurt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BA1ED56-F73B-034C-9A68-B491827E5A9A}"/>
              </a:ext>
            </a:extLst>
          </p:cNvPr>
          <p:cNvSpPr txBox="1"/>
          <p:nvPr/>
        </p:nvSpPr>
        <p:spPr>
          <a:xfrm>
            <a:off x="539470" y="850266"/>
            <a:ext cx="33464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Lernzirkel „Bewegungsänderung und Kraft“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C4CCC5E-B869-4A1B-8EE4-E55456F45D0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48"/>
          <a:stretch/>
        </p:blipFill>
        <p:spPr bwMode="auto">
          <a:xfrm rot="5400000">
            <a:off x="554156" y="3717167"/>
            <a:ext cx="1073150" cy="12579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B7A8B8CB-6831-F3BC-345D-1AAF1155F0E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3" t="3237" r="747" b="48708"/>
          <a:stretch/>
        </p:blipFill>
        <p:spPr bwMode="auto">
          <a:xfrm flipH="1">
            <a:off x="355211" y="4978549"/>
            <a:ext cx="2141147" cy="10420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2B2A391-1E89-4AAC-EAAD-F79801F68DE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729" y="4984562"/>
            <a:ext cx="1931155" cy="948350"/>
          </a:xfrm>
          <a:prstGeom prst="rect">
            <a:avLst/>
          </a:prstGeom>
        </p:spPr>
      </p:pic>
      <p:sp>
        <p:nvSpPr>
          <p:cNvPr id="28" name="Freihandform: Form 27">
            <a:extLst>
              <a:ext uri="{FF2B5EF4-FFF2-40B4-BE49-F238E27FC236}">
                <a16:creationId xmlns:a16="http://schemas.microsoft.com/office/drawing/2014/main" id="{673979D9-DA33-90F9-FF63-A2B9CA06504B}"/>
              </a:ext>
            </a:extLst>
          </p:cNvPr>
          <p:cNvSpPr/>
          <p:nvPr/>
        </p:nvSpPr>
        <p:spPr>
          <a:xfrm>
            <a:off x="3355942" y="1791093"/>
            <a:ext cx="2063146" cy="2648932"/>
          </a:xfrm>
          <a:custGeom>
            <a:avLst/>
            <a:gdLst>
              <a:gd name="connsiteX0" fmla="*/ 603316 w 2063146"/>
              <a:gd name="connsiteY0" fmla="*/ 0 h 2648932"/>
              <a:gd name="connsiteX1" fmla="*/ 838986 w 2063146"/>
              <a:gd name="connsiteY1" fmla="*/ 9427 h 2648932"/>
              <a:gd name="connsiteX2" fmla="*/ 1084083 w 2063146"/>
              <a:gd name="connsiteY2" fmla="*/ 47134 h 2648932"/>
              <a:gd name="connsiteX3" fmla="*/ 1131217 w 2063146"/>
              <a:gd name="connsiteY3" fmla="*/ 56561 h 2648932"/>
              <a:gd name="connsiteX4" fmla="*/ 1168924 w 2063146"/>
              <a:gd name="connsiteY4" fmla="*/ 65987 h 2648932"/>
              <a:gd name="connsiteX5" fmla="*/ 1310326 w 2063146"/>
              <a:gd name="connsiteY5" fmla="*/ 94268 h 2648932"/>
              <a:gd name="connsiteX6" fmla="*/ 1348033 w 2063146"/>
              <a:gd name="connsiteY6" fmla="*/ 113121 h 2648932"/>
              <a:gd name="connsiteX7" fmla="*/ 1395167 w 2063146"/>
              <a:gd name="connsiteY7" fmla="*/ 141402 h 2648932"/>
              <a:gd name="connsiteX8" fmla="*/ 1451728 w 2063146"/>
              <a:gd name="connsiteY8" fmla="*/ 160255 h 2648932"/>
              <a:gd name="connsiteX9" fmla="*/ 1517716 w 2063146"/>
              <a:gd name="connsiteY9" fmla="*/ 207389 h 2648932"/>
              <a:gd name="connsiteX10" fmla="*/ 1583703 w 2063146"/>
              <a:gd name="connsiteY10" fmla="*/ 263950 h 2648932"/>
              <a:gd name="connsiteX11" fmla="*/ 1611984 w 2063146"/>
              <a:gd name="connsiteY11" fmla="*/ 273377 h 2648932"/>
              <a:gd name="connsiteX12" fmla="*/ 1668545 w 2063146"/>
              <a:gd name="connsiteY12" fmla="*/ 301658 h 2648932"/>
              <a:gd name="connsiteX13" fmla="*/ 1743959 w 2063146"/>
              <a:gd name="connsiteY13" fmla="*/ 339365 h 2648932"/>
              <a:gd name="connsiteX14" fmla="*/ 1819373 w 2063146"/>
              <a:gd name="connsiteY14" fmla="*/ 395926 h 2648932"/>
              <a:gd name="connsiteX15" fmla="*/ 1875934 w 2063146"/>
              <a:gd name="connsiteY15" fmla="*/ 471340 h 2648932"/>
              <a:gd name="connsiteX16" fmla="*/ 1904215 w 2063146"/>
              <a:gd name="connsiteY16" fmla="*/ 509047 h 2648932"/>
              <a:gd name="connsiteX17" fmla="*/ 1970202 w 2063146"/>
              <a:gd name="connsiteY17" fmla="*/ 688156 h 2648932"/>
              <a:gd name="connsiteX18" fmla="*/ 2007910 w 2063146"/>
              <a:gd name="connsiteY18" fmla="*/ 810705 h 2648932"/>
              <a:gd name="connsiteX19" fmla="*/ 2017336 w 2063146"/>
              <a:gd name="connsiteY19" fmla="*/ 848412 h 2648932"/>
              <a:gd name="connsiteX20" fmla="*/ 2036190 w 2063146"/>
              <a:gd name="connsiteY20" fmla="*/ 904973 h 2648932"/>
              <a:gd name="connsiteX21" fmla="*/ 2045617 w 2063146"/>
              <a:gd name="connsiteY21" fmla="*/ 1649691 h 2648932"/>
              <a:gd name="connsiteX22" fmla="*/ 2036190 w 2063146"/>
              <a:gd name="connsiteY22" fmla="*/ 1677971 h 2648932"/>
              <a:gd name="connsiteX23" fmla="*/ 2017336 w 2063146"/>
              <a:gd name="connsiteY23" fmla="*/ 1725105 h 2648932"/>
              <a:gd name="connsiteX24" fmla="*/ 1998483 w 2063146"/>
              <a:gd name="connsiteY24" fmla="*/ 1809946 h 2648932"/>
              <a:gd name="connsiteX25" fmla="*/ 1989056 w 2063146"/>
              <a:gd name="connsiteY25" fmla="*/ 1857080 h 2648932"/>
              <a:gd name="connsiteX26" fmla="*/ 1970202 w 2063146"/>
              <a:gd name="connsiteY26" fmla="*/ 1894787 h 2648932"/>
              <a:gd name="connsiteX27" fmla="*/ 1941922 w 2063146"/>
              <a:gd name="connsiteY27" fmla="*/ 1979629 h 2648932"/>
              <a:gd name="connsiteX28" fmla="*/ 1932495 w 2063146"/>
              <a:gd name="connsiteY28" fmla="*/ 2007909 h 2648932"/>
              <a:gd name="connsiteX29" fmla="*/ 1913642 w 2063146"/>
              <a:gd name="connsiteY29" fmla="*/ 2055043 h 2648932"/>
              <a:gd name="connsiteX30" fmla="*/ 1894788 w 2063146"/>
              <a:gd name="connsiteY30" fmla="*/ 2139884 h 2648932"/>
              <a:gd name="connsiteX31" fmla="*/ 1866507 w 2063146"/>
              <a:gd name="connsiteY31" fmla="*/ 2177592 h 2648932"/>
              <a:gd name="connsiteX32" fmla="*/ 1857081 w 2063146"/>
              <a:gd name="connsiteY32" fmla="*/ 2224726 h 2648932"/>
              <a:gd name="connsiteX33" fmla="*/ 1772239 w 2063146"/>
              <a:gd name="connsiteY33" fmla="*/ 2318994 h 2648932"/>
              <a:gd name="connsiteX34" fmla="*/ 1743959 w 2063146"/>
              <a:gd name="connsiteY34" fmla="*/ 2366128 h 2648932"/>
              <a:gd name="connsiteX35" fmla="*/ 1687398 w 2063146"/>
              <a:gd name="connsiteY35" fmla="*/ 2413262 h 2648932"/>
              <a:gd name="connsiteX36" fmla="*/ 1659118 w 2063146"/>
              <a:gd name="connsiteY36" fmla="*/ 2441542 h 2648932"/>
              <a:gd name="connsiteX37" fmla="*/ 1630837 w 2063146"/>
              <a:gd name="connsiteY37" fmla="*/ 2460396 h 2648932"/>
              <a:gd name="connsiteX38" fmla="*/ 1583703 w 2063146"/>
              <a:gd name="connsiteY38" fmla="*/ 2507530 h 2648932"/>
              <a:gd name="connsiteX39" fmla="*/ 1423448 w 2063146"/>
              <a:gd name="connsiteY39" fmla="*/ 2582944 h 2648932"/>
              <a:gd name="connsiteX40" fmla="*/ 1395167 w 2063146"/>
              <a:gd name="connsiteY40" fmla="*/ 2592371 h 2648932"/>
              <a:gd name="connsiteX41" fmla="*/ 1300899 w 2063146"/>
              <a:gd name="connsiteY41" fmla="*/ 2611225 h 2648932"/>
              <a:gd name="connsiteX42" fmla="*/ 1187778 w 2063146"/>
              <a:gd name="connsiteY42" fmla="*/ 2630078 h 2648932"/>
              <a:gd name="connsiteX43" fmla="*/ 1131217 w 2063146"/>
              <a:gd name="connsiteY43" fmla="*/ 2639505 h 2648932"/>
              <a:gd name="connsiteX44" fmla="*/ 980388 w 2063146"/>
              <a:gd name="connsiteY44" fmla="*/ 2648932 h 2648932"/>
              <a:gd name="connsiteX45" fmla="*/ 603316 w 2063146"/>
              <a:gd name="connsiteY45" fmla="*/ 2639505 h 2648932"/>
              <a:gd name="connsiteX46" fmla="*/ 537328 w 2063146"/>
              <a:gd name="connsiteY46" fmla="*/ 2620651 h 2648932"/>
              <a:gd name="connsiteX47" fmla="*/ 452487 w 2063146"/>
              <a:gd name="connsiteY47" fmla="*/ 2582944 h 2648932"/>
              <a:gd name="connsiteX48" fmla="*/ 405353 w 2063146"/>
              <a:gd name="connsiteY48" fmla="*/ 2545237 h 2648932"/>
              <a:gd name="connsiteX49" fmla="*/ 367646 w 2063146"/>
              <a:gd name="connsiteY49" fmla="*/ 2526383 h 2648932"/>
              <a:gd name="connsiteX50" fmla="*/ 254524 w 2063146"/>
              <a:gd name="connsiteY50" fmla="*/ 2460396 h 2648932"/>
              <a:gd name="connsiteX51" fmla="*/ 226244 w 2063146"/>
              <a:gd name="connsiteY51" fmla="*/ 2450969 h 2648932"/>
              <a:gd name="connsiteX52" fmla="*/ 179110 w 2063146"/>
              <a:gd name="connsiteY52" fmla="*/ 2413262 h 2648932"/>
              <a:gd name="connsiteX53" fmla="*/ 75415 w 2063146"/>
              <a:gd name="connsiteY53" fmla="*/ 2375554 h 2648932"/>
              <a:gd name="connsiteX54" fmla="*/ 47134 w 2063146"/>
              <a:gd name="connsiteY54" fmla="*/ 2356701 h 2648932"/>
              <a:gd name="connsiteX55" fmla="*/ 18854 w 2063146"/>
              <a:gd name="connsiteY55" fmla="*/ 2347274 h 2648932"/>
              <a:gd name="connsiteX56" fmla="*/ 0 w 2063146"/>
              <a:gd name="connsiteY56" fmla="*/ 2337847 h 264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063146" h="2648932">
                <a:moveTo>
                  <a:pt x="603316" y="0"/>
                </a:moveTo>
                <a:lnTo>
                  <a:pt x="838986" y="9427"/>
                </a:lnTo>
                <a:cubicBezTo>
                  <a:pt x="909898" y="13598"/>
                  <a:pt x="1025135" y="35344"/>
                  <a:pt x="1084083" y="47134"/>
                </a:cubicBezTo>
                <a:cubicBezTo>
                  <a:pt x="1099794" y="50276"/>
                  <a:pt x="1115576" y="53085"/>
                  <a:pt x="1131217" y="56561"/>
                </a:cubicBezTo>
                <a:cubicBezTo>
                  <a:pt x="1143864" y="59371"/>
                  <a:pt x="1156246" y="63318"/>
                  <a:pt x="1168924" y="65987"/>
                </a:cubicBezTo>
                <a:cubicBezTo>
                  <a:pt x="1215960" y="75889"/>
                  <a:pt x="1310326" y="94268"/>
                  <a:pt x="1310326" y="94268"/>
                </a:cubicBezTo>
                <a:cubicBezTo>
                  <a:pt x="1322895" y="100552"/>
                  <a:pt x="1335749" y="106296"/>
                  <a:pt x="1348033" y="113121"/>
                </a:cubicBezTo>
                <a:cubicBezTo>
                  <a:pt x="1364050" y="122019"/>
                  <a:pt x="1378487" y="133820"/>
                  <a:pt x="1395167" y="141402"/>
                </a:cubicBezTo>
                <a:cubicBezTo>
                  <a:pt x="1413259" y="149626"/>
                  <a:pt x="1432874" y="153971"/>
                  <a:pt x="1451728" y="160255"/>
                </a:cubicBezTo>
                <a:cubicBezTo>
                  <a:pt x="1473724" y="175966"/>
                  <a:pt x="1496795" y="190272"/>
                  <a:pt x="1517716" y="207389"/>
                </a:cubicBezTo>
                <a:cubicBezTo>
                  <a:pt x="1554166" y="237212"/>
                  <a:pt x="1546540" y="245369"/>
                  <a:pt x="1583703" y="263950"/>
                </a:cubicBezTo>
                <a:cubicBezTo>
                  <a:pt x="1592591" y="268394"/>
                  <a:pt x="1602904" y="269341"/>
                  <a:pt x="1611984" y="273377"/>
                </a:cubicBezTo>
                <a:cubicBezTo>
                  <a:pt x="1631246" y="281938"/>
                  <a:pt x="1649355" y="292935"/>
                  <a:pt x="1668545" y="301658"/>
                </a:cubicBezTo>
                <a:cubicBezTo>
                  <a:pt x="1723675" y="326717"/>
                  <a:pt x="1703289" y="309786"/>
                  <a:pt x="1743959" y="339365"/>
                </a:cubicBezTo>
                <a:cubicBezTo>
                  <a:pt x="1769371" y="357847"/>
                  <a:pt x="1800519" y="370788"/>
                  <a:pt x="1819373" y="395926"/>
                </a:cubicBezTo>
                <a:lnTo>
                  <a:pt x="1875934" y="471340"/>
                </a:lnTo>
                <a:cubicBezTo>
                  <a:pt x="1885361" y="483909"/>
                  <a:pt x="1898380" y="494459"/>
                  <a:pt x="1904215" y="509047"/>
                </a:cubicBezTo>
                <a:cubicBezTo>
                  <a:pt x="1923490" y="557234"/>
                  <a:pt x="1957207" y="636177"/>
                  <a:pt x="1970202" y="688156"/>
                </a:cubicBezTo>
                <a:cubicBezTo>
                  <a:pt x="1991551" y="773553"/>
                  <a:pt x="1964736" y="670388"/>
                  <a:pt x="2007910" y="810705"/>
                </a:cubicBezTo>
                <a:cubicBezTo>
                  <a:pt x="2011720" y="823088"/>
                  <a:pt x="2013613" y="836003"/>
                  <a:pt x="2017336" y="848412"/>
                </a:cubicBezTo>
                <a:cubicBezTo>
                  <a:pt x="2023047" y="867447"/>
                  <a:pt x="2029905" y="886119"/>
                  <a:pt x="2036190" y="904973"/>
                </a:cubicBezTo>
                <a:cubicBezTo>
                  <a:pt x="2077686" y="1236935"/>
                  <a:pt x="2063334" y="1065029"/>
                  <a:pt x="2045617" y="1649691"/>
                </a:cubicBezTo>
                <a:cubicBezTo>
                  <a:pt x="2045316" y="1659623"/>
                  <a:pt x="2039679" y="1668667"/>
                  <a:pt x="2036190" y="1677971"/>
                </a:cubicBezTo>
                <a:cubicBezTo>
                  <a:pt x="2030248" y="1693815"/>
                  <a:pt x="2023621" y="1709394"/>
                  <a:pt x="2017336" y="1725105"/>
                </a:cubicBezTo>
                <a:cubicBezTo>
                  <a:pt x="1988923" y="1867184"/>
                  <a:pt x="2025095" y="1690194"/>
                  <a:pt x="1998483" y="1809946"/>
                </a:cubicBezTo>
                <a:cubicBezTo>
                  <a:pt x="1995007" y="1825587"/>
                  <a:pt x="1994123" y="1841880"/>
                  <a:pt x="1989056" y="1857080"/>
                </a:cubicBezTo>
                <a:cubicBezTo>
                  <a:pt x="1984612" y="1870411"/>
                  <a:pt x="1975247" y="1881671"/>
                  <a:pt x="1970202" y="1894787"/>
                </a:cubicBezTo>
                <a:cubicBezTo>
                  <a:pt x="1959501" y="1922610"/>
                  <a:pt x="1951349" y="1951348"/>
                  <a:pt x="1941922" y="1979629"/>
                </a:cubicBezTo>
                <a:cubicBezTo>
                  <a:pt x="1938780" y="1989056"/>
                  <a:pt x="1936185" y="1998683"/>
                  <a:pt x="1932495" y="2007909"/>
                </a:cubicBezTo>
                <a:lnTo>
                  <a:pt x="1913642" y="2055043"/>
                </a:lnTo>
                <a:cubicBezTo>
                  <a:pt x="1911334" y="2068890"/>
                  <a:pt x="1905709" y="2120772"/>
                  <a:pt x="1894788" y="2139884"/>
                </a:cubicBezTo>
                <a:cubicBezTo>
                  <a:pt x="1886993" y="2153525"/>
                  <a:pt x="1875934" y="2165023"/>
                  <a:pt x="1866507" y="2177592"/>
                </a:cubicBezTo>
                <a:cubicBezTo>
                  <a:pt x="1863365" y="2193303"/>
                  <a:pt x="1864677" y="2210619"/>
                  <a:pt x="1857081" y="2224726"/>
                </a:cubicBezTo>
                <a:cubicBezTo>
                  <a:pt x="1821601" y="2290618"/>
                  <a:pt x="1816613" y="2289411"/>
                  <a:pt x="1772239" y="2318994"/>
                </a:cubicBezTo>
                <a:cubicBezTo>
                  <a:pt x="1762812" y="2334705"/>
                  <a:pt x="1754952" y="2351470"/>
                  <a:pt x="1743959" y="2366128"/>
                </a:cubicBezTo>
                <a:cubicBezTo>
                  <a:pt x="1716420" y="2402847"/>
                  <a:pt x="1719333" y="2386649"/>
                  <a:pt x="1687398" y="2413262"/>
                </a:cubicBezTo>
                <a:cubicBezTo>
                  <a:pt x="1677157" y="2421796"/>
                  <a:pt x="1669359" y="2433008"/>
                  <a:pt x="1659118" y="2441542"/>
                </a:cubicBezTo>
                <a:cubicBezTo>
                  <a:pt x="1650414" y="2448795"/>
                  <a:pt x="1639364" y="2452935"/>
                  <a:pt x="1630837" y="2460396"/>
                </a:cubicBezTo>
                <a:cubicBezTo>
                  <a:pt x="1614115" y="2475027"/>
                  <a:pt x="1602358" y="2495459"/>
                  <a:pt x="1583703" y="2507530"/>
                </a:cubicBezTo>
                <a:cubicBezTo>
                  <a:pt x="1544519" y="2532885"/>
                  <a:pt x="1473973" y="2563998"/>
                  <a:pt x="1423448" y="2582944"/>
                </a:cubicBezTo>
                <a:cubicBezTo>
                  <a:pt x="1414144" y="2586433"/>
                  <a:pt x="1404849" y="2590137"/>
                  <a:pt x="1395167" y="2592371"/>
                </a:cubicBezTo>
                <a:cubicBezTo>
                  <a:pt x="1363943" y="2599577"/>
                  <a:pt x="1332508" y="2605957"/>
                  <a:pt x="1300899" y="2611225"/>
                </a:cubicBezTo>
                <a:lnTo>
                  <a:pt x="1187778" y="2630078"/>
                </a:lnTo>
                <a:cubicBezTo>
                  <a:pt x="1168924" y="2633220"/>
                  <a:pt x="1150294" y="2638313"/>
                  <a:pt x="1131217" y="2639505"/>
                </a:cubicBezTo>
                <a:lnTo>
                  <a:pt x="980388" y="2648932"/>
                </a:lnTo>
                <a:cubicBezTo>
                  <a:pt x="854697" y="2645790"/>
                  <a:pt x="728791" y="2647514"/>
                  <a:pt x="603316" y="2639505"/>
                </a:cubicBezTo>
                <a:cubicBezTo>
                  <a:pt x="580486" y="2638048"/>
                  <a:pt x="559030" y="2627885"/>
                  <a:pt x="537328" y="2620651"/>
                </a:cubicBezTo>
                <a:cubicBezTo>
                  <a:pt x="520993" y="2615206"/>
                  <a:pt x="468916" y="2593897"/>
                  <a:pt x="452487" y="2582944"/>
                </a:cubicBezTo>
                <a:cubicBezTo>
                  <a:pt x="435746" y="2571783"/>
                  <a:pt x="422094" y="2556398"/>
                  <a:pt x="405353" y="2545237"/>
                </a:cubicBezTo>
                <a:cubicBezTo>
                  <a:pt x="393661" y="2537442"/>
                  <a:pt x="379784" y="2533464"/>
                  <a:pt x="367646" y="2526383"/>
                </a:cubicBezTo>
                <a:cubicBezTo>
                  <a:pt x="319324" y="2498195"/>
                  <a:pt x="300254" y="2479994"/>
                  <a:pt x="254524" y="2460396"/>
                </a:cubicBezTo>
                <a:cubicBezTo>
                  <a:pt x="245391" y="2456482"/>
                  <a:pt x="235671" y="2454111"/>
                  <a:pt x="226244" y="2450969"/>
                </a:cubicBezTo>
                <a:cubicBezTo>
                  <a:pt x="210533" y="2438400"/>
                  <a:pt x="196363" y="2423614"/>
                  <a:pt x="179110" y="2413262"/>
                </a:cubicBezTo>
                <a:cubicBezTo>
                  <a:pt x="153686" y="2398007"/>
                  <a:pt x="100862" y="2386863"/>
                  <a:pt x="75415" y="2375554"/>
                </a:cubicBezTo>
                <a:cubicBezTo>
                  <a:pt x="65062" y="2370953"/>
                  <a:pt x="57268" y="2361768"/>
                  <a:pt x="47134" y="2356701"/>
                </a:cubicBezTo>
                <a:cubicBezTo>
                  <a:pt x="38246" y="2352257"/>
                  <a:pt x="28080" y="2350964"/>
                  <a:pt x="18854" y="2347274"/>
                </a:cubicBezTo>
                <a:cubicBezTo>
                  <a:pt x="12330" y="2344664"/>
                  <a:pt x="6285" y="2340989"/>
                  <a:pt x="0" y="2337847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3711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5114D-5D8F-3C83-7D02-E070F792F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3AD8CB-C133-B3F3-944E-89ECCC670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Unterrichtssequenz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2F46A96-D3B1-B12E-EC84-C7BBED0683B1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Zeitbedarf ca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. 8 Unterrichtsstunden</a:t>
            </a:r>
            <a:endParaRPr lang="de-DE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Doppelstunde:  „</a:t>
            </a:r>
            <a:r>
              <a:rPr lang="de-DE" sz="2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Kraft entdecken“ </a:t>
            </a: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– Lernzirkel mit 10 Stationen</a:t>
            </a: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Doppelstunde:  „</a:t>
            </a:r>
            <a:r>
              <a:rPr lang="de-DE" sz="2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Kraft als Energieänderung je Strecke“ </a:t>
            </a: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– Auswertung eines Demonstrationsversuches mit digitaler Messwerterfassung</a:t>
            </a: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Doppelstunde:  </a:t>
            </a:r>
            <a:r>
              <a:rPr lang="de-DE" sz="2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„Aneignung des Kraftbegriffs“</a:t>
            </a:r>
            <a:r>
              <a:rPr lang="de-DE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– Üben im Lernzirkel aus 5 Stationen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DE" sz="2400" dirty="0">
                <a:effectLst/>
                <a:ea typeface="Calibri" panose="020F0502020204030204" pitchFamily="34" charset="0"/>
              </a:rPr>
              <a:t>Doppelstunde:  </a:t>
            </a:r>
            <a:r>
              <a:rPr lang="de-DE" sz="2400" i="1" dirty="0">
                <a:effectLst/>
                <a:ea typeface="Calibri" panose="020F0502020204030204" pitchFamily="34" charset="0"/>
              </a:rPr>
              <a:t>„Sicherheit im Straßenverkehr mit digitalen Methoden untersuchen“ </a:t>
            </a:r>
            <a:r>
              <a:rPr lang="de-DE" sz="2400" dirty="0">
                <a:effectLst/>
                <a:ea typeface="Calibri" panose="020F0502020204030204" pitchFamily="34" charset="0"/>
              </a:rPr>
              <a:t>– arbeitsteilige GA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54191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A39CA-90B0-7BC2-AD43-ABB1A9730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3685DF-B9EE-38E2-BA6C-A14BF2AFF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2EE289C0-3AA4-EFCE-9895-4F50077BFB74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638581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Rein sprachliche Beschreibung vielfältiger Bewegungssituationen in einem Lernzirkel (Vorgabe der Formulierungen)</a:t>
            </a:r>
          </a:p>
          <a:p>
            <a:pPr marL="457200" indent="-457200" algn="l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Einteilung der Bewegungen in zwei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Kategorien</a:t>
            </a: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de-DE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Bewegungen mit Änderungen      b) Bewegungen ohne Änderungen </a:t>
            </a:r>
          </a:p>
          <a:p>
            <a:pPr marL="914400" lvl="1" indent="-457200" algn="l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Beschreibung des Begriffs </a:t>
            </a:r>
            <a:r>
              <a:rPr lang="de-DE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Kraft</a:t>
            </a: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als „Einwirkung von außen </a:t>
            </a:r>
            <a:r>
              <a:rPr lang="de-DE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durch einen anderen Körper</a:t>
            </a:r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die die Bewegung schneller macht, langsamer macht oder die Richtung der Bewegung ändert.“ </a:t>
            </a:r>
          </a:p>
          <a:p>
            <a:pPr marL="0" indent="0" algn="l">
              <a:lnSpc>
                <a:spcPct val="115000"/>
              </a:lnSpc>
              <a:spcAft>
                <a:spcPts val="600"/>
              </a:spcAft>
              <a:buNone/>
            </a:pPr>
            <a:endParaRPr lang="de-DE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7E576D0-C17D-C07E-0B53-1AAEB6E7E620}"/>
              </a:ext>
            </a:extLst>
          </p:cNvPr>
          <p:cNvSpPr txBox="1"/>
          <p:nvPr/>
        </p:nvSpPr>
        <p:spPr>
          <a:xfrm>
            <a:off x="461395" y="5301710"/>
            <a:ext cx="7607197" cy="308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15000"/>
              </a:lnSpc>
              <a:spcAft>
                <a:spcPts val="600"/>
              </a:spcAft>
              <a:buNone/>
            </a:pPr>
            <a:r>
              <a:rPr lang="de-DE" sz="13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Material: 01a Lernzirkel Kraft, 01b Lernzirkel Kraft Stationszettel Materialliste, 01c Lernzirkel Kraft Laufzettel</a:t>
            </a:r>
            <a:endParaRPr lang="de-DE" sz="1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462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F5E61-3E91-CB5C-FFA6-6BA9703F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300321-577D-C32C-45AF-9FD177EB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1.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8CE79107-BE09-D1F3-F683-E0C809864899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638581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de-DE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Beispiele:</a:t>
            </a:r>
            <a:b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Wagen 1 wird durch Buch 2 gebremst.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r>
              <a:rPr lang="de-DE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Wagen 2 bewegt sich weiter.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b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Münze bleibt in Ruhe, </a:t>
            </a:r>
            <a:b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Papier wird durch den Menschen schneller.</a:t>
            </a:r>
          </a:p>
          <a:p>
            <a:pPr marL="0" indent="0" algn="l">
              <a:lnSpc>
                <a:spcPct val="115000"/>
              </a:lnSpc>
              <a:spcAft>
                <a:spcPts val="600"/>
              </a:spcAft>
              <a:buNone/>
            </a:pPr>
            <a:endParaRPr lang="de-DE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F0B246E-D8B0-CC9E-98BD-FAFE73B65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189040"/>
            <a:ext cx="3671507" cy="13158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1EA06154-9C06-1ED9-9B48-B374C778B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224" y="3054932"/>
            <a:ext cx="1930749" cy="160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68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8D6F5-BB68-3D9D-21EF-0CAD85B92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773D67-144C-64C8-AB81-C8062FB4B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264" y="49243"/>
            <a:ext cx="8451045" cy="579950"/>
          </a:xfrm>
        </p:spPr>
        <p:txBody>
          <a:bodyPr>
            <a:normAutofit fontScale="90000"/>
          </a:bodyPr>
          <a:lstStyle/>
          <a:p>
            <a:r>
              <a:rPr lang="de-DE" dirty="0"/>
              <a:t>1. Doppelstunde – mögliche Ergebnisse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BD68EF2-1002-2EDF-EFE2-6BBDE134B565}"/>
              </a:ext>
            </a:extLst>
          </p:cNvPr>
          <p:cNvSpPr txBox="1"/>
          <p:nvPr/>
        </p:nvSpPr>
        <p:spPr>
          <a:xfrm>
            <a:off x="663410" y="1314108"/>
            <a:ext cx="2946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Ergebnis:</a:t>
            </a:r>
            <a:endParaRPr lang="de-DE" b="1" dirty="0"/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995A63D2-0149-002B-91BD-885E46805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584830"/>
              </p:ext>
            </p:extLst>
          </p:nvPr>
        </p:nvGraphicFramePr>
        <p:xfrm>
          <a:off x="741575" y="1718538"/>
          <a:ext cx="7449304" cy="2859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652">
                  <a:extLst>
                    <a:ext uri="{9D8B030D-6E8A-4147-A177-3AD203B41FA5}">
                      <a16:colId xmlns:a16="http://schemas.microsoft.com/office/drawing/2014/main" val="114111851"/>
                    </a:ext>
                  </a:extLst>
                </a:gridCol>
                <a:gridCol w="3724652">
                  <a:extLst>
                    <a:ext uri="{9D8B030D-6E8A-4147-A177-3AD203B41FA5}">
                      <a16:colId xmlns:a16="http://schemas.microsoft.com/office/drawing/2014/main" val="1873857502"/>
                    </a:ext>
                  </a:extLst>
                </a:gridCol>
              </a:tblGrid>
              <a:tr h="573605">
                <a:tc>
                  <a:txBody>
                    <a:bodyPr/>
                    <a:lstStyle/>
                    <a:p>
                      <a:r>
                        <a:rPr lang="de-DE" dirty="0"/>
                        <a:t>Wenn ein Körper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dirty="0"/>
                        <a:t>schneller oder langsamer wird oder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dirty="0"/>
                        <a:t>sich die Richtung seiner Bewegung ändert</a:t>
                      </a:r>
                      <a:br>
                        <a:rPr lang="de-DE" dirty="0"/>
                      </a:br>
                      <a:r>
                        <a:rPr lang="de-DE" dirty="0"/>
                        <a:t>ist die Ursache dafür die </a:t>
                      </a:r>
                      <a:r>
                        <a:rPr lang="de-DE" b="1" dirty="0"/>
                        <a:t>Einwirkung eines anderen Körpers</a:t>
                      </a:r>
                      <a:r>
                        <a:rPr lang="de-DE" dirty="0"/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Wenn ein Körper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dirty="0"/>
                        <a:t>in Ruhe bleibt</a:t>
                      </a:r>
                      <a:br>
                        <a:rPr lang="de-DE" dirty="0"/>
                      </a:br>
                      <a:r>
                        <a:rPr lang="de-DE" dirty="0"/>
                        <a:t>oder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dirty="0"/>
                        <a:t>sich mit gleichem Tempo und gleicher Richtung weiterbewegt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de-DE" dirty="0"/>
                        <a:t>gibt es </a:t>
                      </a:r>
                      <a:r>
                        <a:rPr lang="de-DE" b="1" dirty="0"/>
                        <a:t>keine Einwirkung eines anderen Körpers</a:t>
                      </a:r>
                      <a:r>
                        <a:rPr lang="de-DE" dirty="0"/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4192329"/>
                  </a:ext>
                </a:extLst>
              </a:tr>
              <a:tr h="573605">
                <a:tc gridSpan="2">
                  <a:txBody>
                    <a:bodyPr/>
                    <a:lstStyle/>
                    <a:p>
                      <a:r>
                        <a:rPr lang="de-DE" dirty="0"/>
                        <a:t>Physikerinnen und Physiker nennen diese Einwirkung </a:t>
                      </a:r>
                      <a:r>
                        <a:rPr lang="de-DE" b="1" dirty="0"/>
                        <a:t>Kraft</a:t>
                      </a:r>
                      <a:r>
                        <a:rPr lang="de-DE" dirty="0"/>
                        <a:t>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043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516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A5071-2791-26F1-37D1-18599C87F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32AB3B-8C10-D9C0-A9AF-4C779CB63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AD751B17-C5BA-3909-D08C-0294F4E1EADD}"/>
              </a:ext>
            </a:extLst>
          </p:cNvPr>
          <p:cNvSpPr txBox="1">
            <a:spLocks/>
          </p:cNvSpPr>
          <p:nvPr/>
        </p:nvSpPr>
        <p:spPr>
          <a:xfrm>
            <a:off x="461395" y="1073790"/>
            <a:ext cx="7782111" cy="481231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Möglicher Einstieg: 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Auto fährt mit 50 km/h. Auf einmal läuft eine Frau in 50 m Entfernung über die Straße…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9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9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https://www.youtube.com/watch?v=CsL8YfyWLeU</a:t>
            </a:r>
            <a:r>
              <a:rPr lang="de-DE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A300449-824E-B4E3-A1B4-EBDF38083A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72" t="18989" r="35150" b="37089"/>
          <a:stretch/>
        </p:blipFill>
        <p:spPr>
          <a:xfrm>
            <a:off x="1511223" y="2513230"/>
            <a:ext cx="4831158" cy="2316115"/>
          </a:xfrm>
          <a:prstGeom prst="rect">
            <a:avLst/>
          </a:prstGeom>
        </p:spPr>
      </p:pic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7C9D062-9DC6-ECBA-A7F3-C36BC574F066}"/>
              </a:ext>
            </a:extLst>
          </p:cNvPr>
          <p:cNvCxnSpPr>
            <a:cxnSpLocks/>
          </p:cNvCxnSpPr>
          <p:nvPr/>
        </p:nvCxnSpPr>
        <p:spPr>
          <a:xfrm flipH="1">
            <a:off x="3400254" y="2699396"/>
            <a:ext cx="273772" cy="4435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962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78873-6DA3-BDD7-AD7E-5834840A5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92CEE3-91D4-4CAB-0E03-6EDE873CC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EB973844-6F19-D9B5-0FEE-800B6A835EAA}"/>
              </a:ext>
            </a:extLst>
          </p:cNvPr>
          <p:cNvSpPr txBox="1">
            <a:spLocks/>
          </p:cNvSpPr>
          <p:nvPr/>
        </p:nvSpPr>
        <p:spPr>
          <a:xfrm>
            <a:off x="461395" y="1073790"/>
            <a:ext cx="7782111" cy="481231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sz="4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Möglicher Einstieg: 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4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Betrachtung eines Bremsvorgangs im Straßenverkehr (Anknüpfung an die letzte Stunde: es muss eine Kraft auf das Auto ausgeübt werden, damit es sein Tempo ändert)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4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Entwicklung einer Fragestellung der Form </a:t>
            </a:r>
            <a:r>
              <a:rPr lang="de-DE" sz="42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„Mit welcher Kraft muss das Auto bremsen, damit es rechtzeitig vor der Person zum Stehen kommt?“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4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Beschreibung des Bremsvorgangs hinsichtlich der Energieumwandlungen (Bewegungsenergie </a:t>
            </a:r>
            <a:r>
              <a:rPr lang="de-DE" sz="4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thermische Energie)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4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Motivation zur experimentellen Untersuchung der Umwandlung der kinetischen Energie bei Bremsvorgängen</a:t>
            </a:r>
            <a:endParaRPr lang="de-DE" sz="4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de-DE" sz="29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204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ACBC6-42AB-39DB-E3B1-52A2EEE9C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4B35AE-A3AF-8094-9679-8ED7042B9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2. Doppelstunde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C124C4FB-49B4-A0DB-BCF6-34F796550D9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395" y="1073791"/>
                <a:ext cx="7782111" cy="3771478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 algn="l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9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Demonstrationsexperiment: </a:t>
                </a:r>
                <a:r>
                  <a:rPr lang="de-DE" sz="29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Aufnahme eines (linearen) Strecke-Bewegungsenergie-Diagramms für einen Bremsvorgang eines Wagens mit Reibungsbremsen </a:t>
                </a:r>
              </a:p>
              <a:p>
                <a:pPr marL="457200" indent="-457200" algn="l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9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Durchführungen mit verschiedener Bremswirkung führen zu Geraden im </a:t>
                </a:r>
                <a14:m>
                  <m:oMath xmlns:m="http://schemas.openxmlformats.org/officeDocument/2006/math">
                    <m:r>
                      <a:rPr lang="de-DE" sz="29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de-DE" sz="29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>
                      <a:rPr lang="de-DE" sz="29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de-DE" sz="29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-Diagramm mit unterschiedlicher Steigung</a:t>
                </a:r>
                <a:endParaRPr lang="de-DE" sz="2900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 algn="l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9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Steigung als Maß für die „Heftigkeit“ der Einwirkung auf den Wagen</a:t>
                </a:r>
              </a:p>
              <a:p>
                <a:pPr marL="457200" indent="-457200" algn="l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endParaRPr lang="de-DE" sz="29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C124C4FB-49B4-A0DB-BCF6-34F796550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95" y="1073791"/>
                <a:ext cx="7782111" cy="37714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feld 3">
            <a:extLst>
              <a:ext uri="{FF2B5EF4-FFF2-40B4-BE49-F238E27FC236}">
                <a16:creationId xmlns:a16="http://schemas.microsoft.com/office/drawing/2014/main" id="{E613644C-0FE0-5636-0F06-33A19131D7B6}"/>
              </a:ext>
            </a:extLst>
          </p:cNvPr>
          <p:cNvSpPr txBox="1"/>
          <p:nvPr/>
        </p:nvSpPr>
        <p:spPr>
          <a:xfrm>
            <a:off x="461396" y="4425018"/>
            <a:ext cx="7782110" cy="308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ct val="115000"/>
              </a:lnSpc>
              <a:spcAft>
                <a:spcPts val="1000"/>
              </a:spcAft>
              <a:buNone/>
            </a:pPr>
            <a:r>
              <a:rPr lang="de-DE" sz="13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Material: 02 AB Auswertung Bremsversuch, Versuchsvideo, 02 Anleitung Videoanalyse Tracker</a:t>
            </a:r>
          </a:p>
        </p:txBody>
      </p:sp>
    </p:spTree>
    <p:extLst>
      <p:ext uri="{BB962C8B-B14F-4D97-AF65-F5344CB8AC3E}">
        <p14:creationId xmlns:p14="http://schemas.microsoft.com/office/powerpoint/2010/main" val="4093626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CC477-41B4-7DC0-953C-F06663CA9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D77AC1-8CCF-F0CD-BD1C-D01E4FE59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344" y="49243"/>
            <a:ext cx="8840656" cy="579950"/>
          </a:xfrm>
        </p:spPr>
        <p:txBody>
          <a:bodyPr>
            <a:normAutofit fontScale="90000"/>
          </a:bodyPr>
          <a:lstStyle/>
          <a:p>
            <a:r>
              <a:rPr lang="de-DE" dirty="0"/>
              <a:t>2. Doppelstunde – Versuch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275D6D5-41F2-C608-E4D9-9E4B1AFEB5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2" t="42457" r="33276" b="41853"/>
          <a:stretch/>
        </p:blipFill>
        <p:spPr>
          <a:xfrm>
            <a:off x="1392620" y="1671144"/>
            <a:ext cx="6064469" cy="95644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73F1904-31A3-C759-557E-86037C8E5A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299" t="23060" r="46954" b="46509"/>
          <a:stretch/>
        </p:blipFill>
        <p:spPr>
          <a:xfrm>
            <a:off x="341585" y="3410607"/>
            <a:ext cx="2811517" cy="185507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7A1A3FD-51CB-D444-4C9D-B0A9CAF28864}"/>
              </a:ext>
            </a:extLst>
          </p:cNvPr>
          <p:cNvSpPr txBox="1"/>
          <p:nvPr/>
        </p:nvSpPr>
        <p:spPr>
          <a:xfrm>
            <a:off x="572814" y="1095862"/>
            <a:ext cx="3736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Laser-Bewegungssensor CASSY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E5AECA7-E2F6-AFD1-E8AA-C57A72BBFF7F}"/>
              </a:ext>
            </a:extLst>
          </p:cNvPr>
          <p:cNvSpPr txBox="1"/>
          <p:nvPr/>
        </p:nvSpPr>
        <p:spPr>
          <a:xfrm>
            <a:off x="3505200" y="4702644"/>
            <a:ext cx="3736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Wagen mit regelbarem Bremsklotz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0B27E7E5-940A-BDEC-61E4-59951F686C98}"/>
              </a:ext>
            </a:extLst>
          </p:cNvPr>
          <p:cNvCxnSpPr/>
          <p:nvPr/>
        </p:nvCxnSpPr>
        <p:spPr>
          <a:xfrm>
            <a:off x="2138855" y="4924096"/>
            <a:ext cx="136634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2C7D5B06-91FE-2375-4C40-90A97F063927}"/>
              </a:ext>
            </a:extLst>
          </p:cNvPr>
          <p:cNvCxnSpPr>
            <a:cxnSpLocks/>
          </p:cNvCxnSpPr>
          <p:nvPr/>
        </p:nvCxnSpPr>
        <p:spPr>
          <a:xfrm flipV="1">
            <a:off x="1747344" y="1418897"/>
            <a:ext cx="0" cy="3153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9353B609-274B-DB4C-4F80-84B02753E055}"/>
              </a:ext>
            </a:extLst>
          </p:cNvPr>
          <p:cNvCxnSpPr>
            <a:cxnSpLocks/>
          </p:cNvCxnSpPr>
          <p:nvPr/>
        </p:nvCxnSpPr>
        <p:spPr>
          <a:xfrm>
            <a:off x="2441028" y="2149365"/>
            <a:ext cx="1006365" cy="78302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EFEB4791-6092-4D3C-2D93-6C0321B99868}"/>
              </a:ext>
            </a:extLst>
          </p:cNvPr>
          <p:cNvSpPr txBox="1"/>
          <p:nvPr/>
        </p:nvSpPr>
        <p:spPr>
          <a:xfrm>
            <a:off x="3447393" y="2739921"/>
            <a:ext cx="3694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Feder zum Übertragen einer konstanten Spannenergie</a:t>
            </a:r>
          </a:p>
        </p:txBody>
      </p:sp>
    </p:spTree>
    <p:extLst>
      <p:ext uri="{BB962C8B-B14F-4D97-AF65-F5344CB8AC3E}">
        <p14:creationId xmlns:p14="http://schemas.microsoft.com/office/powerpoint/2010/main" val="4182161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40D44-0FCC-EF8A-AC2C-C3A096870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2DCE6A-80C2-559A-F12B-DFD60EEC3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344" y="49243"/>
            <a:ext cx="8840656" cy="579950"/>
          </a:xfrm>
        </p:spPr>
        <p:txBody>
          <a:bodyPr>
            <a:normAutofit fontScale="90000"/>
          </a:bodyPr>
          <a:lstStyle/>
          <a:p>
            <a:r>
              <a:rPr lang="de-DE" dirty="0"/>
              <a:t>2. Doppelstunde – Versuchsergebnisse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64DA404-7B5C-6688-B5FE-18D1158828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65" y="1200242"/>
            <a:ext cx="5524352" cy="40878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188ABB34-F833-04B4-76DE-70B81C9E6540}"/>
                  </a:ext>
                </a:extLst>
              </p:cNvPr>
              <p:cNvSpPr txBox="1"/>
              <p:nvPr/>
            </p:nvSpPr>
            <p:spPr>
              <a:xfrm>
                <a:off x="5985640" y="1125325"/>
                <a:ext cx="2942897" cy="3799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15000"/>
                  </a:lnSpc>
                </a:pPr>
                <a:r>
                  <a:rPr lang="de-DE" sz="1800" kern="1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Vorgehen:</a:t>
                </a:r>
              </a:p>
              <a:p>
                <a:pPr marL="342900" lvl="0" indent="-342900">
                  <a:lnSpc>
                    <a:spcPct val="115000"/>
                  </a:lnSpc>
                  <a:buFont typeface="Symbol" panose="05050102010706020507" pitchFamily="18" charset="2"/>
                  <a:buChar char=""/>
                </a:pPr>
                <a:r>
                  <a:rPr lang="de-DE" sz="1800" kern="1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Einzeichnen einer „angemessenen“ Ausgleichsgerade</a:t>
                </a:r>
              </a:p>
              <a:p>
                <a:pPr lvl="0">
                  <a:lnSpc>
                    <a:spcPct val="115000"/>
                  </a:lnSpc>
                </a:pPr>
                <a:endParaRPr lang="de-DE" sz="1800" kern="1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buFont typeface="Symbol" panose="05050102010706020507" pitchFamily="18" charset="2"/>
                  <a:buChar char=""/>
                </a:pPr>
                <a:r>
                  <a:rPr lang="de-DE" sz="1800" kern="1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Einzeichnen eines Steigungsdreiecks</a:t>
                </a:r>
              </a:p>
              <a:p>
                <a:pPr lvl="0">
                  <a:lnSpc>
                    <a:spcPct val="115000"/>
                  </a:lnSpc>
                </a:pPr>
                <a:endParaRPr lang="de-DE" sz="1800" kern="100" dirty="0">
                  <a:effectLst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15000"/>
                  </a:lnSpc>
                  <a:spcAft>
                    <a:spcPts val="800"/>
                  </a:spcAft>
                  <a:buFont typeface="Symbol" panose="05050102010706020507" pitchFamily="18" charset="2"/>
                  <a:buChar char=""/>
                </a:pPr>
                <a:r>
                  <a:rPr lang="de-DE" sz="1800" kern="100" dirty="0">
                    <a:solidFill>
                      <a:schemeClr val="tx1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Quotientenbildung: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180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de-DE" sz="180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1800" b="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num>
                      <m:den>
                        <m:r>
                          <a:rPr lang="de-DE" sz="1800" b="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1800" b="0" i="1" kern="10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den>
                    </m:f>
                    <m:r>
                      <a:rPr lang="de-DE" sz="1800" b="0" i="1" kern="100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de-DE" sz="1800" kern="100" dirty="0">
                    <a:solidFill>
                      <a:schemeClr val="tx1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als Maß für die Kraft</a:t>
                </a:r>
              </a:p>
              <a:p>
                <a:endParaRPr lang="de-DE" dirty="0"/>
              </a:p>
            </p:txBody>
          </p:sp>
        </mc:Choice>
        <mc:Fallback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188ABB34-F833-04B4-76DE-70B81C9E6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640" y="1125325"/>
                <a:ext cx="2942897" cy="3799117"/>
              </a:xfrm>
              <a:prstGeom prst="rect">
                <a:avLst/>
              </a:prstGeom>
              <a:blipFill>
                <a:blip r:embed="rId3"/>
                <a:stretch>
                  <a:fillRect l="-1863" t="-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175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60688-E10A-52D8-334D-C2AC627CD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9B2D17-E2A7-1288-9D78-C09014041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Zugänge zum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9D8C671-0D37-8DBB-E17D-F0150F5D6359}"/>
              </a:ext>
            </a:extLst>
          </p:cNvPr>
          <p:cNvSpPr txBox="1">
            <a:spLocks/>
          </p:cNvSpPr>
          <p:nvPr/>
        </p:nvSpPr>
        <p:spPr>
          <a:xfrm>
            <a:off x="675403" y="1209979"/>
            <a:ext cx="7782111" cy="3918202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Der traditionelle Zugang „Woran erkennt man eine Kraft?“</a:t>
            </a:r>
          </a:p>
          <a:p>
            <a:pPr algn="l"/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9A554E6-15E1-3DA9-6075-599260911C7B}"/>
              </a:ext>
            </a:extLst>
          </p:cNvPr>
          <p:cNvGrpSpPr/>
          <p:nvPr/>
        </p:nvGrpSpPr>
        <p:grpSpPr>
          <a:xfrm>
            <a:off x="985384" y="1772254"/>
            <a:ext cx="5245733" cy="3355927"/>
            <a:chOff x="4566458" y="2450088"/>
            <a:chExt cx="3757410" cy="2512531"/>
          </a:xfrm>
        </p:grpSpPr>
        <p:pic>
          <p:nvPicPr>
            <p:cNvPr id="4" name="Grafik 3" descr="Ein Bild, das Text, Kleidung, Person, Cartoon enthält.&#10;&#10;Automatisch generierte Beschreibung">
              <a:extLst>
                <a:ext uri="{FF2B5EF4-FFF2-40B4-BE49-F238E27FC236}">
                  <a16:creationId xmlns:a16="http://schemas.microsoft.com/office/drawing/2014/main" id="{D1100158-69F2-051E-54E7-4EA7B63F5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6458" y="2450088"/>
              <a:ext cx="3610466" cy="2235532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FD50096D-E5D5-7F1F-A997-D050C3773303}"/>
                </a:ext>
              </a:extLst>
            </p:cNvPr>
            <p:cNvSpPr txBox="1"/>
            <p:nvPr/>
          </p:nvSpPr>
          <p:spPr>
            <a:xfrm>
              <a:off x="4566458" y="4685620"/>
              <a:ext cx="375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bg1">
                      <a:lumMod val="85000"/>
                    </a:schemeClr>
                  </a:solidFill>
                </a:rPr>
                <a:t>aus: Impulse Physik 7-10, Stuttgart 2017</a:t>
              </a:r>
            </a:p>
          </p:txBody>
        </p: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1D3A68EA-1C04-4A8B-DB43-65C6F1CE88B6}"/>
              </a:ext>
            </a:extLst>
          </p:cNvPr>
          <p:cNvSpPr txBox="1"/>
          <p:nvPr/>
        </p:nvSpPr>
        <p:spPr>
          <a:xfrm rot="1493325">
            <a:off x="5057480" y="2833152"/>
            <a:ext cx="3601039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Schwierigkeiten</a:t>
            </a:r>
            <a:r>
              <a:rPr lang="de-DE" dirty="0">
                <a:solidFill>
                  <a:srgbClr val="FF0000"/>
                </a:solidFill>
              </a:rPr>
              <a:t> beim Unterschied Alltagsvorstellung und physikalischer Kraftbegriff. Einführung über statische Situationen ungünstig.</a:t>
            </a:r>
            <a:br>
              <a:rPr lang="de-DE" dirty="0">
                <a:solidFill>
                  <a:srgbClr val="FF0000"/>
                </a:solidFill>
              </a:rPr>
            </a:br>
            <a:r>
              <a:rPr lang="de-DE" dirty="0">
                <a:solidFill>
                  <a:srgbClr val="FF0000"/>
                </a:solidFill>
              </a:rPr>
              <a:t>Schülervorstellungsforschung: </a:t>
            </a:r>
            <a:br>
              <a:rPr lang="de-DE" dirty="0">
                <a:solidFill>
                  <a:srgbClr val="FF0000"/>
                </a:solidFill>
              </a:rPr>
            </a:br>
            <a:r>
              <a:rPr lang="de-DE" dirty="0">
                <a:solidFill>
                  <a:srgbClr val="FF0000"/>
                </a:solidFill>
              </a:rPr>
              <a:t>„Kein einfacher Lernweg von </a:t>
            </a:r>
            <a:r>
              <a:rPr lang="de-DE" i="1" dirty="0">
                <a:solidFill>
                  <a:srgbClr val="FF0000"/>
                </a:solidFill>
              </a:rPr>
              <a:t>Kraft haben </a:t>
            </a:r>
            <a:r>
              <a:rPr lang="de-DE" dirty="0">
                <a:solidFill>
                  <a:srgbClr val="FF0000"/>
                </a:solidFill>
              </a:rPr>
              <a:t>zu </a:t>
            </a:r>
            <a:r>
              <a:rPr lang="de-DE" i="1" dirty="0">
                <a:solidFill>
                  <a:srgbClr val="FF0000"/>
                </a:solidFill>
              </a:rPr>
              <a:t>Kraft ausüben</a:t>
            </a:r>
            <a:r>
              <a:rPr lang="de-DE" b="1" dirty="0">
                <a:solidFill>
                  <a:srgbClr val="FF0000"/>
                </a:solidFill>
              </a:rPr>
              <a:t>.“</a:t>
            </a:r>
          </a:p>
        </p:txBody>
      </p:sp>
    </p:spTree>
    <p:extLst>
      <p:ext uri="{BB962C8B-B14F-4D97-AF65-F5344CB8AC3E}">
        <p14:creationId xmlns:p14="http://schemas.microsoft.com/office/powerpoint/2010/main" val="12701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E2B49-513A-5D84-BF89-A8E9D7F62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48258-2D7B-894E-BCAA-2F60F0A65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2.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5F07D48C-8C4F-9540-8341-C5ABADC017DD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095033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de-DE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Rückbezug zum Einstieg: 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wird vorgegeben, dass ein Auto mit 1,5 t und einer Geschwindigkeit von 50 km/h eine kinetische Energie von etwa 145.000 J besitzt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</a:t>
            </a:r>
            <a:r>
              <a:rPr lang="de-DE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zeichnen ein </a:t>
            </a:r>
            <a:r>
              <a:rPr lang="de-DE" sz="22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s-E</a:t>
            </a:r>
            <a:r>
              <a:rPr lang="de-DE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-Diagramm mit der passenden Anfangsenergie und dem zur Verfügung stehenden Bremsweg von 50 m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2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</a:t>
            </a:r>
            <a:r>
              <a:rPr lang="de-DE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ermitteln mithilfe der Steigung die notwendige Bremskraft des Autos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de-DE" sz="29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809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3B211-592F-AE2F-E0B1-A6AB34FF90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93513F-8FFE-B302-254F-3FC437571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3.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4B86C2F-A3FF-60C1-B295-D10003B3AB33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Übung der erworbenen Kompetenzen in einem Lernzirkel </a:t>
            </a:r>
          </a:p>
          <a:p>
            <a:pPr marL="457200" indent="-4572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Förderung verschiedener prozessbezogener Kompetenzen: Diagramme zeichnen und interpretieren, Steigungen berechnen, Bewegungen mit Hilfe linearer Diagramme analysieren, mit dem Begriff Kraft argumentieren, digitale Messdaten interpretieren, …)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endParaRPr lang="de-DE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l">
              <a:lnSpc>
                <a:spcPct val="115000"/>
              </a:lnSpc>
              <a:spcAft>
                <a:spcPts val="1000"/>
              </a:spcAft>
              <a:buNone/>
            </a:pPr>
            <a:r>
              <a:rPr lang="de-DE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Material:  03a Lernzirkel Aneignung Kraft, 03b Arbeitsblatt Aneignung Übung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de-D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484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D41F3-D91E-8077-EF62-FA3A87B2A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F3DBF4-DAB4-4825-2999-C03A81909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344" y="49243"/>
            <a:ext cx="8840656" cy="579950"/>
          </a:xfrm>
        </p:spPr>
        <p:txBody>
          <a:bodyPr>
            <a:normAutofit fontScale="90000"/>
          </a:bodyPr>
          <a:lstStyle/>
          <a:p>
            <a:r>
              <a:rPr lang="de-DE" dirty="0"/>
              <a:t>3. Doppelstunde – Stationen im Überblick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2CFBCCC-1ECC-24A9-B730-DB451F3F44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228" t="64206" r="8178" b="23147"/>
          <a:stretch/>
        </p:blipFill>
        <p:spPr>
          <a:xfrm>
            <a:off x="1145931" y="3603726"/>
            <a:ext cx="2957065" cy="215059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A8B4514-4633-1F53-8DF2-3231C54819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092" t="20336" r="9314" b="67002"/>
          <a:stretch/>
        </p:blipFill>
        <p:spPr>
          <a:xfrm>
            <a:off x="475036" y="959836"/>
            <a:ext cx="2616417" cy="208451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E0F4D7A-731E-10B0-AE4F-2671B58680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258" t="33683" r="9480" b="52422"/>
          <a:stretch/>
        </p:blipFill>
        <p:spPr>
          <a:xfrm>
            <a:off x="3512983" y="902561"/>
            <a:ext cx="2539566" cy="229247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4CCDC14-8195-C7DD-7BE2-A5342E1547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217" t="48895" r="9965" b="37128"/>
          <a:stretch/>
        </p:blipFill>
        <p:spPr>
          <a:xfrm>
            <a:off x="6296357" y="902560"/>
            <a:ext cx="2544537" cy="241515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95874E0-23D6-EE74-503A-8F828C7A4B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400" t="77282" r="8894" b="10488"/>
          <a:stretch/>
        </p:blipFill>
        <p:spPr>
          <a:xfrm>
            <a:off x="5041006" y="3603726"/>
            <a:ext cx="2961120" cy="225536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27F4938-1B28-7840-722E-786D7045EB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753" y="1512903"/>
            <a:ext cx="3894887" cy="1442219"/>
          </a:xfrm>
          <a:prstGeom prst="rect">
            <a:avLst/>
          </a:prstGeom>
        </p:spPr>
      </p:pic>
      <p:pic>
        <p:nvPicPr>
          <p:cNvPr id="9" name="Grafik 8" descr="Ein Bild, das Werkzeug, Wand, Im Haus enthält.&#10;&#10;Automatisch generierte Beschreibung">
            <a:extLst>
              <a:ext uri="{FF2B5EF4-FFF2-40B4-BE49-F238E27FC236}">
                <a16:creationId xmlns:a16="http://schemas.microsoft.com/office/drawing/2014/main" id="{9D7111DB-E71D-919F-8903-5FCAABBEE4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2633" y="1294983"/>
            <a:ext cx="2416175" cy="1812290"/>
          </a:xfrm>
          <a:prstGeom prst="rect">
            <a:avLst/>
          </a:prstGeom>
        </p:spPr>
      </p:pic>
      <p:pic>
        <p:nvPicPr>
          <p:cNvPr id="10" name="Grafik 9" descr="Ein Bild, das Schwarzweiß, monochrom, Wand, Im Haus enthält.&#10;&#10;Automatisch generierte Beschreibung">
            <a:extLst>
              <a:ext uri="{FF2B5EF4-FFF2-40B4-BE49-F238E27FC236}">
                <a16:creationId xmlns:a16="http://schemas.microsoft.com/office/drawing/2014/main" id="{008F9465-FAB3-1DDC-A1DB-95DB2B9FEA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640" y="1766880"/>
            <a:ext cx="4683377" cy="159924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2D766DC-2624-D5C3-46DA-05345A372BE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382" y="3692952"/>
            <a:ext cx="5718107" cy="1350739"/>
          </a:xfrm>
          <a:prstGeom prst="rect">
            <a:avLst/>
          </a:prstGeom>
        </p:spPr>
      </p:pic>
      <p:pic>
        <p:nvPicPr>
          <p:cNvPr id="12" name="Grafik 11" descr="Ein Bild, das Im Haus, Wand, Boden, Whiteboard enthält.&#10;&#10;Automatisch generierte Beschreibung">
            <a:extLst>
              <a:ext uri="{FF2B5EF4-FFF2-40B4-BE49-F238E27FC236}">
                <a16:creationId xmlns:a16="http://schemas.microsoft.com/office/drawing/2014/main" id="{E54B5BE7-BDF4-5205-AAEF-574A3D1080E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0" t="34427" r="4849" b="41038"/>
          <a:stretch/>
        </p:blipFill>
        <p:spPr bwMode="auto">
          <a:xfrm>
            <a:off x="1977000" y="3690595"/>
            <a:ext cx="6732442" cy="13507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576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D8614-6D9E-C53B-3361-9EA04756F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860426-A652-CE54-0D0E-C51728E99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4. Doppelstunde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38FC0908-F922-9CD9-B711-DA7832D26260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Anwendung der erworbenen Kompetenzen an verschiedenen Aspekten aus dem Kontext </a:t>
            </a:r>
            <a:r>
              <a:rPr lang="de-DE" sz="22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Sicherheit im Straßenverkehr</a:t>
            </a:r>
          </a:p>
          <a:p>
            <a:pPr marL="342900" indent="-342900" algn="l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Arbeitsteilige Gruppenarbeit zu den Themen Airbag, Knautschzone, Sicherheitsgurt</a:t>
            </a:r>
          </a:p>
          <a:p>
            <a:pPr marL="342900" indent="-342900" algn="l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Förderung der Bewertungskompetenz möglich</a:t>
            </a: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endParaRPr lang="de-DE" sz="20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600"/>
              </a:spcAft>
            </a:pPr>
            <a:endParaRPr lang="de-DE" sz="20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Material:  04 AB Airbag, 04 AB Knautschzone, 04 AB Sicherheitsgurt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2A0E8A6-1AA4-AB83-0DBF-3F93D983CD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48"/>
          <a:stretch/>
        </p:blipFill>
        <p:spPr bwMode="auto">
          <a:xfrm rot="5400000">
            <a:off x="1762127" y="1197357"/>
            <a:ext cx="2201475" cy="2580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Grafik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00300D3B-437B-BC43-4917-4FC1BFB215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3" t="3237" r="747" b="48708"/>
          <a:stretch/>
        </p:blipFill>
        <p:spPr bwMode="auto">
          <a:xfrm flipH="1">
            <a:off x="1144558" y="1989056"/>
            <a:ext cx="4079153" cy="19852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7FA1918-67AA-C305-A5BB-9C413FCE4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29" y="2620100"/>
            <a:ext cx="3943430" cy="193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174B-D857-728D-F903-04170F757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A45BD8-A8D5-BB29-A6AD-67825910A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Vorteile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6F853BCB-D88D-E04B-A643-C4D23C99F72A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Unterscheidung der Begriffe </a:t>
            </a:r>
            <a:r>
              <a:rPr lang="de-DE" sz="2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Kraft</a:t>
            </a: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 </a:t>
            </a:r>
            <a:r>
              <a:rPr lang="de-DE" sz="2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Energie</a:t>
            </a: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Chance, den Kraftbegriff zur fachlichen Analyse und zur Bewertung von Sicherheitsmaßnahmen im Straßenverkehr zu nutzen</a:t>
            </a:r>
          </a:p>
          <a:p>
            <a:pPr marL="342900" indent="-3429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Sinnvoller Konzeptwechsel für die Lernenden durc</a:t>
            </a:r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 </a:t>
            </a: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neue, vom Alltagsverständnis verschiedene Konzept „Kraft“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282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07A75-7F85-1453-59E4-78BEAE3F0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20914B-00D7-E075-EA88-A2407857C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Ausblick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4D214E30-14FA-9630-0E3C-158EF2592A17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 der Einführung des Begriffs Kraft über Beschreibungen und den quantitativen Zugang über die linearen Diagramme können weitere Aspekte des Kerncurriculums</a:t>
            </a:r>
            <a:r>
              <a:rPr lang="de-D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(Verformung, Kraftpfeile,…) ohne Schwierigkeiten „angehängt“ werden.</a:t>
            </a:r>
            <a:endParaRPr lang="de-DE" sz="2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888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Kraftbegriff – Workshops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520011" y="1227833"/>
            <a:ext cx="5699082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Lernzirkel zum Einstieg:</a:t>
            </a:r>
            <a:br>
              <a:rPr lang="de-DE" dirty="0"/>
            </a:br>
            <a:r>
              <a:rPr lang="de-DE" dirty="0"/>
              <a:t>Ausprobieren des Materials</a:t>
            </a:r>
            <a:br>
              <a:rPr lang="de-DE" dirty="0"/>
            </a:br>
            <a:endParaRPr lang="de-DE" dirty="0"/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Demo-Experiment zur quantitativen Betrachtung</a:t>
            </a:r>
            <a:br>
              <a:rPr lang="de-DE" dirty="0"/>
            </a:br>
            <a:endParaRPr lang="de-DE" dirty="0"/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Stationen zur Aneignung:</a:t>
            </a:r>
            <a:br>
              <a:rPr lang="de-DE" dirty="0"/>
            </a:br>
            <a:r>
              <a:rPr lang="de-DE" dirty="0"/>
              <a:t>Ausprobieren des Materials </a:t>
            </a:r>
            <a:br>
              <a:rPr lang="de-DE" dirty="0"/>
            </a:br>
            <a:r>
              <a:rPr lang="de-DE" dirty="0"/>
              <a:t> 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endParaRPr lang="de-DE" dirty="0"/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FF0C852-1DC2-2148-9D03-7D8DCAA66172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066" y="1991860"/>
            <a:ext cx="2181705" cy="277777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59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BA28B-831A-DD92-924C-67BE01295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B94292-C068-34A5-41FE-FCD315060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Zugänge zum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720AEA0F-80F1-5126-F3F6-40112EA4DAC5}"/>
              </a:ext>
            </a:extLst>
          </p:cNvPr>
          <p:cNvSpPr txBox="1">
            <a:spLocks/>
          </p:cNvSpPr>
          <p:nvPr/>
        </p:nvSpPr>
        <p:spPr>
          <a:xfrm>
            <a:off x="675403" y="1209978"/>
            <a:ext cx="7782111" cy="423067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Das zweidimensional-dynamische Mechanik-Konzept von Wiesner (München)</a:t>
            </a:r>
          </a:p>
          <a:p>
            <a:pPr algn="l"/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BACEAD4-731C-A69A-C4F9-CB52CC68589A}"/>
              </a:ext>
            </a:extLst>
          </p:cNvPr>
          <p:cNvGrpSpPr/>
          <p:nvPr/>
        </p:nvGrpSpPr>
        <p:grpSpPr>
          <a:xfrm>
            <a:off x="686486" y="1989055"/>
            <a:ext cx="5125954" cy="3451599"/>
            <a:chOff x="901002" y="2887369"/>
            <a:chExt cx="3757410" cy="2185640"/>
          </a:xfrm>
        </p:grpSpPr>
        <p:pic>
          <p:nvPicPr>
            <p:cNvPr id="9" name="Grafik 8" descr="Ein Bild, das Text, Screenshot, Cartoon, Kunst enthält.&#10;&#10;Automatisch generierte Beschreibung">
              <a:extLst>
                <a:ext uri="{FF2B5EF4-FFF2-40B4-BE49-F238E27FC236}">
                  <a16:creationId xmlns:a16="http://schemas.microsoft.com/office/drawing/2014/main" id="{9112163B-CA4A-CE1B-9AF8-C8A7D052D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076" y="2887369"/>
              <a:ext cx="2508250" cy="1936750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21455ADF-3B10-DD63-B89C-4DF7F197051C}"/>
                </a:ext>
              </a:extLst>
            </p:cNvPr>
            <p:cNvSpPr txBox="1"/>
            <p:nvPr/>
          </p:nvSpPr>
          <p:spPr>
            <a:xfrm>
              <a:off x="901002" y="4796010"/>
              <a:ext cx="3757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bg1">
                      <a:lumMod val="85000"/>
                    </a:schemeClr>
                  </a:solidFill>
                </a:rPr>
                <a:t>aus: http://www.thomas-wilhelm.net/2dd.htm</a:t>
              </a:r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6763C31F-DDB9-36F8-023A-7C15C68568E9}"/>
              </a:ext>
            </a:extLst>
          </p:cNvPr>
          <p:cNvSpPr txBox="1"/>
          <p:nvPr/>
        </p:nvSpPr>
        <p:spPr>
          <a:xfrm rot="1493325">
            <a:off x="4665617" y="2448151"/>
            <a:ext cx="3601039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Umfangreich erforschter Vorschlag. Zunächst ohne Beschleunigungsbegriff, recht abstrakt, viele Laborsituationen.</a:t>
            </a:r>
            <a:br>
              <a:rPr lang="de-DE" dirty="0">
                <a:solidFill>
                  <a:srgbClr val="FF0000"/>
                </a:solidFill>
              </a:rPr>
            </a:br>
            <a:r>
              <a:rPr lang="de-DE" dirty="0">
                <a:solidFill>
                  <a:srgbClr val="FF0000"/>
                </a:solidFill>
              </a:rPr>
              <a:t>Abgrenzung zur Energie nicht im Zentrum.</a:t>
            </a:r>
          </a:p>
        </p:txBody>
      </p:sp>
    </p:spTree>
    <p:extLst>
      <p:ext uri="{BB962C8B-B14F-4D97-AF65-F5344CB8AC3E}">
        <p14:creationId xmlns:p14="http://schemas.microsoft.com/office/powerpoint/2010/main" val="272951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36746-C1CD-7F15-E666-D7AD419CB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EF7D93-6673-7FA4-45B2-059FE4519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Mögliche Zugänge zum Kraftbegriff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FB451EBA-9823-E390-93DE-9C64112692E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75403" y="1209978"/>
                <a:ext cx="7782111" cy="4285849"/>
              </a:xfrm>
              <a:prstGeom prst="rect">
                <a:avLst/>
              </a:prstGeom>
              <a:solidFill>
                <a:srgbClr val="F5F5F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de-DE" dirty="0"/>
                  <a:t>Kraft als Energieänderung über einen Weg</a:t>
                </a:r>
              </a:p>
              <a:p>
                <a:pPr algn="l"/>
                <a:endParaRPr lang="de-DE" dirty="0"/>
              </a:p>
              <a:p>
                <a:pPr algn="l"/>
                <a:r>
                  <a:rPr lang="de-DE" dirty="0"/>
                  <a:t>           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</m:d>
                    <m:r>
                      <a:rPr lang="de-DE" sz="24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𝑬</m:t>
                        </m:r>
                      </m:num>
                      <m:den>
                        <m: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24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den>
                    </m:f>
                  </m:oMath>
                </a14:m>
                <a:r>
                  <a:rPr lang="de-DE" sz="24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l"/>
                <a:r>
                  <a:rPr lang="de-DE" dirty="0"/>
                  <a:t> </a:t>
                </a:r>
              </a:p>
            </p:txBody>
          </p:sp>
        </mc:Choice>
        <mc:Fallback>
          <p:sp>
            <p:nvSpPr>
              <p:cNvPr id="6" name="Inhaltsplatzhalter 2">
                <a:extLst>
                  <a:ext uri="{FF2B5EF4-FFF2-40B4-BE49-F238E27FC236}">
                    <a16:creationId xmlns:a16="http://schemas.microsoft.com/office/drawing/2014/main" id="{FB451EBA-9823-E390-93DE-9C64112692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403" y="1209978"/>
                <a:ext cx="7782111" cy="42858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D9601AE7-D1EE-0E17-7F1F-F58E4D55CF91}"/>
              </a:ext>
            </a:extLst>
          </p:cNvPr>
          <p:cNvGrpSpPr/>
          <p:nvPr/>
        </p:nvGrpSpPr>
        <p:grpSpPr>
          <a:xfrm>
            <a:off x="675403" y="1660341"/>
            <a:ext cx="5499154" cy="3681451"/>
            <a:chOff x="895910" y="1209979"/>
            <a:chExt cx="3757410" cy="2501018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1D96E9DD-4C3C-22A8-5D51-F66224AE0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7076" y="1209979"/>
              <a:ext cx="2114845" cy="2248213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2EC5F64B-DA81-93D3-2884-1D0A203D375B}"/>
                </a:ext>
              </a:extLst>
            </p:cNvPr>
            <p:cNvSpPr txBox="1"/>
            <p:nvPr/>
          </p:nvSpPr>
          <p:spPr>
            <a:xfrm>
              <a:off x="895910" y="3397362"/>
              <a:ext cx="3757410" cy="313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solidFill>
                    <a:schemeClr val="bg1">
                      <a:lumMod val="85000"/>
                    </a:schemeClr>
                  </a:solidFill>
                </a:rPr>
                <a:t>aus: https//www.didaktik.physik.uni-due.de/</a:t>
              </a:r>
              <a:br>
                <a:rPr lang="de-DE" sz="1200" dirty="0">
                  <a:solidFill>
                    <a:schemeClr val="bg1">
                      <a:lumMod val="85000"/>
                    </a:schemeClr>
                  </a:solidFill>
                </a:rPr>
              </a:br>
              <a:r>
                <a:rPr lang="de-DE" sz="1200" dirty="0">
                  <a:solidFill>
                    <a:schemeClr val="bg1">
                      <a:lumMod val="85000"/>
                    </a:schemeClr>
                  </a:solidFill>
                </a:rPr>
                <a:t>~backhaus/publicat/Diesterweg78/</a:t>
              </a:r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93873ABB-5990-5348-AD78-800D96A93E37}"/>
              </a:ext>
            </a:extLst>
          </p:cNvPr>
          <p:cNvSpPr txBox="1"/>
          <p:nvPr/>
        </p:nvSpPr>
        <p:spPr>
          <a:xfrm rot="1493325">
            <a:off x="4933555" y="3331452"/>
            <a:ext cx="360103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Grundlage unseres Vorschlages, der die Abgrenzung zwischen Kraft und Energie ins Zentrum stellt.</a:t>
            </a:r>
          </a:p>
        </p:txBody>
      </p:sp>
    </p:spTree>
    <p:extLst>
      <p:ext uri="{BB962C8B-B14F-4D97-AF65-F5344CB8AC3E}">
        <p14:creationId xmlns:p14="http://schemas.microsoft.com/office/powerpoint/2010/main" val="257488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Einführung in den Kraftbegriff - KC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F1FC192D-1015-05C7-870A-612254150985}"/>
              </a:ext>
            </a:extLst>
          </p:cNvPr>
          <p:cNvGraphicFramePr>
            <a:graphicFrameLocks noGrp="1"/>
          </p:cNvGraphicFramePr>
          <p:nvPr/>
        </p:nvGraphicFramePr>
        <p:xfrm>
          <a:off x="646141" y="837263"/>
          <a:ext cx="7782112" cy="515112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945528">
                  <a:extLst>
                    <a:ext uri="{9D8B030D-6E8A-4147-A177-3AD203B41FA5}">
                      <a16:colId xmlns:a16="http://schemas.microsoft.com/office/drawing/2014/main" val="1529843436"/>
                    </a:ext>
                  </a:extLst>
                </a:gridCol>
                <a:gridCol w="1945528">
                  <a:extLst>
                    <a:ext uri="{9D8B030D-6E8A-4147-A177-3AD203B41FA5}">
                      <a16:colId xmlns:a16="http://schemas.microsoft.com/office/drawing/2014/main" val="3872770518"/>
                    </a:ext>
                  </a:extLst>
                </a:gridCol>
                <a:gridCol w="1945528">
                  <a:extLst>
                    <a:ext uri="{9D8B030D-6E8A-4147-A177-3AD203B41FA5}">
                      <a16:colId xmlns:a16="http://schemas.microsoft.com/office/drawing/2014/main" val="3379413648"/>
                    </a:ext>
                  </a:extLst>
                </a:gridCol>
                <a:gridCol w="1945528">
                  <a:extLst>
                    <a:ext uri="{9D8B030D-6E8A-4147-A177-3AD203B41FA5}">
                      <a16:colId xmlns:a16="http://schemas.microsoft.com/office/drawing/2014/main" val="920252218"/>
                    </a:ext>
                  </a:extLst>
                </a:gridCol>
              </a:tblGrid>
              <a:tr h="648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DE" sz="1600" b="1">
                          <a:solidFill>
                            <a:sysClr val="windowText" lastClr="000000"/>
                          </a:solidFill>
                          <a:effectLst/>
                        </a:rPr>
                        <a:t>Fachwissen</a:t>
                      </a:r>
                      <a:endParaRPr lang="de-DE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DE" sz="1600" b="1">
                          <a:solidFill>
                            <a:sysClr val="windowText" lastClr="000000"/>
                          </a:solidFill>
                          <a:effectLst/>
                        </a:rPr>
                        <a:t>Erkenntnisgewinnung</a:t>
                      </a:r>
                      <a:endParaRPr lang="de-DE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DE" sz="1600" b="1">
                          <a:solidFill>
                            <a:sysClr val="windowText" lastClr="000000"/>
                          </a:solidFill>
                          <a:effectLst/>
                        </a:rPr>
                        <a:t>Kommunikation</a:t>
                      </a:r>
                      <a:endParaRPr lang="de-DE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Bewertung</a:t>
                      </a:r>
                      <a:endParaRPr lang="de-DE" sz="1600" b="1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extLst>
                  <a:ext uri="{0D108BD9-81ED-4DB2-BD59-A6C34878D82A}">
                    <a16:rowId xmlns:a16="http://schemas.microsoft.com/office/drawing/2014/main" val="3501621234"/>
                  </a:ext>
                </a:extLst>
              </a:tr>
              <a:tr h="66039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600">
                          <a:effectLst/>
                        </a:rPr>
                        <a:t>Die Schülerinnen und Schüler…</a:t>
                      </a:r>
                      <a:endParaRPr lang="de-DE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21173"/>
                  </a:ext>
                </a:extLst>
              </a:tr>
              <a:tr h="60882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erläutern die </a:t>
                      </a:r>
                      <a:r>
                        <a:rPr lang="de-DE" sz="1200" b="1" strike="sngStrike" dirty="0">
                          <a:solidFill>
                            <a:schemeClr val="tx1"/>
                          </a:solidFill>
                          <a:effectLst/>
                        </a:rPr>
                        <a:t>Trägheit</a:t>
                      </a:r>
                      <a:r>
                        <a:rPr lang="de-DE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de-DE" sz="1200" dirty="0">
                          <a:effectLst/>
                        </a:rPr>
                        <a:t>von Körpern und beschreiben deren Masse als gemeinsames Maß für ihre Trägheit und Schwere.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verwenden als Maßeinheit der Masse 1 kg und schätzen typische Größenordnungen ab.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ymbol" panose="05050102010706020507" pitchFamily="18" charset="2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beschreiben entsprechende Situationen umgangssprachlich und benutzen dabei zunehmend Fachbegriffe.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ymbol" panose="05050102010706020507" pitchFamily="18" charset="2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392" marR="14392" marT="0" marB="0"/>
                </a:tc>
                <a:extLst>
                  <a:ext uri="{0D108BD9-81ED-4DB2-BD59-A6C34878D82A}">
                    <a16:rowId xmlns:a16="http://schemas.microsoft.com/office/drawing/2014/main" val="2191277842"/>
                  </a:ext>
                </a:extLst>
              </a:tr>
              <a:tr h="142301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b="1" dirty="0">
                          <a:solidFill>
                            <a:srgbClr val="FF0000"/>
                          </a:solidFill>
                          <a:effectLst/>
                        </a:rPr>
                        <a:t>identifizieren Kräfte als Ursache von Bewegungsänderungen/ </a:t>
                      </a:r>
                      <a:r>
                        <a:rPr lang="de-DE" sz="1200" b="1" strike="sngStrike" dirty="0">
                          <a:solidFill>
                            <a:schemeClr val="tx1"/>
                          </a:solidFill>
                          <a:effectLst/>
                        </a:rPr>
                        <a:t>Verformungen</a:t>
                      </a:r>
                      <a:r>
                        <a:rPr lang="de-DE" sz="1200" b="1" dirty="0">
                          <a:solidFill>
                            <a:srgbClr val="FF0000"/>
                          </a:solidFill>
                          <a:effectLst/>
                        </a:rPr>
                        <a:t> oder von Energieänderungen.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b="1" dirty="0">
                          <a:solidFill>
                            <a:srgbClr val="FF0000"/>
                          </a:solidFill>
                          <a:effectLst/>
                        </a:rPr>
                        <a:t>unterscheiden zwischen Kraft und Energie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solidFill>
                            <a:schemeClr val="accent1"/>
                          </a:solidFill>
                          <a:effectLst/>
                        </a:rPr>
                        <a:t>verwenden als Maßeinheit der Kraft 1 N und schätzen typische Größenordnungen ab.</a:t>
                      </a: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beschreiben diesbezügliche Phänomene und führen sie auf Kräfte zurück.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 marL="44958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führen geeignete Versuche zur Kraftmessung durch.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ymbol" panose="05050102010706020507" pitchFamily="18" charset="2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effectLst/>
                        </a:rPr>
                        <a:t>unterscheiden zwischen alltagssprachlicher und fachsprachlicher Beschreibung von Phänomenen.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 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  <a:tab pos="914400" algn="l"/>
                        </a:tabLst>
                      </a:pPr>
                      <a:r>
                        <a:rPr lang="x-none" sz="1200" dirty="0">
                          <a:effectLst/>
                        </a:rPr>
                        <a:t>dokumentieren die Ergebnisse ihrer Arbeit selbstständig.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ymbol" panose="05050102010706020507" pitchFamily="18" charset="2"/>
                      </a:endParaRPr>
                    </a:p>
                  </a:txBody>
                  <a:tcPr marL="14392" marR="14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de-DE" sz="1200" dirty="0">
                          <a:effectLst/>
                        </a:rPr>
                        <a:t>  </a:t>
                      </a:r>
                    </a:p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lang="de-DE" sz="1200" dirty="0">
                          <a:solidFill>
                            <a:schemeClr val="accent1"/>
                          </a:solidFill>
                          <a:effectLst/>
                        </a:rPr>
                        <a:t>nutzen ihr physikalisches Wissen über Kräfte, Bewegungen und Trägheit zum Bewerten von Risiken und Sicherheitsmaßnahmen im Straßenverkehr.</a:t>
                      </a:r>
                      <a:endParaRPr lang="de-DE" sz="1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Symbol" panose="05050102010706020507" pitchFamily="18" charset="2"/>
                      </a:endParaRPr>
                    </a:p>
                  </a:txBody>
                  <a:tcPr marL="14392" marR="14392" marT="0" marB="0"/>
                </a:tc>
                <a:extLst>
                  <a:ext uri="{0D108BD9-81ED-4DB2-BD59-A6C34878D82A}">
                    <a16:rowId xmlns:a16="http://schemas.microsoft.com/office/drawing/2014/main" val="1489235477"/>
                  </a:ext>
                </a:extLst>
              </a:tr>
            </a:tbl>
          </a:graphicData>
        </a:graphic>
      </p:graphicFrame>
      <p:sp>
        <p:nvSpPr>
          <p:cNvPr id="4" name="Nach rechts gekrümmter Pfeil 3">
            <a:extLst>
              <a:ext uri="{FF2B5EF4-FFF2-40B4-BE49-F238E27FC236}">
                <a16:creationId xmlns:a16="http://schemas.microsoft.com/office/drawing/2014/main" id="{A8DF7B24-CBDE-E747-B618-790D06FB3303}"/>
              </a:ext>
            </a:extLst>
          </p:cNvPr>
          <p:cNvSpPr/>
          <p:nvPr/>
        </p:nvSpPr>
        <p:spPr>
          <a:xfrm>
            <a:off x="169985" y="3880339"/>
            <a:ext cx="709246" cy="1447800"/>
          </a:xfrm>
          <a:prstGeom prst="curvedRightArrow">
            <a:avLst>
              <a:gd name="adj1" fmla="val 6702"/>
              <a:gd name="adj2" fmla="val 20121"/>
              <a:gd name="adj3" fmla="val 1012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Nach unten gekrümmter Pfeil 4">
            <a:extLst>
              <a:ext uri="{FF2B5EF4-FFF2-40B4-BE49-F238E27FC236}">
                <a16:creationId xmlns:a16="http://schemas.microsoft.com/office/drawing/2014/main" id="{7B6499BC-046D-3846-B168-60FF50F9A39D}"/>
              </a:ext>
            </a:extLst>
          </p:cNvPr>
          <p:cNvSpPr/>
          <p:nvPr/>
        </p:nvSpPr>
        <p:spPr>
          <a:xfrm>
            <a:off x="2497015" y="2930770"/>
            <a:ext cx="4994031" cy="820615"/>
          </a:xfrm>
          <a:prstGeom prst="curvedDownArrow">
            <a:avLst>
              <a:gd name="adj1" fmla="val 8496"/>
              <a:gd name="adj2" fmla="val 28457"/>
              <a:gd name="adj3" fmla="val 2071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3E3ACE9-16B4-747A-9AF4-A09645DAD57C}"/>
              </a:ext>
            </a:extLst>
          </p:cNvPr>
          <p:cNvSpPr txBox="1"/>
          <p:nvPr/>
        </p:nvSpPr>
        <p:spPr>
          <a:xfrm>
            <a:off x="524608" y="5925942"/>
            <a:ext cx="7782112" cy="29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e-DE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aus: Niedersächsisches Kultusministerium (2015). </a:t>
            </a:r>
            <a:r>
              <a:rPr lang="de-DE" sz="1200" i="1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Kerncurriculum für das Gymnasium Schuljahrgänge 5-10 Physik, </a:t>
            </a:r>
            <a:r>
              <a:rPr lang="de-DE" sz="12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 36.</a:t>
            </a:r>
            <a:endParaRPr lang="de-DE" sz="12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55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265" y="49243"/>
            <a:ext cx="8294420" cy="579950"/>
          </a:xfrm>
        </p:spPr>
        <p:txBody>
          <a:bodyPr>
            <a:normAutofit fontScale="90000"/>
          </a:bodyPr>
          <a:lstStyle/>
          <a:p>
            <a:r>
              <a:rPr lang="de-DE" dirty="0"/>
              <a:t>Thesen zum Unterricht zum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435516" y="1091044"/>
            <a:ext cx="7782111" cy="3541805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de-DE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Die Einführung des Kraftbegriffs erfolgt in Niedersachsen nach der Einführung des Energiebegriffs (statt traditionell andersherum), diese Tatsache sollte im Unterricht Berücksichtigung finden.</a:t>
            </a:r>
          </a:p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de-DE" sz="1800" dirty="0">
                <a:latin typeface="Arial" panose="020B0604020202020204" pitchFamily="34" charset="0"/>
                <a:ea typeface="Calibri" panose="020F0502020204030204" pitchFamily="34" charset="0"/>
              </a:rPr>
              <a:t>Die Lernenden haben Schwierigkeiten Energie und Kraft zu unterscheiden, dafür sollte der Unterricht eine Lösung anbieten.</a:t>
            </a:r>
          </a:p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de-DE" sz="1800" dirty="0">
                <a:latin typeface="Arial" panose="020B0604020202020204" pitchFamily="34" charset="0"/>
                <a:ea typeface="Calibri" panose="020F0502020204030204" pitchFamily="34" charset="0"/>
              </a:rPr>
              <a:t>Der Trägheitsbegriff bringt zusätzliche sprachliche Schwierigkeiten mit sich und wird deshalb nicht zu Beginn thematisiert.</a:t>
            </a:r>
          </a:p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de-DE" sz="1800" dirty="0">
                <a:latin typeface="Arial" panose="020B0604020202020204" pitchFamily="34" charset="0"/>
                <a:ea typeface="Calibri" panose="020F0502020204030204" pitchFamily="34" charset="0"/>
              </a:rPr>
              <a:t>Die statische Betrachtung von Verformungen zu Beginn erhöht die Schwierigkeiten in späterer Betrachtung dynamischer Vorgänge und erfolgt zunächst nicht.</a:t>
            </a:r>
          </a:p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de-DE" sz="1800" dirty="0">
                <a:latin typeface="Arial" panose="020B0604020202020204" pitchFamily="34" charset="0"/>
                <a:ea typeface="Calibri" panose="020F0502020204030204" pitchFamily="34" charset="0"/>
              </a:rPr>
              <a:t>„Fange nicht mit dem Rechnen an, bevor du die Lösung nicht kennst“ </a:t>
            </a:r>
            <a:r>
              <a:rPr lang="de-DE" sz="1800" i="1" dirty="0">
                <a:latin typeface="Arial" panose="020B0604020202020204" pitchFamily="34" charset="0"/>
                <a:ea typeface="Calibri" panose="020F0502020204030204" pitchFamily="34" charset="0"/>
              </a:rPr>
              <a:t>(Feynman)</a:t>
            </a:r>
            <a:r>
              <a:rPr lang="de-DE" sz="1800" dirty="0">
                <a:latin typeface="Arial" panose="020B0604020202020204" pitchFamily="34" charset="0"/>
                <a:ea typeface="Calibri" panose="020F0502020204030204" pitchFamily="34" charset="0"/>
              </a:rPr>
              <a:t>: also erst qualitativ, dann quantitativ.</a:t>
            </a:r>
            <a:endParaRPr lang="de-DE" sz="1800" i="1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de-DE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l">
              <a:lnSpc>
                <a:spcPct val="12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de-DE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056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Einführung in den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675403" y="1209979"/>
            <a:ext cx="7782111" cy="3074806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b="1" dirty="0"/>
              <a:t>Erste Idee: </a:t>
            </a:r>
            <a:br>
              <a:rPr lang="de-DE" b="1" dirty="0"/>
            </a:br>
            <a:br>
              <a:rPr lang="de-DE" dirty="0"/>
            </a:br>
            <a:r>
              <a:rPr lang="de-DE" dirty="0"/>
              <a:t>Entwickeln eines Unterrichtsvorschlags für einen erfolgreichen Zugang zum </a:t>
            </a:r>
            <a:r>
              <a:rPr lang="de-DE" dirty="0" err="1"/>
              <a:t>Kraftbegriffunter</a:t>
            </a:r>
            <a:r>
              <a:rPr lang="de-DE" dirty="0"/>
              <a:t> Berücksichtigung 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 der Begriffsentwicklung „Kraft“ 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 der Verknüpfung mit dem roten Faden „Energie“</a:t>
            </a:r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43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AB29CF-597C-447C-8B29-E6BA4457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Einführung in den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79BE38C-2290-4D74-B963-34F2ACC7A842}"/>
              </a:ext>
            </a:extLst>
          </p:cNvPr>
          <p:cNvSpPr txBox="1">
            <a:spLocks/>
          </p:cNvSpPr>
          <p:nvPr/>
        </p:nvSpPr>
        <p:spPr>
          <a:xfrm>
            <a:off x="706378" y="2749507"/>
            <a:ext cx="7782111" cy="3266281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b="1" dirty="0"/>
              <a:t>Erste Idee: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Bewegungsänderungen: „Notwendig-Machen“ des Begriffes „Kraft“ auf Basis einer Kategorienbildung an vielen Beobachtungen</a:t>
            </a:r>
          </a:p>
          <a:p>
            <a:pPr algn="l">
              <a:buBlip>
                <a:blip r:embed="rId2"/>
              </a:buBlip>
            </a:pPr>
            <a:r>
              <a:rPr lang="de-DE" dirty="0"/>
              <a:t>quantitative Präzisierung über Betrachtung ausgewählter Situationen mit Änderungen der Bewegungsenergie</a:t>
            </a:r>
          </a:p>
          <a:p>
            <a:pPr algn="l">
              <a:buBlip>
                <a:blip r:embed="rId2"/>
              </a:buBlip>
            </a:pPr>
            <a:r>
              <a:rPr lang="de-DE" dirty="0"/>
              <a:t>Aneignung des neuen Begriffs in qualitativer und quantitativer Hinsicht auch unter der Berücksichtigung der Masse</a:t>
            </a:r>
          </a:p>
          <a:p>
            <a:pPr algn="l">
              <a:buFont typeface="Arial" panose="020B0604020202020204" pitchFamily="34" charset="0"/>
              <a:buBlip>
                <a:blip r:embed="rId2"/>
              </a:buBlip>
            </a:pPr>
            <a:r>
              <a:rPr lang="de-DE" dirty="0"/>
              <a:t> Anwendung des Begriffs um Umfeld Sicherheit im Verkehr</a:t>
            </a:r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  <p:sp>
        <p:nvSpPr>
          <p:cNvPr id="3" name="Abgerundetes Rechteck 2">
            <a:extLst>
              <a:ext uri="{FF2B5EF4-FFF2-40B4-BE49-F238E27FC236}">
                <a16:creationId xmlns:a16="http://schemas.microsoft.com/office/drawing/2014/main" id="{408B0ADB-E77E-BD47-B301-207650287D13}"/>
              </a:ext>
            </a:extLst>
          </p:cNvPr>
          <p:cNvSpPr/>
          <p:nvPr/>
        </p:nvSpPr>
        <p:spPr>
          <a:xfrm rot="257649">
            <a:off x="4396754" y="1042845"/>
            <a:ext cx="4049011" cy="129301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Zur Vermeidung von „Unfällen“:</a:t>
            </a:r>
            <a:br>
              <a:rPr lang="de-DE" dirty="0"/>
            </a:br>
            <a:r>
              <a:rPr lang="de-DE" dirty="0"/>
              <a:t>der Begriff „Trägheit“ und Verformungen stehen nicht am Anfang!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99057A-9874-1440-B844-B227B3D204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99" y="893071"/>
            <a:ext cx="3136232" cy="176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55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F2EB9-8DEB-57C8-414E-6CB93F1BD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781BAA-AD06-F933-C10D-3EDE3312D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Einführung in den Kraftbegriff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F635E0C5-59DF-18CA-3ACD-CDD59BEEE5A5}"/>
              </a:ext>
            </a:extLst>
          </p:cNvPr>
          <p:cNvSpPr txBox="1">
            <a:spLocks/>
          </p:cNvSpPr>
          <p:nvPr/>
        </p:nvSpPr>
        <p:spPr>
          <a:xfrm>
            <a:off x="461395" y="1073791"/>
            <a:ext cx="7782111" cy="4654347"/>
          </a:xfrm>
          <a:prstGeom prst="rect">
            <a:avLst/>
          </a:prstGeom>
          <a:solidFill>
            <a:srgbClr val="F5F5F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Arial" panose="020B0604020202020204" pitchFamily="34" charset="0"/>
              <a:buBlip>
                <a:blip r:embed="rId2"/>
              </a:buBlip>
            </a:pPr>
            <a:endParaRPr lang="de-DE" dirty="0"/>
          </a:p>
          <a:p>
            <a:pPr algn="l"/>
            <a:endParaRPr lang="de-DE" dirty="0"/>
          </a:p>
          <a:p>
            <a:pPr algn="l"/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27A1BF2A-D139-E3E6-E264-0A3F681FF01C}"/>
                  </a:ext>
                </a:extLst>
              </p:cNvPr>
              <p:cNvSpPr txBox="1"/>
              <p:nvPr/>
            </p:nvSpPr>
            <p:spPr>
              <a:xfrm>
                <a:off x="541282" y="1073790"/>
                <a:ext cx="7702223" cy="49895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0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Einführung des Kraftbegriffs in einem dynamischen Kontext </a:t>
                </a:r>
              </a:p>
              <a:p>
                <a:pPr marL="342900" indent="-342900">
                  <a:lnSpc>
                    <a:spcPct val="115000"/>
                  </a:lnSpc>
                  <a:spcAft>
                    <a:spcPts val="1000"/>
                  </a:spcAft>
                  <a:buFont typeface="Arial" panose="020B0604020202020204" pitchFamily="34" charset="0"/>
                  <a:buChar char="•"/>
                </a:pPr>
                <a:r>
                  <a:rPr lang="de-DE" sz="200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Verknüpfung </a:t>
                </a:r>
                <a:r>
                  <a:rPr lang="de-DE" sz="20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mit dem bereits bekannten Energiebegriff </a:t>
                </a:r>
                <a:r>
                  <a:rPr lang="de-DE" sz="20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 </a:t>
                </a:r>
                <a:r>
                  <a:rPr lang="de-DE" sz="20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quantitative Präzisierung der </a:t>
                </a:r>
                <a:r>
                  <a:rPr lang="de-DE" sz="20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Kraft als Energieänderung je Weg </a:t>
                </a:r>
                <a:r>
                  <a:rPr lang="de-DE" sz="2000" b="1" dirty="0">
                    <a:solidFill>
                      <a:srgbClr val="000000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</m:t>
                        </m:r>
                      </m:e>
                    </m:d>
                    <m:r>
                      <a:rPr lang="de-DE" sz="20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𝑬</m:t>
                        </m:r>
                      </m:num>
                      <m:den>
                        <m: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r>
                          <a:rPr lang="de-DE" sz="20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den>
                    </m:f>
                  </m:oMath>
                </a14:m>
                <a:r>
                  <a:rPr lang="de-DE" sz="20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2000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„Am ehesten überlappt das Kraftverständnis der Schülerinnen und Schüler mit der kinetischen Energie. Das </a:t>
                </a:r>
                <a:r>
                  <a:rPr lang="de-DE" sz="2000" i="1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Newton‘sche</a:t>
                </a:r>
                <a:r>
                  <a:rPr lang="de-DE" sz="2000" i="1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Kraftkonzept kann erst dann verstanden werden, wenn die Beziehungen und die Abgrenzungen zu kinetischer Energie […] im Unterricht explizit thematisiert werden.“ </a:t>
                </a:r>
                <a:r>
                  <a:rPr lang="de-DE" sz="200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(H. </a:t>
                </a:r>
                <a:r>
                  <a:rPr lang="de-DE" sz="2000" dirty="0" err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Schecker</a:t>
                </a:r>
                <a:r>
                  <a:rPr lang="de-DE" sz="2000" dirty="0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und T. Wilhelm, S. 70)</a:t>
                </a:r>
                <a:endParaRPr lang="de-DE" sz="1100" i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de-DE" sz="1200" dirty="0">
                    <a:solidFill>
                      <a:schemeClr val="bg1">
                        <a:lumMod val="75000"/>
                      </a:schemeClr>
                    </a:solidFill>
                  </a:rPr>
                  <a:t>aus: </a:t>
                </a:r>
                <a:r>
                  <a:rPr lang="de-DE" sz="1200" dirty="0" err="1">
                    <a:solidFill>
                      <a:schemeClr val="bg1">
                        <a:lumMod val="75000"/>
                      </a:schemeClr>
                    </a:solidFill>
                  </a:rPr>
                  <a:t>Schecker</a:t>
                </a:r>
                <a:r>
                  <a:rPr lang="de-DE" sz="1200" dirty="0">
                    <a:solidFill>
                      <a:schemeClr val="bg1">
                        <a:lumMod val="75000"/>
                      </a:schemeClr>
                    </a:solidFill>
                  </a:rPr>
                  <a:t> et al: Schülervorstellungen und Physikunterricht, Springer Verlag, Berlin 2018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endParaRPr lang="de-DE" sz="1100" i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endParaRPr lang="de-DE" sz="1100" i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endParaRPr lang="de-DE" sz="1100" i="1" dirty="0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27A1BF2A-D139-E3E6-E264-0A3F681FF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282" y="1073790"/>
                <a:ext cx="7702223" cy="4989571"/>
              </a:xfrm>
              <a:prstGeom prst="rect">
                <a:avLst/>
              </a:prstGeom>
              <a:blipFill>
                <a:blip r:embed="rId3"/>
                <a:stretch>
                  <a:fillRect l="-871" t="-12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262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1608</Words>
  <Application>Microsoft Office PowerPoint</Application>
  <PresentationFormat>Bildschirmpräsentation (4:3)</PresentationFormat>
  <Paragraphs>183</Paragraphs>
  <Slides>26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</vt:lpstr>
      <vt:lpstr>Einführung in den Kraftbegriff</vt:lpstr>
      <vt:lpstr>Mögliche Zugänge zum Kraftbegriff</vt:lpstr>
      <vt:lpstr>Mögliche Zugänge zum Kraftbegriff</vt:lpstr>
      <vt:lpstr>Mögliche Zugänge zum Kraftbegriff</vt:lpstr>
      <vt:lpstr>Einführung in den Kraftbegriff - KC</vt:lpstr>
      <vt:lpstr>Thesen zum Unterricht zum Kraftbegriff</vt:lpstr>
      <vt:lpstr>Einführung in den Kraftbegriff</vt:lpstr>
      <vt:lpstr>Einführung in den Kraftbegriff</vt:lpstr>
      <vt:lpstr>Einführung in den Kraftbegriff</vt:lpstr>
      <vt:lpstr>Kraftbegriff –kurz umrissen:</vt:lpstr>
      <vt:lpstr>Mögliche Unterrichtssequenz</vt:lpstr>
      <vt:lpstr>1. Doppelstunde</vt:lpstr>
      <vt:lpstr>1. Doppelstunde</vt:lpstr>
      <vt:lpstr>1. Doppelstunde – mögliche Ergebnisse</vt:lpstr>
      <vt:lpstr>2. Doppelstunde</vt:lpstr>
      <vt:lpstr>2. Doppelstunde</vt:lpstr>
      <vt:lpstr>2. Doppelstunde</vt:lpstr>
      <vt:lpstr>2. Doppelstunde – Versuch</vt:lpstr>
      <vt:lpstr>2. Doppelstunde – Versuchsergebnisse</vt:lpstr>
      <vt:lpstr>2. Doppelstunde</vt:lpstr>
      <vt:lpstr>3. Doppelstunde</vt:lpstr>
      <vt:lpstr>3. Doppelstunde – Stationen im Überblick</vt:lpstr>
      <vt:lpstr>4. Doppelstunde</vt:lpstr>
      <vt:lpstr>Vorteile</vt:lpstr>
      <vt:lpstr>Ausblick</vt:lpstr>
      <vt:lpstr>Kraftbegriff – Workshops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Heym</dc:creator>
  <cp:lastModifiedBy>Peter Krökel</cp:lastModifiedBy>
  <cp:revision>134</cp:revision>
  <dcterms:created xsi:type="dcterms:W3CDTF">2020-10-02T08:39:26Z</dcterms:created>
  <dcterms:modified xsi:type="dcterms:W3CDTF">2025-02-06T10:57:15Z</dcterms:modified>
</cp:coreProperties>
</file>