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9" r:id="rId2"/>
    <p:sldId id="283" r:id="rId3"/>
    <p:sldId id="291" r:id="rId4"/>
    <p:sldId id="293" r:id="rId5"/>
    <p:sldId id="300" r:id="rId6"/>
    <p:sldId id="259" r:id="rId7"/>
    <p:sldId id="284" r:id="rId8"/>
    <p:sldId id="286" r:id="rId9"/>
    <p:sldId id="289" r:id="rId10"/>
    <p:sldId id="292" r:id="rId11"/>
    <p:sldId id="287" r:id="rId12"/>
    <p:sldId id="296" r:id="rId13"/>
    <p:sldId id="297" r:id="rId14"/>
    <p:sldId id="270" r:id="rId15"/>
    <p:sldId id="298" r:id="rId16"/>
    <p:sldId id="299" r:id="rId17"/>
    <p:sldId id="294" r:id="rId18"/>
    <p:sldId id="288" r:id="rId19"/>
  </p:sldIdLst>
  <p:sldSz cx="12192000" cy="6858000"/>
  <p:notesSz cx="6858000" cy="9144000"/>
  <p:defaultTextStyle>
    <a:defPPr>
      <a:defRPr lang="de-DE"/>
    </a:defPPr>
    <a:lvl1pPr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9418737-4AC4-E947-D892-271BEB237C57}" name="Frauke Haake" initials="FH" userId="S::frauke.haake@gymnasium-oedeme.de::7cb024c9-f3df-4758-826e-16556a506367" providerId="AD"/>
  <p188:author id="{5D368843-D75D-DC1A-F1EF-B4EA34740C74}" name="Kai Crystalla" initials="KC" userId="cee21bfa7e86396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3300"/>
    <a:srgbClr val="FF5050"/>
    <a:srgbClr val="FF00FF"/>
    <a:srgbClr val="FF0066"/>
    <a:srgbClr val="800000"/>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79447" autoAdjust="0"/>
  </p:normalViewPr>
  <p:slideViewPr>
    <p:cSldViewPr>
      <p:cViewPr varScale="1">
        <p:scale>
          <a:sx n="78" d="100"/>
          <a:sy n="78" d="100"/>
        </p:scale>
        <p:origin x="1026" y="294"/>
      </p:cViewPr>
      <p:guideLst>
        <p:guide orient="horz" pos="2160"/>
        <p:guide pos="3840"/>
      </p:guideLst>
    </p:cSldViewPr>
  </p:slideViewPr>
  <p:outlineViewPr>
    <p:cViewPr>
      <p:scale>
        <a:sx n="33" d="100"/>
        <a:sy n="33" d="100"/>
      </p:scale>
      <p:origin x="0" y="0"/>
    </p:cViewPr>
  </p:outlin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lger Honkomp" userId="49d0e705f3633039" providerId="LiveId" clId="{B111606E-1373-4EE7-80DB-772CA9756D5A}"/>
    <pc:docChg chg="modSld">
      <pc:chgData name="Holger Honkomp" userId="49d0e705f3633039" providerId="LiveId" clId="{B111606E-1373-4EE7-80DB-772CA9756D5A}" dt="2025-01-28T15:43:28.486" v="0" actId="6549"/>
      <pc:docMkLst>
        <pc:docMk/>
      </pc:docMkLst>
      <pc:sldChg chg="modNotesTx">
        <pc:chgData name="Holger Honkomp" userId="49d0e705f3633039" providerId="LiveId" clId="{B111606E-1373-4EE7-80DB-772CA9756D5A}" dt="2025-01-28T15:43:28.486" v="0" actId="6549"/>
        <pc:sldMkLst>
          <pc:docMk/>
          <pc:sldMk cId="4064589813" sldId="29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6A9787-DF5D-4A36-8682-DF4ED7FAAD73}" type="datetimeFigureOut">
              <a:rPr lang="de-DE" smtClean="0"/>
              <a:pPr/>
              <a:t>06.02.2025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FA60B7-11BF-4CC5-B58A-68E30C736C19}" type="slidenum">
              <a:rPr lang="de-DE" smtClean="0"/>
              <a:pPr/>
              <a:t>‹Nr.›</a:t>
            </a:fld>
            <a:endParaRPr lang="de-DE"/>
          </a:p>
        </p:txBody>
      </p:sp>
    </p:spTree>
    <p:extLst>
      <p:ext uri="{BB962C8B-B14F-4D97-AF65-F5344CB8AC3E}">
        <p14:creationId xmlns:p14="http://schemas.microsoft.com/office/powerpoint/2010/main" val="969965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1</a:t>
            </a:fld>
            <a:endParaRPr lang="de-DE"/>
          </a:p>
        </p:txBody>
      </p:sp>
    </p:spTree>
    <p:extLst>
      <p:ext uri="{BB962C8B-B14F-4D97-AF65-F5344CB8AC3E}">
        <p14:creationId xmlns:p14="http://schemas.microsoft.com/office/powerpoint/2010/main" val="1614799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Es geht hier noch nicht darum, eine eigene Entscheidung zu treffen!</a:t>
            </a:r>
          </a:p>
        </p:txBody>
      </p:sp>
      <p:sp>
        <p:nvSpPr>
          <p:cNvPr id="4" name="Foliennummernplatzhalter 3"/>
          <p:cNvSpPr>
            <a:spLocks noGrp="1"/>
          </p:cNvSpPr>
          <p:nvPr>
            <p:ph type="sldNum" sz="quarter" idx="5"/>
          </p:nvPr>
        </p:nvSpPr>
        <p:spPr/>
        <p:txBody>
          <a:bodyPr/>
          <a:lstStyle/>
          <a:p>
            <a:fld id="{20FA60B7-11BF-4CC5-B58A-68E30C736C19}" type="slidenum">
              <a:rPr lang="de-DE" smtClean="0"/>
              <a:pPr/>
              <a:t>10</a:t>
            </a:fld>
            <a:endParaRPr lang="de-DE"/>
          </a:p>
        </p:txBody>
      </p:sp>
    </p:spTree>
    <p:extLst>
      <p:ext uri="{BB962C8B-B14F-4D97-AF65-F5344CB8AC3E}">
        <p14:creationId xmlns:p14="http://schemas.microsoft.com/office/powerpoint/2010/main" val="2857140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Der Teilbereich 3 ist Schwerpunkt in Beispiel 2 -&gt; erst eine vorgegebene Entscheidung reflektieren, dann erst selbst durchführen.</a:t>
            </a:r>
          </a:p>
        </p:txBody>
      </p:sp>
      <p:sp>
        <p:nvSpPr>
          <p:cNvPr id="4" name="Foliennummernplatzhalter 3"/>
          <p:cNvSpPr>
            <a:spLocks noGrp="1"/>
          </p:cNvSpPr>
          <p:nvPr>
            <p:ph type="sldNum" sz="quarter" idx="5"/>
          </p:nvPr>
        </p:nvSpPr>
        <p:spPr/>
        <p:txBody>
          <a:bodyPr/>
          <a:lstStyle/>
          <a:p>
            <a:fld id="{20FA60B7-11BF-4CC5-B58A-68E30C736C19}" type="slidenum">
              <a:rPr lang="de-DE" smtClean="0"/>
              <a:pPr/>
              <a:t>11</a:t>
            </a:fld>
            <a:endParaRPr lang="de-DE"/>
          </a:p>
        </p:txBody>
      </p:sp>
    </p:spTree>
    <p:extLst>
      <p:ext uri="{BB962C8B-B14F-4D97-AF65-F5344CB8AC3E}">
        <p14:creationId xmlns:p14="http://schemas.microsoft.com/office/powerpoint/2010/main" val="2599770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12</a:t>
            </a:fld>
            <a:endParaRPr lang="de-DE"/>
          </a:p>
        </p:txBody>
      </p:sp>
    </p:spTree>
    <p:extLst>
      <p:ext uri="{BB962C8B-B14F-4D97-AF65-F5344CB8AC3E}">
        <p14:creationId xmlns:p14="http://schemas.microsoft.com/office/powerpoint/2010/main" val="19966596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Es geht hier noch nicht darum, eine eigene Entscheidung zu treffen!</a:t>
            </a:r>
          </a:p>
        </p:txBody>
      </p:sp>
      <p:sp>
        <p:nvSpPr>
          <p:cNvPr id="4" name="Foliennummernplatzhalter 3"/>
          <p:cNvSpPr>
            <a:spLocks noGrp="1"/>
          </p:cNvSpPr>
          <p:nvPr>
            <p:ph type="sldNum" sz="quarter" idx="5"/>
          </p:nvPr>
        </p:nvSpPr>
        <p:spPr/>
        <p:txBody>
          <a:bodyPr/>
          <a:lstStyle/>
          <a:p>
            <a:fld id="{20FA60B7-11BF-4CC5-B58A-68E30C736C19}" type="slidenum">
              <a:rPr lang="de-DE" smtClean="0"/>
              <a:pPr/>
              <a:t>13</a:t>
            </a:fld>
            <a:endParaRPr lang="de-DE"/>
          </a:p>
        </p:txBody>
      </p:sp>
    </p:spTree>
    <p:extLst>
      <p:ext uri="{BB962C8B-B14F-4D97-AF65-F5344CB8AC3E}">
        <p14:creationId xmlns:p14="http://schemas.microsoft.com/office/powerpoint/2010/main" val="4050937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Der Teilbereich 2 ist Schwerpunkt in Beispiel 3 -&gt; Das Bilden eines eigenen Urteils steht am Ende der Unterrichtsvorschläge. Da die Entscheidungen im Alltag häufig sehr komplex sind, schlagen wir vor, dass diese Kompetenz schrittweise angeleitet wird.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14</a:t>
            </a:fld>
            <a:endParaRPr lang="de-DE"/>
          </a:p>
        </p:txBody>
      </p:sp>
    </p:spTree>
    <p:extLst>
      <p:ext uri="{BB962C8B-B14F-4D97-AF65-F5344CB8AC3E}">
        <p14:creationId xmlns:p14="http://schemas.microsoft.com/office/powerpoint/2010/main" val="1873329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15</a:t>
            </a:fld>
            <a:endParaRPr lang="de-DE"/>
          </a:p>
        </p:txBody>
      </p:sp>
    </p:spTree>
    <p:extLst>
      <p:ext uri="{BB962C8B-B14F-4D97-AF65-F5344CB8AC3E}">
        <p14:creationId xmlns:p14="http://schemas.microsoft.com/office/powerpoint/2010/main" val="4267464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b="1" dirty="0"/>
              <a:t>JETZT</a:t>
            </a:r>
            <a:r>
              <a:rPr lang="de-DE" dirty="0"/>
              <a:t> geht es darum, eine eigene Entscheidung zu treffen. Kriteriengeleitet und mit (geeigneter) Gewichtung der Kriterien.</a:t>
            </a:r>
          </a:p>
        </p:txBody>
      </p:sp>
      <p:sp>
        <p:nvSpPr>
          <p:cNvPr id="4" name="Foliennummernplatzhalter 3"/>
          <p:cNvSpPr>
            <a:spLocks noGrp="1"/>
          </p:cNvSpPr>
          <p:nvPr>
            <p:ph type="sldNum" sz="quarter" idx="5"/>
          </p:nvPr>
        </p:nvSpPr>
        <p:spPr/>
        <p:txBody>
          <a:bodyPr/>
          <a:lstStyle/>
          <a:p>
            <a:fld id="{20FA60B7-11BF-4CC5-B58A-68E30C736C19}" type="slidenum">
              <a:rPr lang="de-DE" smtClean="0"/>
              <a:pPr/>
              <a:t>16</a:t>
            </a:fld>
            <a:endParaRPr lang="de-DE"/>
          </a:p>
        </p:txBody>
      </p:sp>
    </p:spTree>
    <p:extLst>
      <p:ext uri="{BB962C8B-B14F-4D97-AF65-F5344CB8AC3E}">
        <p14:creationId xmlns:p14="http://schemas.microsoft.com/office/powerpoint/2010/main" val="1578959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17</a:t>
            </a:fld>
            <a:endParaRPr lang="de-DE"/>
          </a:p>
        </p:txBody>
      </p:sp>
    </p:spTree>
    <p:extLst>
      <p:ext uri="{BB962C8B-B14F-4D97-AF65-F5344CB8AC3E}">
        <p14:creationId xmlns:p14="http://schemas.microsoft.com/office/powerpoint/2010/main" val="2673737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Eine Zuordnung zu den Jahrgängen findet in den </a:t>
            </a:r>
            <a:r>
              <a:rPr lang="de-DE" dirty="0" err="1"/>
              <a:t>BiStas</a:t>
            </a:r>
            <a:r>
              <a:rPr lang="de-DE" dirty="0"/>
              <a:t> nicht statt, dieses ist unser Vorschlag. Es soll eine deutliche Progression über die Jahrgänge stattfinden.</a:t>
            </a:r>
          </a:p>
          <a:p>
            <a:r>
              <a:rPr lang="de-DE" dirty="0"/>
              <a:t>Die zugeordneten Kompetenzbereiche B1-B3 sind Schwerpunkte, jedoch nicht trennscharf an den jeweiligen Unterrichtsbaustein angebunden.</a:t>
            </a:r>
          </a:p>
        </p:txBody>
      </p:sp>
      <p:sp>
        <p:nvSpPr>
          <p:cNvPr id="4" name="Foliennummernplatzhalter 3"/>
          <p:cNvSpPr>
            <a:spLocks noGrp="1"/>
          </p:cNvSpPr>
          <p:nvPr>
            <p:ph type="sldNum" sz="quarter" idx="5"/>
          </p:nvPr>
        </p:nvSpPr>
        <p:spPr/>
        <p:txBody>
          <a:bodyPr/>
          <a:lstStyle/>
          <a:p>
            <a:fld id="{20FA60B7-11BF-4CC5-B58A-68E30C736C19}" type="slidenum">
              <a:rPr lang="de-DE" smtClean="0"/>
              <a:pPr/>
              <a:t>18</a:t>
            </a:fld>
            <a:endParaRPr lang="de-DE"/>
          </a:p>
        </p:txBody>
      </p:sp>
    </p:spTree>
    <p:extLst>
      <p:ext uri="{BB962C8B-B14F-4D97-AF65-F5344CB8AC3E}">
        <p14:creationId xmlns:p14="http://schemas.microsoft.com/office/powerpoint/2010/main" val="2843270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Kommt im aktuellen KC für die Mittelstufe (2015) nicht vor, deshalb Bezug zu den </a:t>
            </a:r>
            <a:r>
              <a:rPr lang="de-DE" dirty="0" err="1"/>
              <a:t>BiStas</a:t>
            </a:r>
            <a:r>
              <a:rPr lang="de-DE" dirty="0"/>
              <a:t> 2024</a:t>
            </a:r>
          </a:p>
          <a:p>
            <a:r>
              <a:rPr lang="de-DE" dirty="0"/>
              <a:t>Bewertungskompetenz in Alltagssituationen wichtig und wir vermitteln Handlungskompetenz.</a:t>
            </a:r>
          </a:p>
        </p:txBody>
      </p:sp>
      <p:sp>
        <p:nvSpPr>
          <p:cNvPr id="4" name="Foliennummernplatzhalter 3"/>
          <p:cNvSpPr>
            <a:spLocks noGrp="1"/>
          </p:cNvSpPr>
          <p:nvPr>
            <p:ph type="sldNum" sz="quarter" idx="5"/>
          </p:nvPr>
        </p:nvSpPr>
        <p:spPr/>
        <p:txBody>
          <a:bodyPr/>
          <a:lstStyle/>
          <a:p>
            <a:fld id="{20FA60B7-11BF-4CC5-B58A-68E30C736C19}" type="slidenum">
              <a:rPr lang="de-DE" smtClean="0"/>
              <a:pPr/>
              <a:t>2</a:t>
            </a:fld>
            <a:endParaRPr lang="de-DE"/>
          </a:p>
        </p:txBody>
      </p:sp>
    </p:spTree>
    <p:extLst>
      <p:ext uri="{BB962C8B-B14F-4D97-AF65-F5344CB8AC3E}">
        <p14:creationId xmlns:p14="http://schemas.microsoft.com/office/powerpoint/2010/main" val="3874739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Auszug aus der Präsentation von 2022 (Vortrag – Bewertungskompetenz Jg. 11)</a:t>
            </a:r>
          </a:p>
        </p:txBody>
      </p:sp>
      <p:sp>
        <p:nvSpPr>
          <p:cNvPr id="4" name="Foliennummernplatzhalter 3"/>
          <p:cNvSpPr>
            <a:spLocks noGrp="1"/>
          </p:cNvSpPr>
          <p:nvPr>
            <p:ph type="sldNum" sz="quarter" idx="5"/>
          </p:nvPr>
        </p:nvSpPr>
        <p:spPr/>
        <p:txBody>
          <a:bodyPr/>
          <a:lstStyle/>
          <a:p>
            <a:fld id="{20FA60B7-11BF-4CC5-B58A-68E30C736C19}" type="slidenum">
              <a:rPr lang="de-DE" smtClean="0"/>
              <a:pPr/>
              <a:t>3</a:t>
            </a:fld>
            <a:endParaRPr lang="de-DE"/>
          </a:p>
        </p:txBody>
      </p:sp>
    </p:spTree>
    <p:extLst>
      <p:ext uri="{BB962C8B-B14F-4D97-AF65-F5344CB8AC3E}">
        <p14:creationId xmlns:p14="http://schemas.microsoft.com/office/powerpoint/2010/main" val="3776463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Das Modell für Jahrgang 11-13 kann hier bei Beispiel 3 benutzt werden (ist aber nicht zwingend notwendig). Eine Hinführung zum begründeten Bilden eines Werturteils ist jedoch Ziel der Unterrichtseinheit.</a:t>
            </a:r>
          </a:p>
        </p:txBody>
      </p:sp>
      <p:sp>
        <p:nvSpPr>
          <p:cNvPr id="4" name="Foliennummernplatzhalter 3"/>
          <p:cNvSpPr>
            <a:spLocks noGrp="1"/>
          </p:cNvSpPr>
          <p:nvPr>
            <p:ph type="sldNum" sz="quarter" idx="5"/>
          </p:nvPr>
        </p:nvSpPr>
        <p:spPr/>
        <p:txBody>
          <a:bodyPr/>
          <a:lstStyle/>
          <a:p>
            <a:fld id="{20FA60B7-11BF-4CC5-B58A-68E30C736C19}" type="slidenum">
              <a:rPr lang="de-DE" smtClean="0"/>
              <a:pPr/>
              <a:t>4</a:t>
            </a:fld>
            <a:endParaRPr lang="de-DE"/>
          </a:p>
        </p:txBody>
      </p:sp>
    </p:spTree>
    <p:extLst>
      <p:ext uri="{BB962C8B-B14F-4D97-AF65-F5344CB8AC3E}">
        <p14:creationId xmlns:p14="http://schemas.microsoft.com/office/powerpoint/2010/main" val="346316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effectLst/>
                <a:latin typeface="Segoe UI" panose="020B0502040204020203" pitchFamily="34" charset="0"/>
              </a:rPr>
              <a:t>Es sollte kurz darauf hingewiesen werden, dass es um lebensweltliche Inhalte geht, wobei nicht immer physikalische Inhalte den Mittelpunkt bilden. </a:t>
            </a:r>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5</a:t>
            </a:fld>
            <a:endParaRPr lang="de-DE"/>
          </a:p>
        </p:txBody>
      </p:sp>
    </p:spTree>
    <p:extLst>
      <p:ext uri="{BB962C8B-B14F-4D97-AF65-F5344CB8AC3E}">
        <p14:creationId xmlns:p14="http://schemas.microsoft.com/office/powerpoint/2010/main" val="3237834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effectLst/>
                <a:latin typeface="Segoe UI" panose="020B0502040204020203" pitchFamily="34" charset="0"/>
              </a:rPr>
              <a:t>Die "Matrix" ist m.E. nach ein sensibles Thema. Man sollte im Vortrag klar stellen, dass grundsätzlich </a:t>
            </a:r>
            <a:r>
              <a:rPr lang="de-DE" sz="1800" u="sng" dirty="0">
                <a:effectLst/>
                <a:latin typeface="Segoe UI" panose="020B0502040204020203" pitchFamily="34" charset="0"/>
              </a:rPr>
              <a:t>ein</a:t>
            </a:r>
            <a:r>
              <a:rPr lang="de-DE" sz="1800" dirty="0">
                <a:effectLst/>
                <a:latin typeface="Segoe UI" panose="020B0502040204020203" pitchFamily="34" charset="0"/>
              </a:rPr>
              <a:t> Verfahren erlernt werden soll und die Matrix </a:t>
            </a:r>
            <a:r>
              <a:rPr lang="de-DE" sz="1800" u="sng" dirty="0">
                <a:effectLst/>
                <a:latin typeface="Segoe UI" panose="020B0502040204020203" pitchFamily="34" charset="0"/>
              </a:rPr>
              <a:t>ein</a:t>
            </a:r>
            <a:r>
              <a:rPr lang="de-DE" sz="1800" dirty="0">
                <a:effectLst/>
                <a:latin typeface="Segoe UI" panose="020B0502040204020203" pitchFamily="34" charset="0"/>
              </a:rPr>
              <a:t> solches Verfahren darstellt.</a:t>
            </a:r>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6</a:t>
            </a:fld>
            <a:endParaRPr lang="de-DE"/>
          </a:p>
        </p:txBody>
      </p:sp>
    </p:spTree>
    <p:extLst>
      <p:ext uri="{BB962C8B-B14F-4D97-AF65-F5344CB8AC3E}">
        <p14:creationId xmlns:p14="http://schemas.microsoft.com/office/powerpoint/2010/main" val="3068755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Es werden drei große Blöcke, jeweils aufgegliedert in Unterpunkte, in den Erläuterungen zu den </a:t>
            </a:r>
            <a:r>
              <a:rPr lang="de-DE" dirty="0" err="1"/>
              <a:t>BiStas</a:t>
            </a:r>
            <a:r>
              <a:rPr lang="de-DE" dirty="0"/>
              <a:t> umfassend beschrieben.</a:t>
            </a:r>
          </a:p>
          <a:p>
            <a:r>
              <a:rPr lang="de-DE" dirty="0"/>
              <a:t>Hinweis: Bewerten / Bewertung ist anders als im aktuellen KC.</a:t>
            </a:r>
          </a:p>
        </p:txBody>
      </p:sp>
      <p:sp>
        <p:nvSpPr>
          <p:cNvPr id="4" name="Foliennummernplatzhalter 3"/>
          <p:cNvSpPr>
            <a:spLocks noGrp="1"/>
          </p:cNvSpPr>
          <p:nvPr>
            <p:ph type="sldNum" sz="quarter" idx="5"/>
          </p:nvPr>
        </p:nvSpPr>
        <p:spPr/>
        <p:txBody>
          <a:bodyPr/>
          <a:lstStyle/>
          <a:p>
            <a:fld id="{20FA60B7-11BF-4CC5-B58A-68E30C736C19}" type="slidenum">
              <a:rPr lang="de-DE" smtClean="0"/>
              <a:pPr/>
              <a:t>7</a:t>
            </a:fld>
            <a:endParaRPr lang="de-DE"/>
          </a:p>
        </p:txBody>
      </p:sp>
    </p:spTree>
    <p:extLst>
      <p:ext uri="{BB962C8B-B14F-4D97-AF65-F5344CB8AC3E}">
        <p14:creationId xmlns:p14="http://schemas.microsoft.com/office/powerpoint/2010/main" val="1039485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r>
              <a:rPr lang="de-DE" dirty="0"/>
              <a:t>Aufgliederung in weitere Teilkompetenzen – Unterrichtsmaterial zielt auf die Teilkompetenzen ab und zielt nicht auf den Vergleich von Messwerten etc. ab, wie es bisher im KC Sek. I (2015) der Fall ist.</a:t>
            </a:r>
          </a:p>
          <a:p>
            <a:r>
              <a:rPr lang="de-DE" dirty="0"/>
              <a:t>Teilbereich 1 ist Schwerpunkt in Beispiel 1.</a:t>
            </a:r>
          </a:p>
        </p:txBody>
      </p:sp>
      <p:sp>
        <p:nvSpPr>
          <p:cNvPr id="4" name="Foliennummernplatzhalter 3"/>
          <p:cNvSpPr>
            <a:spLocks noGrp="1"/>
          </p:cNvSpPr>
          <p:nvPr>
            <p:ph type="sldNum" sz="quarter" idx="5"/>
          </p:nvPr>
        </p:nvSpPr>
        <p:spPr/>
        <p:txBody>
          <a:bodyPr/>
          <a:lstStyle/>
          <a:p>
            <a:fld id="{20FA60B7-11BF-4CC5-B58A-68E30C736C19}" type="slidenum">
              <a:rPr lang="de-DE" smtClean="0"/>
              <a:pPr/>
              <a:t>8</a:t>
            </a:fld>
            <a:endParaRPr lang="de-DE"/>
          </a:p>
        </p:txBody>
      </p:sp>
    </p:spTree>
    <p:extLst>
      <p:ext uri="{BB962C8B-B14F-4D97-AF65-F5344CB8AC3E}">
        <p14:creationId xmlns:p14="http://schemas.microsoft.com/office/powerpoint/2010/main" val="2430294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685800" y="1143000"/>
            <a:ext cx="5486400" cy="30861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0FA60B7-11BF-4CC5-B58A-68E30C736C19}" type="slidenum">
              <a:rPr lang="de-DE" smtClean="0"/>
              <a:pPr/>
              <a:t>9</a:t>
            </a:fld>
            <a:endParaRPr lang="de-DE"/>
          </a:p>
        </p:txBody>
      </p:sp>
    </p:spTree>
    <p:extLst>
      <p:ext uri="{BB962C8B-B14F-4D97-AF65-F5344CB8AC3E}">
        <p14:creationId xmlns:p14="http://schemas.microsoft.com/office/powerpoint/2010/main" val="22399303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de-DE"/>
              <a:t>Titelmasterformat durch Klicken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a:t>Formatvorlage des Untertitelmasters durch Klicken bearbeiten</a:t>
            </a:r>
          </a:p>
        </p:txBody>
      </p:sp>
      <p:sp>
        <p:nvSpPr>
          <p:cNvPr id="4" name="Rectangle 4">
            <a:extLst>
              <a:ext uri="{FF2B5EF4-FFF2-40B4-BE49-F238E27FC236}">
                <a16:creationId xmlns:a16="http://schemas.microsoft.com/office/drawing/2014/main" id="{CE35C677-92FB-A4E8-F9F6-0DF5A4B3FF2D}"/>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06C1FA8B-2B02-12F0-68B9-3B576A0744C7}"/>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B5293E63-8FCD-166F-D849-5B073D88A3CE}"/>
              </a:ext>
            </a:extLst>
          </p:cNvPr>
          <p:cNvSpPr>
            <a:spLocks noGrp="1" noChangeArrowheads="1"/>
          </p:cNvSpPr>
          <p:nvPr>
            <p:ph type="sldNum" sz="quarter" idx="12"/>
          </p:nvPr>
        </p:nvSpPr>
        <p:spPr>
          <a:ln/>
        </p:spPr>
        <p:txBody>
          <a:bodyPr/>
          <a:lstStyle>
            <a:lvl1pPr>
              <a:defRPr/>
            </a:lvl1pPr>
          </a:lstStyle>
          <a:p>
            <a:fld id="{C98559D6-8578-4765-AE3A-436F8C092E18}"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25D7F7FD-CB89-6546-9C98-6357F8D3404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9922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a:extLst>
              <a:ext uri="{FF2B5EF4-FFF2-40B4-BE49-F238E27FC236}">
                <a16:creationId xmlns:a16="http://schemas.microsoft.com/office/drawing/2014/main" id="{02424BDD-A16E-37A3-2005-6793E7668BC3}"/>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B033051B-768C-3585-1843-2B85D46379D0}"/>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68324A43-F25C-3B4D-CD33-769F5C14D3DE}"/>
              </a:ext>
            </a:extLst>
          </p:cNvPr>
          <p:cNvSpPr>
            <a:spLocks noGrp="1" noChangeArrowheads="1"/>
          </p:cNvSpPr>
          <p:nvPr>
            <p:ph type="sldNum" sz="quarter" idx="12"/>
          </p:nvPr>
        </p:nvSpPr>
        <p:spPr>
          <a:ln/>
        </p:spPr>
        <p:txBody>
          <a:bodyPr/>
          <a:lstStyle>
            <a:lvl1pPr>
              <a:defRPr/>
            </a:lvl1pPr>
          </a:lstStyle>
          <a:p>
            <a:fld id="{2DCAD8D1-41E5-4627-B3C8-8D61216E5108}"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E1C8BB90-2FFC-9A9F-DD63-937B7A6A8AE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5793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686800" y="609600"/>
            <a:ext cx="2590800" cy="548640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914400" y="609600"/>
            <a:ext cx="7569200" cy="548640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a:extLst>
              <a:ext uri="{FF2B5EF4-FFF2-40B4-BE49-F238E27FC236}">
                <a16:creationId xmlns:a16="http://schemas.microsoft.com/office/drawing/2014/main" id="{D4A1EF88-5A89-D108-2C16-27BBB496BBD3}"/>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4FFFB93D-3CFA-CA79-B0A2-73943CBB4EE9}"/>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D5150055-B8BA-6D1D-8008-BDD1F1624A17}"/>
              </a:ext>
            </a:extLst>
          </p:cNvPr>
          <p:cNvSpPr>
            <a:spLocks noGrp="1" noChangeArrowheads="1"/>
          </p:cNvSpPr>
          <p:nvPr>
            <p:ph type="sldNum" sz="quarter" idx="12"/>
          </p:nvPr>
        </p:nvSpPr>
        <p:spPr>
          <a:ln/>
        </p:spPr>
        <p:txBody>
          <a:bodyPr/>
          <a:lstStyle>
            <a:lvl1pPr>
              <a:defRPr/>
            </a:lvl1pPr>
          </a:lstStyle>
          <a:p>
            <a:fld id="{E025FA32-3713-49BD-BE89-1C16E5C32D0B}"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9698BA06-43E6-045F-87DF-821CAC37D5D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1776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4">
            <a:extLst>
              <a:ext uri="{FF2B5EF4-FFF2-40B4-BE49-F238E27FC236}">
                <a16:creationId xmlns:a16="http://schemas.microsoft.com/office/drawing/2014/main" id="{F0FC9020-937F-8601-6FD3-AD17898A5E7E}"/>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2418EE0E-CE58-C10B-D471-BA56AECF44A7}"/>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07F58504-5370-3A51-FB53-886E36C6EA9E}"/>
              </a:ext>
            </a:extLst>
          </p:cNvPr>
          <p:cNvSpPr>
            <a:spLocks noGrp="1" noChangeArrowheads="1"/>
          </p:cNvSpPr>
          <p:nvPr>
            <p:ph type="sldNum" sz="quarter" idx="12"/>
          </p:nvPr>
        </p:nvSpPr>
        <p:spPr>
          <a:ln/>
        </p:spPr>
        <p:txBody>
          <a:bodyPr/>
          <a:lstStyle>
            <a:lvl1pPr>
              <a:defRPr/>
            </a:lvl1pPr>
          </a:lstStyle>
          <a:p>
            <a:fld id="{625B963D-6815-453C-96C0-3C2581114970}"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D7B680B2-835E-4632-130A-15C40A4FBD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112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
        <p:nvSpPr>
          <p:cNvPr id="4" name="Rectangle 4">
            <a:extLst>
              <a:ext uri="{FF2B5EF4-FFF2-40B4-BE49-F238E27FC236}">
                <a16:creationId xmlns:a16="http://schemas.microsoft.com/office/drawing/2014/main" id="{CE139DD2-7B4F-F7AF-98D9-31CA5F64545C}"/>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7CF59182-E561-A484-C3AB-AEF716C92EBF}"/>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2D4BE2C6-4934-6A8C-3430-B29BD82D13B3}"/>
              </a:ext>
            </a:extLst>
          </p:cNvPr>
          <p:cNvSpPr>
            <a:spLocks noGrp="1" noChangeArrowheads="1"/>
          </p:cNvSpPr>
          <p:nvPr>
            <p:ph type="sldNum" sz="quarter" idx="12"/>
          </p:nvPr>
        </p:nvSpPr>
        <p:spPr>
          <a:ln/>
        </p:spPr>
        <p:txBody>
          <a:bodyPr/>
          <a:lstStyle>
            <a:lvl1pPr>
              <a:defRPr/>
            </a:lvl1pPr>
          </a:lstStyle>
          <a:p>
            <a:fld id="{2830C599-5DE1-4B13-9930-9BB6C4B68060}" type="slidenum">
              <a:rPr lang="de-DE" altLang="de-DE"/>
              <a:pPr/>
              <a:t>‹Nr.›</a:t>
            </a:fld>
            <a:endParaRPr lang="de-DE" altLang="de-DE"/>
          </a:p>
        </p:txBody>
      </p:sp>
      <p:pic>
        <p:nvPicPr>
          <p:cNvPr id="7" name="Picture 29" descr="C:\Eigene Dateien\NUNLogo.jpg">
            <a:extLst>
              <a:ext uri="{FF2B5EF4-FFF2-40B4-BE49-F238E27FC236}">
                <a16:creationId xmlns:a16="http://schemas.microsoft.com/office/drawing/2014/main" id="{38EE210C-12C5-3721-9971-87A8AFC098D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451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Rectangle 4">
            <a:extLst>
              <a:ext uri="{FF2B5EF4-FFF2-40B4-BE49-F238E27FC236}">
                <a16:creationId xmlns:a16="http://schemas.microsoft.com/office/drawing/2014/main" id="{0B761C9D-9204-8A77-60FF-EA335B38CF76}"/>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D269C47D-4770-73A6-DD3A-203E25D97FCC}"/>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EF7AE7C1-D5D9-A1B7-700B-D16E277B97C2}"/>
              </a:ext>
            </a:extLst>
          </p:cNvPr>
          <p:cNvSpPr>
            <a:spLocks noGrp="1" noChangeArrowheads="1"/>
          </p:cNvSpPr>
          <p:nvPr>
            <p:ph type="sldNum" sz="quarter" idx="12"/>
          </p:nvPr>
        </p:nvSpPr>
        <p:spPr>
          <a:ln/>
        </p:spPr>
        <p:txBody>
          <a:bodyPr/>
          <a:lstStyle>
            <a:lvl1pPr>
              <a:defRPr/>
            </a:lvl1pPr>
          </a:lstStyle>
          <a:p>
            <a:fld id="{661467BE-9778-4887-880F-4A432DB87D23}" type="slidenum">
              <a:rPr lang="de-DE" altLang="de-DE"/>
              <a:pPr/>
              <a:t>‹Nr.›</a:t>
            </a:fld>
            <a:endParaRPr lang="de-DE" altLang="de-DE"/>
          </a:p>
        </p:txBody>
      </p:sp>
      <p:pic>
        <p:nvPicPr>
          <p:cNvPr id="8" name="Picture 29" descr="C:\Eigene Dateien\NUNLogo.jpg">
            <a:extLst>
              <a:ext uri="{FF2B5EF4-FFF2-40B4-BE49-F238E27FC236}">
                <a16:creationId xmlns:a16="http://schemas.microsoft.com/office/drawing/2014/main" id="{C7BBBC7B-29BB-920A-4A11-255CBFD8590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5268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Rectangle 4">
            <a:extLst>
              <a:ext uri="{FF2B5EF4-FFF2-40B4-BE49-F238E27FC236}">
                <a16:creationId xmlns:a16="http://schemas.microsoft.com/office/drawing/2014/main" id="{85098ABA-B646-FBC9-6912-ECA4EF793557}"/>
              </a:ext>
            </a:extLst>
          </p:cNvPr>
          <p:cNvSpPr>
            <a:spLocks noGrp="1" noChangeArrowheads="1"/>
          </p:cNvSpPr>
          <p:nvPr>
            <p:ph type="dt" sz="half" idx="10"/>
          </p:nvPr>
        </p:nvSpPr>
        <p:spPr>
          <a:ln/>
        </p:spPr>
        <p:txBody>
          <a:bodyPr/>
          <a:lstStyle>
            <a:lvl1pPr>
              <a:defRPr/>
            </a:lvl1pPr>
          </a:lstStyle>
          <a:p>
            <a:pPr>
              <a:defRPr/>
            </a:pPr>
            <a:endParaRPr lang="de-DE"/>
          </a:p>
        </p:txBody>
      </p:sp>
      <p:sp>
        <p:nvSpPr>
          <p:cNvPr id="8" name="Rectangle 5">
            <a:extLst>
              <a:ext uri="{FF2B5EF4-FFF2-40B4-BE49-F238E27FC236}">
                <a16:creationId xmlns:a16="http://schemas.microsoft.com/office/drawing/2014/main" id="{D5278842-C365-4A17-1926-DC50A5071E97}"/>
              </a:ext>
            </a:extLst>
          </p:cNvPr>
          <p:cNvSpPr>
            <a:spLocks noGrp="1" noChangeArrowheads="1"/>
          </p:cNvSpPr>
          <p:nvPr>
            <p:ph type="ftr" sz="quarter" idx="11"/>
          </p:nvPr>
        </p:nvSpPr>
        <p:spPr>
          <a:ln/>
        </p:spPr>
        <p:txBody>
          <a:bodyPr/>
          <a:lstStyle>
            <a:lvl1pPr>
              <a:defRPr/>
            </a:lvl1pPr>
          </a:lstStyle>
          <a:p>
            <a:pPr>
              <a:defRPr/>
            </a:pPr>
            <a:endParaRPr lang="de-DE"/>
          </a:p>
        </p:txBody>
      </p:sp>
      <p:sp>
        <p:nvSpPr>
          <p:cNvPr id="9" name="Rectangle 6">
            <a:extLst>
              <a:ext uri="{FF2B5EF4-FFF2-40B4-BE49-F238E27FC236}">
                <a16:creationId xmlns:a16="http://schemas.microsoft.com/office/drawing/2014/main" id="{16AB9BFE-C91F-DA4E-FBB7-A618587EB902}"/>
              </a:ext>
            </a:extLst>
          </p:cNvPr>
          <p:cNvSpPr>
            <a:spLocks noGrp="1" noChangeArrowheads="1"/>
          </p:cNvSpPr>
          <p:nvPr>
            <p:ph type="sldNum" sz="quarter" idx="12"/>
          </p:nvPr>
        </p:nvSpPr>
        <p:spPr>
          <a:ln/>
        </p:spPr>
        <p:txBody>
          <a:bodyPr/>
          <a:lstStyle>
            <a:lvl1pPr>
              <a:defRPr/>
            </a:lvl1pPr>
          </a:lstStyle>
          <a:p>
            <a:fld id="{096CFBCE-2F24-479E-A5C3-8E7E26D4C9D4}" type="slidenum">
              <a:rPr lang="de-DE" altLang="de-DE"/>
              <a:pPr/>
              <a:t>‹Nr.›</a:t>
            </a:fld>
            <a:endParaRPr lang="de-DE" altLang="de-DE"/>
          </a:p>
        </p:txBody>
      </p:sp>
      <p:pic>
        <p:nvPicPr>
          <p:cNvPr id="10" name="Picture 29" descr="C:\Eigene Dateien\NUNLogo.jpg">
            <a:extLst>
              <a:ext uri="{FF2B5EF4-FFF2-40B4-BE49-F238E27FC236}">
                <a16:creationId xmlns:a16="http://schemas.microsoft.com/office/drawing/2014/main" id="{10A0D77E-2270-B827-C062-43207561831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4340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C13E581E-9CE8-E904-4BD8-A52784CF501E}"/>
              </a:ext>
            </a:extLst>
          </p:cNvPr>
          <p:cNvSpPr>
            <a:spLocks noGrp="1" noChangeArrowheads="1"/>
          </p:cNvSpPr>
          <p:nvPr>
            <p:ph type="dt" sz="half" idx="10"/>
          </p:nvPr>
        </p:nvSpPr>
        <p:spPr>
          <a:ln/>
        </p:spPr>
        <p:txBody>
          <a:bodyPr/>
          <a:lstStyle>
            <a:lvl1pPr>
              <a:defRPr/>
            </a:lvl1pPr>
          </a:lstStyle>
          <a:p>
            <a:pPr>
              <a:defRPr/>
            </a:pPr>
            <a:endParaRPr lang="de-DE"/>
          </a:p>
        </p:txBody>
      </p:sp>
      <p:sp>
        <p:nvSpPr>
          <p:cNvPr id="4" name="Rectangle 5">
            <a:extLst>
              <a:ext uri="{FF2B5EF4-FFF2-40B4-BE49-F238E27FC236}">
                <a16:creationId xmlns:a16="http://schemas.microsoft.com/office/drawing/2014/main" id="{AB9AFA57-1691-DDA2-82B3-214EF23912A6}"/>
              </a:ext>
            </a:extLst>
          </p:cNvPr>
          <p:cNvSpPr>
            <a:spLocks noGrp="1" noChangeArrowheads="1"/>
          </p:cNvSpPr>
          <p:nvPr>
            <p:ph type="ftr" sz="quarter" idx="11"/>
          </p:nvPr>
        </p:nvSpPr>
        <p:spPr>
          <a:ln/>
        </p:spPr>
        <p:txBody>
          <a:bodyPr/>
          <a:lstStyle>
            <a:lvl1pPr>
              <a:defRPr/>
            </a:lvl1pPr>
          </a:lstStyle>
          <a:p>
            <a:pPr>
              <a:defRPr/>
            </a:pPr>
            <a:endParaRPr lang="de-DE"/>
          </a:p>
        </p:txBody>
      </p:sp>
      <p:sp>
        <p:nvSpPr>
          <p:cNvPr id="5" name="Rectangle 6">
            <a:extLst>
              <a:ext uri="{FF2B5EF4-FFF2-40B4-BE49-F238E27FC236}">
                <a16:creationId xmlns:a16="http://schemas.microsoft.com/office/drawing/2014/main" id="{5D14CB4B-0B3B-4180-981E-5EDC4B677269}"/>
              </a:ext>
            </a:extLst>
          </p:cNvPr>
          <p:cNvSpPr>
            <a:spLocks noGrp="1" noChangeArrowheads="1"/>
          </p:cNvSpPr>
          <p:nvPr>
            <p:ph type="sldNum" sz="quarter" idx="12"/>
          </p:nvPr>
        </p:nvSpPr>
        <p:spPr>
          <a:ln/>
        </p:spPr>
        <p:txBody>
          <a:bodyPr/>
          <a:lstStyle>
            <a:lvl1pPr>
              <a:defRPr/>
            </a:lvl1pPr>
          </a:lstStyle>
          <a:p>
            <a:fld id="{0557195B-CC99-4028-85CC-B10F02F5239F}" type="slidenum">
              <a:rPr lang="de-DE" altLang="de-DE"/>
              <a:pPr/>
              <a:t>‹Nr.›</a:t>
            </a:fld>
            <a:endParaRPr lang="de-DE" altLang="de-DE"/>
          </a:p>
        </p:txBody>
      </p:sp>
      <p:sp>
        <p:nvSpPr>
          <p:cNvPr id="6" name="Titel 5">
            <a:extLst>
              <a:ext uri="{FF2B5EF4-FFF2-40B4-BE49-F238E27FC236}">
                <a16:creationId xmlns:a16="http://schemas.microsoft.com/office/drawing/2014/main" id="{3D73A182-7E96-8E3D-BF20-40956755B75D}"/>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610539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B596F0F-8FBA-867E-BB96-CE72E4097023}"/>
              </a:ext>
            </a:extLst>
          </p:cNvPr>
          <p:cNvSpPr>
            <a:spLocks noGrp="1" noChangeArrowheads="1"/>
          </p:cNvSpPr>
          <p:nvPr>
            <p:ph type="dt" sz="half" idx="10"/>
          </p:nvPr>
        </p:nvSpPr>
        <p:spPr>
          <a:ln/>
        </p:spPr>
        <p:txBody>
          <a:bodyPr/>
          <a:lstStyle>
            <a:lvl1pPr>
              <a:defRPr/>
            </a:lvl1pPr>
          </a:lstStyle>
          <a:p>
            <a:pPr>
              <a:defRPr/>
            </a:pPr>
            <a:endParaRPr lang="de-DE"/>
          </a:p>
        </p:txBody>
      </p:sp>
      <p:sp>
        <p:nvSpPr>
          <p:cNvPr id="3" name="Rectangle 5">
            <a:extLst>
              <a:ext uri="{FF2B5EF4-FFF2-40B4-BE49-F238E27FC236}">
                <a16:creationId xmlns:a16="http://schemas.microsoft.com/office/drawing/2014/main" id="{E67780E7-19FB-66AE-1099-172C5E4D7B8E}"/>
              </a:ext>
            </a:extLst>
          </p:cNvPr>
          <p:cNvSpPr>
            <a:spLocks noGrp="1" noChangeArrowheads="1"/>
          </p:cNvSpPr>
          <p:nvPr>
            <p:ph type="ftr" sz="quarter" idx="11"/>
          </p:nvPr>
        </p:nvSpPr>
        <p:spPr>
          <a:ln/>
        </p:spPr>
        <p:txBody>
          <a:bodyPr/>
          <a:lstStyle>
            <a:lvl1pPr>
              <a:defRPr/>
            </a:lvl1pPr>
          </a:lstStyle>
          <a:p>
            <a:pPr>
              <a:defRPr/>
            </a:pPr>
            <a:endParaRPr lang="de-DE"/>
          </a:p>
        </p:txBody>
      </p:sp>
      <p:sp>
        <p:nvSpPr>
          <p:cNvPr id="4" name="Rectangle 6">
            <a:extLst>
              <a:ext uri="{FF2B5EF4-FFF2-40B4-BE49-F238E27FC236}">
                <a16:creationId xmlns:a16="http://schemas.microsoft.com/office/drawing/2014/main" id="{E99C4562-E7D5-1432-8342-5AA2B43C76D1}"/>
              </a:ext>
            </a:extLst>
          </p:cNvPr>
          <p:cNvSpPr>
            <a:spLocks noGrp="1" noChangeArrowheads="1"/>
          </p:cNvSpPr>
          <p:nvPr>
            <p:ph type="sldNum" sz="quarter" idx="12"/>
          </p:nvPr>
        </p:nvSpPr>
        <p:spPr>
          <a:ln/>
        </p:spPr>
        <p:txBody>
          <a:bodyPr/>
          <a:lstStyle>
            <a:lvl1pPr>
              <a:defRPr/>
            </a:lvl1pPr>
          </a:lstStyle>
          <a:p>
            <a:fld id="{680C0E20-91B5-4916-B6F4-8480EA95E178}" type="slidenum">
              <a:rPr lang="de-DE" altLang="de-DE"/>
              <a:pPr/>
              <a:t>‹Nr.›</a:t>
            </a:fld>
            <a:endParaRPr lang="de-DE" altLang="de-DE"/>
          </a:p>
        </p:txBody>
      </p:sp>
      <p:pic>
        <p:nvPicPr>
          <p:cNvPr id="5" name="Picture 29" descr="C:\Eigene Dateien\NUNLogo.jpg">
            <a:extLst>
              <a:ext uri="{FF2B5EF4-FFF2-40B4-BE49-F238E27FC236}">
                <a16:creationId xmlns:a16="http://schemas.microsoft.com/office/drawing/2014/main" id="{F7412D82-EB61-493F-D28F-188DDDF94C4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173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a:extLst>
              <a:ext uri="{FF2B5EF4-FFF2-40B4-BE49-F238E27FC236}">
                <a16:creationId xmlns:a16="http://schemas.microsoft.com/office/drawing/2014/main" id="{332426CC-D6B2-4F8B-C72A-1B790F1B3C91}"/>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78B8DB89-7E3D-BC22-16E2-FBFBE0760FBE}"/>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7368C141-D9CA-096C-5BF8-2BE3F968C76E}"/>
              </a:ext>
            </a:extLst>
          </p:cNvPr>
          <p:cNvSpPr>
            <a:spLocks noGrp="1" noChangeArrowheads="1"/>
          </p:cNvSpPr>
          <p:nvPr>
            <p:ph type="sldNum" sz="quarter" idx="12"/>
          </p:nvPr>
        </p:nvSpPr>
        <p:spPr>
          <a:ln/>
        </p:spPr>
        <p:txBody>
          <a:bodyPr/>
          <a:lstStyle>
            <a:lvl1pPr>
              <a:defRPr/>
            </a:lvl1pPr>
          </a:lstStyle>
          <a:p>
            <a:fld id="{D1EE8BCF-DBBC-406F-8BAD-4D969A1DB66F}" type="slidenum">
              <a:rPr lang="de-DE" altLang="de-DE"/>
              <a:pPr/>
              <a:t>‹Nr.›</a:t>
            </a:fld>
            <a:endParaRPr lang="de-DE" altLang="de-DE"/>
          </a:p>
        </p:txBody>
      </p:sp>
      <p:pic>
        <p:nvPicPr>
          <p:cNvPr id="8" name="Picture 29" descr="C:\Eigene Dateien\NUNLogo.jpg">
            <a:extLst>
              <a:ext uri="{FF2B5EF4-FFF2-40B4-BE49-F238E27FC236}">
                <a16:creationId xmlns:a16="http://schemas.microsoft.com/office/drawing/2014/main" id="{2324801D-C3F4-8514-9D9D-4EA979CFFCE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2702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4">
            <a:extLst>
              <a:ext uri="{FF2B5EF4-FFF2-40B4-BE49-F238E27FC236}">
                <a16:creationId xmlns:a16="http://schemas.microsoft.com/office/drawing/2014/main" id="{8437E3A6-6515-E320-3CE9-8FF214B485E5}"/>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5D85B730-928F-A315-0506-6B9A01817EC8}"/>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3430E268-0939-9615-B021-C0AEA93C20CF}"/>
              </a:ext>
            </a:extLst>
          </p:cNvPr>
          <p:cNvSpPr>
            <a:spLocks noGrp="1" noChangeArrowheads="1"/>
          </p:cNvSpPr>
          <p:nvPr>
            <p:ph type="sldNum" sz="quarter" idx="12"/>
          </p:nvPr>
        </p:nvSpPr>
        <p:spPr>
          <a:ln/>
        </p:spPr>
        <p:txBody>
          <a:bodyPr/>
          <a:lstStyle>
            <a:lvl1pPr>
              <a:defRPr/>
            </a:lvl1pPr>
          </a:lstStyle>
          <a:p>
            <a:fld id="{27B986A7-867C-4384-870F-5C2ECA73D7D3}" type="slidenum">
              <a:rPr lang="de-DE" altLang="de-DE"/>
              <a:pPr/>
              <a:t>‹Nr.›</a:t>
            </a:fld>
            <a:endParaRPr lang="de-DE" altLang="de-DE"/>
          </a:p>
        </p:txBody>
      </p:sp>
      <p:pic>
        <p:nvPicPr>
          <p:cNvPr id="8" name="Picture 29" descr="C:\Eigene Dateien\NUNLogo.jpg">
            <a:extLst>
              <a:ext uri="{FF2B5EF4-FFF2-40B4-BE49-F238E27FC236}">
                <a16:creationId xmlns:a16="http://schemas.microsoft.com/office/drawing/2014/main" id="{656C2C6A-0A95-C0F8-5461-39461266808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6736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419A142-6A94-E3B5-97C4-28857C602980}"/>
              </a:ext>
            </a:extLst>
          </p:cNvPr>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de-DE"/>
              <a:t>Klicken Sie, um das Titelformat zu bearbeiten</a:t>
            </a:r>
          </a:p>
        </p:txBody>
      </p:sp>
      <p:sp>
        <p:nvSpPr>
          <p:cNvPr id="1027" name="Rectangle 3">
            <a:extLst>
              <a:ext uri="{FF2B5EF4-FFF2-40B4-BE49-F238E27FC236}">
                <a16:creationId xmlns:a16="http://schemas.microsoft.com/office/drawing/2014/main" id="{C6EE47F7-D12A-C9D1-FC29-02E6EB2FEC35}"/>
              </a:ext>
            </a:extLst>
          </p:cNvPr>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Klicken Sie, um die Formate des Vorlagentextes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1028" name="Rectangle 4">
            <a:extLst>
              <a:ext uri="{FF2B5EF4-FFF2-40B4-BE49-F238E27FC236}">
                <a16:creationId xmlns:a16="http://schemas.microsoft.com/office/drawing/2014/main" id="{E9366141-E429-E129-0733-7B1B7F0D4851}"/>
              </a:ext>
            </a:extLst>
          </p:cNvPr>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de-DE"/>
          </a:p>
        </p:txBody>
      </p:sp>
      <p:sp>
        <p:nvSpPr>
          <p:cNvPr id="1029" name="Rectangle 5">
            <a:extLst>
              <a:ext uri="{FF2B5EF4-FFF2-40B4-BE49-F238E27FC236}">
                <a16:creationId xmlns:a16="http://schemas.microsoft.com/office/drawing/2014/main" id="{7F1A4E86-D7AA-98EC-7F54-AD7ED49BBFD0}"/>
              </a:ext>
            </a:extLst>
          </p:cNvPr>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de-DE"/>
          </a:p>
        </p:txBody>
      </p:sp>
      <p:sp>
        <p:nvSpPr>
          <p:cNvPr id="1030" name="Rectangle 6">
            <a:extLst>
              <a:ext uri="{FF2B5EF4-FFF2-40B4-BE49-F238E27FC236}">
                <a16:creationId xmlns:a16="http://schemas.microsoft.com/office/drawing/2014/main" id="{3690BC27-B699-B707-AD99-C8C730AB34A3}"/>
              </a:ext>
            </a:extLst>
          </p:cNvPr>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1F6DD36-FAFA-4F34-AD91-19AA0095F54C}" type="slidenum">
              <a:rPr lang="de-DE" altLang="de-DE"/>
              <a:pPr/>
              <a:t>‹Nr.›</a:t>
            </a:fld>
            <a:endParaRPr lang="de-DE" altLang="de-DE"/>
          </a:p>
        </p:txBody>
      </p:sp>
      <p:pic>
        <p:nvPicPr>
          <p:cNvPr id="2" name="Picture 29" descr="C:\Eigene Dateien\NUNLogo.jpg">
            <a:extLst>
              <a:ext uri="{FF2B5EF4-FFF2-40B4-BE49-F238E27FC236}">
                <a16:creationId xmlns:a16="http://schemas.microsoft.com/office/drawing/2014/main" id="{5DF302C0-8329-0C3E-9ABB-5FC68286C08A}"/>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261600" y="5867401"/>
            <a:ext cx="162771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hyperlink" Target="https://www.iqb.hu-berlin.de/bista/subject/"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feld 1">
            <a:extLst>
              <a:ext uri="{FF2B5EF4-FFF2-40B4-BE49-F238E27FC236}">
                <a16:creationId xmlns:a16="http://schemas.microsoft.com/office/drawing/2014/main" id="{9A1AC45B-91BF-83F5-B891-7E92F027B2CA}"/>
              </a:ext>
            </a:extLst>
          </p:cNvPr>
          <p:cNvSpPr txBox="1">
            <a:spLocks noChangeArrowheads="1"/>
          </p:cNvSpPr>
          <p:nvPr/>
        </p:nvSpPr>
        <p:spPr bwMode="auto">
          <a:xfrm>
            <a:off x="2762250" y="2060576"/>
            <a:ext cx="66865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eaLnBrk="1" hangingPunct="1">
              <a:spcBef>
                <a:spcPct val="0"/>
              </a:spcBef>
              <a:buFontTx/>
              <a:buNone/>
            </a:pPr>
            <a:r>
              <a:rPr lang="de-DE" altLang="de-DE" sz="2800" b="1" dirty="0">
                <a:latin typeface="Arial" panose="020B0604020202020204" pitchFamily="34" charset="0"/>
                <a:cs typeface="Arial" panose="020B0604020202020204" pitchFamily="34" charset="0"/>
              </a:rPr>
              <a:t> </a:t>
            </a:r>
          </a:p>
          <a:p>
            <a:pPr algn="ctr" eaLnBrk="1" hangingPunct="1">
              <a:spcBef>
                <a:spcPct val="0"/>
              </a:spcBef>
              <a:buFontTx/>
              <a:buNone/>
            </a:pPr>
            <a:r>
              <a:rPr lang="de-DE" altLang="de-DE" sz="4000" dirty="0">
                <a:latin typeface="Arial" panose="020B0604020202020204" pitchFamily="34" charset="0"/>
                <a:cs typeface="Arial" panose="020B0604020202020204" pitchFamily="34" charset="0"/>
              </a:rPr>
              <a:t>Bewertungskompetenz</a:t>
            </a:r>
          </a:p>
          <a:p>
            <a:pPr algn="ctr" eaLnBrk="1" hangingPunct="1">
              <a:spcBef>
                <a:spcPct val="0"/>
              </a:spcBef>
              <a:buFontTx/>
              <a:buNone/>
            </a:pPr>
            <a:r>
              <a:rPr lang="de-DE" altLang="de-DE" sz="4000" dirty="0">
                <a:latin typeface="Arial" panose="020B0604020202020204" pitchFamily="34" charset="0"/>
                <a:cs typeface="Arial" panose="020B0604020202020204" pitchFamily="34" charset="0"/>
              </a:rPr>
              <a:t>in der Sek I</a:t>
            </a:r>
            <a:endParaRPr lang="de-DE" altLang="de-DE" sz="2800" dirty="0">
              <a:latin typeface="Arial" panose="020B0604020202020204" pitchFamily="34" charset="0"/>
              <a:cs typeface="Arial" panose="020B0604020202020204" pitchFamily="34" charset="0"/>
            </a:endParaRPr>
          </a:p>
          <a:p>
            <a:pPr eaLnBrk="1" hangingPunct="1">
              <a:spcBef>
                <a:spcPct val="0"/>
              </a:spcBef>
              <a:buFontTx/>
              <a:buNone/>
            </a:pPr>
            <a:endParaRPr lang="de-DE" altLang="de-DE" sz="1800" dirty="0">
              <a:latin typeface="Verdana" panose="020B060403050404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Jahrgang 7/8 - Kopfbälle</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lnSpc>
                <a:spcPct val="102000"/>
              </a:lnSpc>
              <a:spcAft>
                <a:spcPts val="600"/>
              </a:spcAft>
              <a:buNone/>
            </a:pPr>
            <a:r>
              <a:rPr lang="de-DE" sz="2400" b="1" dirty="0">
                <a:latin typeface="Calibri" panose="020F0502020204030204" pitchFamily="34" charset="0"/>
                <a:ea typeface="Calibri" panose="020F0502020204030204" pitchFamily="34" charset="0"/>
                <a:cs typeface="Calibri" panose="020F0502020204030204" pitchFamily="34" charset="0"/>
              </a:rPr>
              <a:t>Einstieg:</a:t>
            </a:r>
          </a:p>
          <a:p>
            <a:pPr marL="0" indent="0">
              <a:lnSpc>
                <a:spcPct val="102000"/>
              </a:lnSpc>
              <a:spcAft>
                <a:spcPts val="600"/>
              </a:spcAft>
              <a:buNone/>
            </a:pPr>
            <a:r>
              <a:rPr lang="de-DE" sz="2400" dirty="0">
                <a:latin typeface="Calibri" panose="020F0502020204030204" pitchFamily="34" charset="0"/>
                <a:ea typeface="Calibri" panose="020F0502020204030204" pitchFamily="34" charset="0"/>
                <a:cs typeface="Calibri" panose="020F0502020204030204" pitchFamily="34" charset="0"/>
              </a:rPr>
              <a:t>In letzter Zeit wird diskutiert, ob Kopfbälle im Jugendfußball erlaubt bleiben sollen. Einige Studien weisen darauf hin, dass Kopfbälle langfristig zu gesundheitlichen Schäden führen können. Andererseits sind Kopfbälle ein wichtiger Bestandteil des Fußballspiels.</a:t>
            </a:r>
            <a:endParaRPr lang="de-DE" sz="2400" dirty="0">
              <a:latin typeface="Calibri" panose="020F0502020204030204" pitchFamily="34" charset="0"/>
              <a:ea typeface="Calibri" panose="020F0502020204030204" pitchFamily="34" charset="0"/>
              <a:cs typeface="Arial" panose="020B0604020202020204" pitchFamily="34" charset="0"/>
            </a:endParaRPr>
          </a:p>
          <a:p>
            <a:pPr marL="0" indent="0">
              <a:lnSpc>
                <a:spcPct val="102000"/>
              </a:lnSpc>
              <a:spcAft>
                <a:spcPts val="600"/>
              </a:spcAft>
              <a:buNone/>
            </a:pPr>
            <a:r>
              <a:rPr lang="de-DE" sz="2400" dirty="0">
                <a:latin typeface="Calibri" panose="020F0502020204030204" pitchFamily="34" charset="0"/>
                <a:ea typeface="Calibri" panose="020F0502020204030204" pitchFamily="34" charset="0"/>
                <a:cs typeface="Calibri" panose="020F0502020204030204" pitchFamily="34" charset="0"/>
              </a:rPr>
              <a:t>Frage: Sollen Kopfbälle im Jugendfußball verboten werden?</a:t>
            </a:r>
          </a:p>
          <a:p>
            <a:pPr marL="0" indent="0">
              <a:lnSpc>
                <a:spcPct val="102000"/>
              </a:lnSpc>
              <a:spcAft>
                <a:spcPts val="600"/>
              </a:spcAft>
              <a:buNone/>
            </a:pPr>
            <a:endParaRPr lang="de-DE" sz="2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000"/>
              </a:lnSpc>
              <a:spcAft>
                <a:spcPts val="600"/>
              </a:spcAft>
              <a:buNone/>
            </a:pPr>
            <a:r>
              <a:rPr lang="de-DE" sz="2400" b="1" dirty="0">
                <a:latin typeface="Calibri" panose="020F0502020204030204" pitchFamily="34" charset="0"/>
                <a:ea typeface="Calibri" panose="020F0502020204030204" pitchFamily="34" charset="0"/>
                <a:cs typeface="Calibri" panose="020F0502020204030204" pitchFamily="34" charset="0"/>
              </a:rPr>
              <a:t>Ziel: Relevanz und Schlüssigkeit von Argumenten</a:t>
            </a:r>
            <a:endParaRPr lang="de-DE" sz="2400" b="1"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10893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Ziele aus den </a:t>
            </a:r>
            <a:r>
              <a:rPr lang="de-DE" dirty="0" err="1">
                <a:latin typeface="Calibri" panose="020F0502020204030204" pitchFamily="34" charset="0"/>
                <a:cs typeface="Calibri" panose="020F0502020204030204" pitchFamily="34" charset="0"/>
              </a:rPr>
              <a:t>BiStas</a:t>
            </a:r>
            <a:r>
              <a:rPr lang="de-DE" dirty="0">
                <a:latin typeface="Calibri" panose="020F0502020204030204" pitchFamily="34" charset="0"/>
                <a:cs typeface="Calibri" panose="020F0502020204030204" pitchFamily="34" charset="0"/>
              </a:rPr>
              <a:t> 2024</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buNone/>
            </a:pPr>
            <a:r>
              <a:rPr lang="de-DE" sz="2800" dirty="0">
                <a:latin typeface="Calibri" panose="020F0502020204030204" pitchFamily="34" charset="0"/>
                <a:ea typeface="Calibri" panose="020F0502020204030204" pitchFamily="34" charset="0"/>
                <a:cs typeface="Times New Roman" panose="02020603050405020304" pitchFamily="18" charset="0"/>
              </a:rPr>
              <a:t>Teilbereich 3: Entscheidungen und deren Folgen reflektieren</a:t>
            </a:r>
          </a:p>
          <a:p>
            <a:pPr marL="0" indent="0">
              <a:lnSpc>
                <a:spcPct val="115000"/>
              </a:lnSpc>
              <a:spcAft>
                <a:spcPts val="600"/>
              </a:spcAft>
              <a:buNone/>
            </a:pPr>
            <a:r>
              <a:rPr lang="de-DE" sz="2000" dirty="0">
                <a:latin typeface="Calibri" panose="020F0502020204030204" pitchFamily="34" charset="0"/>
                <a:ea typeface="Calibri" panose="020F0502020204030204" pitchFamily="34" charset="0"/>
                <a:cs typeface="Calibri" panose="020F0502020204030204" pitchFamily="34" charset="0"/>
              </a:rPr>
              <a:t>Die Lernenden…</a:t>
            </a:r>
            <a:endParaRPr lang="de-DE" sz="2000" dirty="0">
              <a:latin typeface="Calibri" panose="020F0502020204030204" pitchFamily="34" charset="0"/>
              <a:ea typeface="Calibri" panose="020F0502020204030204" pitchFamily="34" charset="0"/>
              <a:cs typeface="Arial" panose="020B0604020202020204" pitchFamily="34" charset="0"/>
            </a:endParaRPr>
          </a:p>
          <a:p>
            <a:pPr marL="720725" indent="-720725">
              <a:lnSpc>
                <a:spcPct val="115000"/>
              </a:lnSpc>
              <a:spcAft>
                <a:spcPts val="600"/>
              </a:spcAft>
              <a:buNone/>
            </a:pPr>
            <a:r>
              <a:rPr lang="de-DE" sz="2000" dirty="0">
                <a:latin typeface="Calibri" panose="020F0502020204030204" pitchFamily="34" charset="0"/>
                <a:ea typeface="Calibri" panose="020F0502020204030204" pitchFamily="34" charset="0"/>
                <a:cs typeface="Calibri" panose="020F0502020204030204" pitchFamily="34" charset="0"/>
              </a:rPr>
              <a:t>B 3.1 	reflektieren Entscheidungen unter Berücksichtigung der nachhaltigen Entwicklung unter fachlichen, ökonomischen, ökologischen und sozialen Aspekten und formulieren einfache Handlungsoptionen;</a:t>
            </a:r>
          </a:p>
          <a:p>
            <a:pPr marL="720725" indent="-720725">
              <a:lnSpc>
                <a:spcPct val="115000"/>
              </a:lnSpc>
              <a:spcAft>
                <a:spcPts val="600"/>
              </a:spcAft>
              <a:buNone/>
            </a:pPr>
            <a:r>
              <a:rPr lang="de-DE" sz="2000" dirty="0">
                <a:latin typeface="Calibri" panose="020F0502020204030204" pitchFamily="34" charset="0"/>
                <a:ea typeface="Calibri" panose="020F0502020204030204" pitchFamily="34" charset="0"/>
                <a:cs typeface="Calibri" panose="020F0502020204030204" pitchFamily="34" charset="0"/>
              </a:rPr>
              <a:t>B 3.2 	benennen Auswirkungen physikalischer Erkenntnisse in historischen und gesellschaftlichen Zusammenhängen.</a:t>
            </a:r>
            <a:endParaRPr lang="de-DE" sz="20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32521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Jahrgang 9/10 - Balkonkraftwerk</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lnSpc>
                <a:spcPct val="115000"/>
              </a:lnSpc>
              <a:spcAft>
                <a:spcPts val="600"/>
              </a:spcAft>
              <a:buNone/>
            </a:pPr>
            <a:r>
              <a:rPr lang="de-DE" b="1" dirty="0">
                <a:solidFill>
                  <a:srgbClr val="00000A"/>
                </a:solidFill>
                <a:latin typeface="Calibri" panose="020F0502020204030204" pitchFamily="34" charset="0"/>
                <a:ea typeface="Times New Roman" panose="02020603050405020304" pitchFamily="18" charset="0"/>
              </a:rPr>
              <a:t>Thema</a:t>
            </a:r>
            <a:r>
              <a:rPr lang="de-DE" dirty="0">
                <a:solidFill>
                  <a:srgbClr val="00000A"/>
                </a:solidFill>
                <a:latin typeface="Calibri" panose="020F0502020204030204" pitchFamily="34" charset="0"/>
                <a:ea typeface="Times New Roman" panose="02020603050405020304" pitchFamily="18" charset="0"/>
              </a:rPr>
              <a:t>: Balkonkraftwerk – eine Entscheidung für die Zukunft</a:t>
            </a:r>
            <a:endParaRPr lang="de-DE" dirty="0">
              <a:solidFill>
                <a:srgbClr val="00000A"/>
              </a:solidFill>
              <a:latin typeface="Times New Roman" panose="02020603050405020304" pitchFamily="18" charset="0"/>
              <a:ea typeface="Times New Roman" panose="02020603050405020304" pitchFamily="18" charset="0"/>
            </a:endParaRPr>
          </a:p>
          <a:p>
            <a:pPr marL="0" indent="0">
              <a:lnSpc>
                <a:spcPct val="115000"/>
              </a:lnSpc>
              <a:spcAft>
                <a:spcPts val="600"/>
              </a:spcAft>
              <a:buNone/>
            </a:pPr>
            <a:r>
              <a:rPr lang="de-DE" b="1" dirty="0">
                <a:solidFill>
                  <a:srgbClr val="00000A"/>
                </a:solidFill>
                <a:latin typeface="Calibri" panose="020F0502020204030204" pitchFamily="34" charset="0"/>
                <a:ea typeface="Times New Roman" panose="02020603050405020304" pitchFamily="18" charset="0"/>
              </a:rPr>
              <a:t>Inhaltlicher Aspekt</a:t>
            </a:r>
            <a:r>
              <a:rPr lang="de-DE" dirty="0">
                <a:solidFill>
                  <a:srgbClr val="00000A"/>
                </a:solidFill>
                <a:latin typeface="Calibri" panose="020F0502020204030204" pitchFamily="34" charset="0"/>
                <a:ea typeface="Times New Roman" panose="02020603050405020304" pitchFamily="18" charset="0"/>
              </a:rPr>
              <a:t>: Energie quantitativ, Energieversorgung</a:t>
            </a:r>
          </a:p>
          <a:p>
            <a:pPr marL="0" lvl="0" indent="0">
              <a:lnSpc>
                <a:spcPct val="115000"/>
              </a:lnSpc>
              <a:spcBef>
                <a:spcPts val="300"/>
              </a:spcBef>
              <a:spcAft>
                <a:spcPts val="300"/>
              </a:spcAft>
              <a:buNone/>
            </a:pPr>
            <a:r>
              <a:rPr lang="de-DE" b="1" kern="0" dirty="0">
                <a:solidFill>
                  <a:srgbClr val="00000A"/>
                </a:solidFill>
                <a:latin typeface="Calibri" panose="020F0502020204030204" pitchFamily="34" charset="0"/>
                <a:ea typeface="Times New Roman" panose="02020603050405020304" pitchFamily="18" charset="0"/>
              </a:rPr>
              <a:t>Lernvoraussetzungen: </a:t>
            </a:r>
            <a:r>
              <a:rPr lang="de-DE" dirty="0">
                <a:solidFill>
                  <a:srgbClr val="00000A"/>
                </a:solidFill>
                <a:effectLst/>
                <a:latin typeface="Calibri" panose="020F0502020204030204" pitchFamily="34" charset="0"/>
                <a:ea typeface="Times New Roman" panose="02020603050405020304" pitchFamily="18" charset="0"/>
                <a:cs typeface="Calibri" panose="020F0502020204030204" pitchFamily="34" charset="0"/>
              </a:rPr>
              <a:t>grundlegende Kenntnisse über die Energiewende, Unterschied zwischen Energie und elektrischem Strom, </a:t>
            </a:r>
            <a:r>
              <a:rPr lang="de-DE" dirty="0">
                <a:effectLst/>
                <a:latin typeface="Calibri" panose="020F0502020204030204" pitchFamily="34" charset="0"/>
                <a:ea typeface="Times New Roman" panose="02020603050405020304" pitchFamily="18" charset="0"/>
                <a:cs typeface="Calibri" panose="020F0502020204030204" pitchFamily="34" charset="0"/>
              </a:rPr>
              <a:t>Einheit kWh</a:t>
            </a:r>
            <a:endParaRPr lang="de-DE" dirty="0">
              <a:solidFill>
                <a:srgbClr val="00000A"/>
              </a:solidFill>
              <a:latin typeface="Calibri" panose="020F0502020204030204" pitchFamily="34" charset="0"/>
              <a:ea typeface="Times New Roman" panose="02020603050405020304" pitchFamily="18" charset="0"/>
              <a:cs typeface="Calibri" panose="020F0502020204030204" pitchFamily="34" charset="0"/>
            </a:endParaRPr>
          </a:p>
          <a:p>
            <a:pPr>
              <a:lnSpc>
                <a:spcPct val="102000"/>
              </a:lnSpc>
              <a:spcAft>
                <a:spcPts val="600"/>
              </a:spcAft>
            </a:pPr>
            <a:endParaRPr lang="de-DE"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31942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Jahrgang 9/10 - Balkonkraftwerk</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lnSpc>
                <a:spcPct val="102000"/>
              </a:lnSpc>
              <a:spcAft>
                <a:spcPts val="600"/>
              </a:spcAft>
              <a:buNone/>
            </a:pPr>
            <a:r>
              <a:rPr lang="de-DE" sz="2400" b="1" dirty="0">
                <a:latin typeface="Calibri" panose="020F0502020204030204" pitchFamily="34" charset="0"/>
                <a:ea typeface="Calibri" panose="020F0502020204030204" pitchFamily="34" charset="0"/>
                <a:cs typeface="Calibri" panose="020F0502020204030204" pitchFamily="34" charset="0"/>
              </a:rPr>
              <a:t>Einstieg:</a:t>
            </a:r>
          </a:p>
          <a:p>
            <a:pPr marL="0" indent="0" algn="just">
              <a:lnSpc>
                <a:spcPct val="115000"/>
              </a:lnSpc>
              <a:spcAft>
                <a:spcPts val="600"/>
              </a:spcAft>
              <a:buNone/>
            </a:pPr>
            <a:r>
              <a:rPr lang="de-DE" sz="2400" dirty="0">
                <a:solidFill>
                  <a:srgbClr val="00000A"/>
                </a:solidFill>
                <a:effectLst/>
                <a:latin typeface="Calibri" panose="020F0502020204030204" pitchFamily="34" charset="0"/>
                <a:ea typeface="Times New Roman" panose="02020603050405020304" pitchFamily="18" charset="0"/>
                <a:cs typeface="Calibri" panose="020F0502020204030204" pitchFamily="34" charset="0"/>
              </a:rPr>
              <a:t>Die vierköpfige Familie Adam möchte ihre Stromkosten reduzieren und plant, ein Balkonkraftwerk zu installieren. Ihr jährlicher Verbrauch beträgt 4.000 kWh und der Preis pro kWh liegt bei ca. 0,30 €. Es stehen vier verschiedene Modelle zur Auswahl. Weitere Informationen zu Balkonkraftwerken findest du im beigefügten Zeitungsartikel.</a:t>
            </a:r>
          </a:p>
          <a:p>
            <a:pPr marL="0" indent="0">
              <a:lnSpc>
                <a:spcPct val="102000"/>
              </a:lnSpc>
              <a:spcAft>
                <a:spcPts val="600"/>
              </a:spcAft>
              <a:buNone/>
            </a:pPr>
            <a:endParaRPr lang="de-DE" sz="2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000"/>
              </a:lnSpc>
              <a:spcAft>
                <a:spcPts val="600"/>
              </a:spcAft>
              <a:buNone/>
            </a:pPr>
            <a:r>
              <a:rPr lang="de-DE" sz="2400" b="1" dirty="0">
                <a:latin typeface="Calibri" panose="020F0502020204030204" pitchFamily="34" charset="0"/>
                <a:ea typeface="Calibri" panose="020F0502020204030204" pitchFamily="34" charset="0"/>
                <a:cs typeface="Calibri" panose="020F0502020204030204" pitchFamily="34" charset="0"/>
              </a:rPr>
              <a:t>Ziel: Reflexion einer vorgegebenen Entscheidung</a:t>
            </a:r>
            <a:endParaRPr lang="de-DE" sz="2400" b="1"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35724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Ziele aus den </a:t>
            </a:r>
            <a:r>
              <a:rPr lang="de-DE" dirty="0" err="1">
                <a:latin typeface="Calibri" panose="020F0502020204030204" pitchFamily="34" charset="0"/>
                <a:cs typeface="Calibri" panose="020F0502020204030204" pitchFamily="34" charset="0"/>
              </a:rPr>
              <a:t>BiStas</a:t>
            </a:r>
            <a:r>
              <a:rPr lang="de-DE" dirty="0">
                <a:latin typeface="Calibri" panose="020F0502020204030204" pitchFamily="34" charset="0"/>
                <a:cs typeface="Calibri" panose="020F0502020204030204" pitchFamily="34" charset="0"/>
              </a:rPr>
              <a:t> 2024</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buNone/>
            </a:pPr>
            <a:r>
              <a:rPr lang="de-DE" sz="2800" dirty="0">
                <a:latin typeface="Calibri" panose="020F0502020204030204" pitchFamily="34" charset="0"/>
                <a:ea typeface="Calibri" panose="020F0502020204030204" pitchFamily="34" charset="0"/>
                <a:cs typeface="Times New Roman" panose="02020603050405020304" pitchFamily="18" charset="0"/>
              </a:rPr>
              <a:t>Teilbereich 2: Kriteriengeleitet Entscheidungen treffen</a:t>
            </a:r>
          </a:p>
          <a:p>
            <a:pPr marL="0" indent="0">
              <a:spcAft>
                <a:spcPts val="600"/>
              </a:spcAft>
              <a:buNone/>
            </a:pPr>
            <a:r>
              <a:rPr lang="de-DE" sz="2000" dirty="0">
                <a:latin typeface="Calibri" panose="020F0502020204030204" pitchFamily="34" charset="0"/>
                <a:ea typeface="Calibri" panose="020F0502020204030204" pitchFamily="34" charset="0"/>
                <a:cs typeface="Times New Roman" panose="02020603050405020304" pitchFamily="18" charset="0"/>
              </a:rPr>
              <a:t>Die Lernenden …</a:t>
            </a:r>
          </a:p>
          <a:p>
            <a:pPr marL="720725" indent="-720725">
              <a:spcAft>
                <a:spcPts val="600"/>
              </a:spcAft>
              <a:buNone/>
            </a:pPr>
            <a:r>
              <a:rPr lang="de-DE" sz="2000" dirty="0">
                <a:latin typeface="Calibri" panose="020F0502020204030204" pitchFamily="34" charset="0"/>
                <a:ea typeface="Calibri" panose="020F0502020204030204" pitchFamily="34" charset="0"/>
                <a:cs typeface="Times New Roman" panose="02020603050405020304" pitchFamily="18" charset="0"/>
              </a:rPr>
              <a:t>B 2.1 	bilden sich reflektiert und rational in überfachlichen Kontexten ein eigenes Urteil;</a:t>
            </a:r>
          </a:p>
          <a:p>
            <a:pPr marL="720725" indent="-720725">
              <a:spcAft>
                <a:spcPts val="600"/>
              </a:spcAft>
              <a:buNone/>
            </a:pPr>
            <a:r>
              <a:rPr lang="de-DE" sz="2000" dirty="0">
                <a:latin typeface="Calibri" panose="020F0502020204030204" pitchFamily="34" charset="0"/>
                <a:ea typeface="Calibri" panose="020F0502020204030204" pitchFamily="34" charset="0"/>
                <a:cs typeface="Times New Roman" panose="02020603050405020304" pitchFamily="18" charset="0"/>
              </a:rPr>
              <a:t>B 2.2 	treffen begründete Entscheidungen unter Berücksichtigung fachlicher und überfachlicher Kriterien.</a:t>
            </a:r>
          </a:p>
          <a:p>
            <a:pPr marL="720725" indent="-720725">
              <a:spcAft>
                <a:spcPts val="600"/>
              </a:spcAft>
              <a:buNone/>
            </a:pPr>
            <a:endParaRPr lang="de-DE" sz="20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96586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Jahrgang 9/10 - Waschmaschine</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lnSpc>
                <a:spcPct val="115000"/>
              </a:lnSpc>
              <a:spcAft>
                <a:spcPts val="600"/>
              </a:spcAft>
              <a:buNone/>
            </a:pPr>
            <a:r>
              <a:rPr lang="de-DE" b="1" dirty="0">
                <a:solidFill>
                  <a:srgbClr val="00000A"/>
                </a:solidFill>
                <a:latin typeface="Calibri" panose="020F0502020204030204" pitchFamily="34" charset="0"/>
                <a:ea typeface="Times New Roman" panose="02020603050405020304" pitchFamily="18" charset="0"/>
              </a:rPr>
              <a:t>Thema</a:t>
            </a:r>
            <a:r>
              <a:rPr lang="de-DE" dirty="0">
                <a:solidFill>
                  <a:srgbClr val="00000A"/>
                </a:solidFill>
                <a:latin typeface="Calibri" panose="020F0502020204030204" pitchFamily="34" charset="0"/>
                <a:ea typeface="Times New Roman" panose="02020603050405020304" pitchFamily="18" charset="0"/>
              </a:rPr>
              <a:t>: Kaufentscheidung einer Waschmaschine</a:t>
            </a:r>
            <a:endParaRPr lang="de-DE" dirty="0">
              <a:solidFill>
                <a:srgbClr val="00000A"/>
              </a:solidFill>
              <a:latin typeface="Times New Roman" panose="02020603050405020304" pitchFamily="18" charset="0"/>
              <a:ea typeface="Times New Roman" panose="02020603050405020304" pitchFamily="18" charset="0"/>
            </a:endParaRPr>
          </a:p>
          <a:p>
            <a:pPr marL="0" indent="0">
              <a:lnSpc>
                <a:spcPct val="115000"/>
              </a:lnSpc>
              <a:spcAft>
                <a:spcPts val="600"/>
              </a:spcAft>
              <a:buNone/>
            </a:pPr>
            <a:r>
              <a:rPr lang="de-DE" b="1" dirty="0">
                <a:solidFill>
                  <a:srgbClr val="00000A"/>
                </a:solidFill>
                <a:latin typeface="Calibri" panose="020F0502020204030204" pitchFamily="34" charset="0"/>
                <a:ea typeface="Times New Roman" panose="02020603050405020304" pitchFamily="18" charset="0"/>
              </a:rPr>
              <a:t>Inhaltlicher Aspekt</a:t>
            </a:r>
            <a:r>
              <a:rPr lang="de-DE" dirty="0">
                <a:solidFill>
                  <a:srgbClr val="00000A"/>
                </a:solidFill>
                <a:latin typeface="Calibri" panose="020F0502020204030204" pitchFamily="34" charset="0"/>
                <a:ea typeface="Times New Roman" panose="02020603050405020304" pitchFamily="18" charset="0"/>
              </a:rPr>
              <a:t>: Energie quantitativ</a:t>
            </a:r>
          </a:p>
          <a:p>
            <a:pPr marL="0" lvl="0" indent="0">
              <a:lnSpc>
                <a:spcPct val="115000"/>
              </a:lnSpc>
              <a:spcBef>
                <a:spcPts val="300"/>
              </a:spcBef>
              <a:spcAft>
                <a:spcPts val="300"/>
              </a:spcAft>
              <a:buNone/>
            </a:pPr>
            <a:r>
              <a:rPr lang="de-DE" b="1" kern="0" dirty="0">
                <a:solidFill>
                  <a:srgbClr val="00000A"/>
                </a:solidFill>
                <a:latin typeface="Calibri" panose="020F0502020204030204" pitchFamily="34" charset="0"/>
                <a:ea typeface="Times New Roman" panose="02020603050405020304" pitchFamily="18" charset="0"/>
              </a:rPr>
              <a:t>Lernvoraussetzungen: </a:t>
            </a:r>
            <a:r>
              <a:rPr lang="de-DE" dirty="0">
                <a:effectLst/>
                <a:latin typeface="Calibri" panose="020F0502020204030204" pitchFamily="34" charset="0"/>
                <a:ea typeface="Times New Roman" panose="02020603050405020304" pitchFamily="18" charset="0"/>
                <a:cs typeface="Calibri" panose="020F0502020204030204" pitchFamily="34" charset="0"/>
              </a:rPr>
              <a:t>Einheit kWh, Relevanz und Schlüssigkeit von Argumenten bewerten</a:t>
            </a:r>
            <a:endParaRPr lang="de-DE" dirty="0">
              <a:solidFill>
                <a:srgbClr val="00000A"/>
              </a:solidFill>
              <a:latin typeface="Calibri" panose="020F0502020204030204" pitchFamily="34" charset="0"/>
              <a:ea typeface="Times New Roman" panose="02020603050405020304" pitchFamily="18" charset="0"/>
              <a:cs typeface="Calibri" panose="020F0502020204030204" pitchFamily="34" charset="0"/>
            </a:endParaRPr>
          </a:p>
          <a:p>
            <a:pPr>
              <a:lnSpc>
                <a:spcPct val="102000"/>
              </a:lnSpc>
              <a:spcAft>
                <a:spcPts val="600"/>
              </a:spcAft>
            </a:pPr>
            <a:endParaRPr lang="de-DE"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5124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Jahrgang 9/10 - Waschmaschine</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lnSpc>
                <a:spcPct val="102000"/>
              </a:lnSpc>
              <a:spcAft>
                <a:spcPts val="600"/>
              </a:spcAft>
              <a:buNone/>
            </a:pPr>
            <a:r>
              <a:rPr lang="de-DE" sz="2400" b="1" dirty="0">
                <a:latin typeface="Calibri" panose="020F0502020204030204" pitchFamily="34" charset="0"/>
                <a:ea typeface="Calibri" panose="020F0502020204030204" pitchFamily="34" charset="0"/>
                <a:cs typeface="Calibri" panose="020F0502020204030204" pitchFamily="34" charset="0"/>
              </a:rPr>
              <a:t>Einstieg:</a:t>
            </a:r>
          </a:p>
          <a:p>
            <a:pPr marL="0" indent="0" algn="just">
              <a:lnSpc>
                <a:spcPct val="115000"/>
              </a:lnSpc>
              <a:spcAft>
                <a:spcPts val="1000"/>
              </a:spcAft>
              <a:buNone/>
            </a:pPr>
            <a:r>
              <a:rPr lang="de-DE" sz="2400" dirty="0">
                <a:solidFill>
                  <a:srgbClr val="00000A"/>
                </a:solidFill>
                <a:effectLst/>
                <a:latin typeface="Calibri" panose="020F0502020204030204" pitchFamily="34" charset="0"/>
                <a:ea typeface="Times New Roman" panose="02020603050405020304" pitchFamily="18" charset="0"/>
                <a:cs typeface="Calibri" panose="020F0502020204030204" pitchFamily="34" charset="0"/>
              </a:rPr>
              <a:t>Familie Adam benötigt eine neue Waschmaschine. Nach langer Recherche haben sich zwei Favoriten entwickelt, zwischen denen die Entscheidung getroffen werden soll. Du sollst eine Empfehlung für Familie Adam auf Basis der in der Tabelle gegebenen Informationen aussprechen.</a:t>
            </a:r>
          </a:p>
          <a:p>
            <a:pPr marL="0" indent="0">
              <a:lnSpc>
                <a:spcPct val="102000"/>
              </a:lnSpc>
              <a:spcAft>
                <a:spcPts val="600"/>
              </a:spcAft>
              <a:buNone/>
            </a:pPr>
            <a:endParaRPr lang="de-DE" sz="2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000"/>
              </a:lnSpc>
              <a:spcAft>
                <a:spcPts val="600"/>
              </a:spcAft>
              <a:buNone/>
            </a:pPr>
            <a:r>
              <a:rPr lang="de-DE" sz="2400" b="1" dirty="0">
                <a:latin typeface="Calibri" panose="020F0502020204030204" pitchFamily="34" charset="0"/>
                <a:ea typeface="Calibri" panose="020F0502020204030204" pitchFamily="34" charset="0"/>
                <a:cs typeface="Calibri" panose="020F0502020204030204" pitchFamily="34" charset="0"/>
              </a:rPr>
              <a:t>Ziel: Treffen einer begründeten Entscheidung</a:t>
            </a:r>
            <a:endParaRPr lang="de-DE" sz="2400" b="1"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42532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27FF81-1125-BFA7-62D4-368A7072DFBA}"/>
              </a:ext>
            </a:extLst>
          </p:cNvPr>
          <p:cNvSpPr>
            <a:spLocks noGrp="1"/>
          </p:cNvSpPr>
          <p:nvPr>
            <p:ph type="title"/>
          </p:nvPr>
        </p:nvSpPr>
        <p:spPr/>
        <p:txBody>
          <a:bodyPr/>
          <a:lstStyle/>
          <a:p>
            <a:r>
              <a:rPr lang="de-DE" dirty="0"/>
              <a:t>Dateistruktur</a:t>
            </a:r>
          </a:p>
        </p:txBody>
      </p:sp>
      <p:pic>
        <p:nvPicPr>
          <p:cNvPr id="6" name="Grafik 5" descr="Ein Bild, das Text, Screenshot, Schrift, Zahl enthält.&#10;&#10;Automatisch generierte Beschreibung">
            <a:extLst>
              <a:ext uri="{FF2B5EF4-FFF2-40B4-BE49-F238E27FC236}">
                <a16:creationId xmlns:a16="http://schemas.microsoft.com/office/drawing/2014/main" id="{F80C83AE-3E29-D759-465D-9584118DFD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98" y="1752600"/>
            <a:ext cx="4344004" cy="4510248"/>
          </a:xfrm>
          <a:prstGeom prst="rect">
            <a:avLst/>
          </a:prstGeom>
        </p:spPr>
      </p:pic>
    </p:spTree>
    <p:extLst>
      <p:ext uri="{BB962C8B-B14F-4D97-AF65-F5344CB8AC3E}">
        <p14:creationId xmlns:p14="http://schemas.microsoft.com/office/powerpoint/2010/main" val="4064589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Zusammenfassung</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457200" indent="-457200">
              <a:buAutoNum type="arabicPeriod"/>
            </a:pPr>
            <a:r>
              <a:rPr lang="de-DE" sz="2800" dirty="0">
                <a:latin typeface="Calibri" panose="020F0502020204030204" pitchFamily="34" charset="0"/>
                <a:ea typeface="Calibri" panose="020F0502020204030204" pitchFamily="34" charset="0"/>
                <a:cs typeface="Times New Roman" panose="02020603050405020304" pitchFamily="18" charset="0"/>
              </a:rPr>
              <a:t>Sachverhalte und Informationen kriteriengeleitet beurteilen (B1)</a:t>
            </a:r>
          </a:p>
          <a:p>
            <a:pPr marL="0" indent="0">
              <a:buNone/>
            </a:pPr>
            <a:r>
              <a:rPr lang="de-DE" sz="2800" dirty="0">
                <a:latin typeface="Calibri" panose="020F0502020204030204" pitchFamily="34" charset="0"/>
                <a:ea typeface="Calibri" panose="020F0502020204030204" pitchFamily="34" charset="0"/>
                <a:cs typeface="Times New Roman" panose="02020603050405020304" pitchFamily="18" charset="0"/>
              </a:rPr>
              <a:t>	-&gt; Jahrgang 7/8: Kräfte und ihre Wirkungen</a:t>
            </a:r>
          </a:p>
          <a:p>
            <a:pPr marL="0" indent="0">
              <a:buNone/>
            </a:pPr>
            <a:endParaRPr lang="de-DE" sz="2800" dirty="0">
              <a:latin typeface="Calibri" panose="020F0502020204030204" pitchFamily="34" charset="0"/>
              <a:ea typeface="Calibri" panose="020F0502020204030204" pitchFamily="34" charset="0"/>
              <a:cs typeface="Times New Roman" panose="02020603050405020304" pitchFamily="18" charset="0"/>
            </a:endParaRPr>
          </a:p>
          <a:p>
            <a:pPr marL="457200" indent="-457200">
              <a:buFont typeface="+mj-lt"/>
              <a:buAutoNum type="arabicPeriod" startAt="2"/>
            </a:pPr>
            <a:r>
              <a:rPr lang="de-DE" sz="2800" dirty="0">
                <a:latin typeface="Calibri" panose="020F0502020204030204" pitchFamily="34" charset="0"/>
                <a:ea typeface="Calibri" panose="020F0502020204030204" pitchFamily="34" charset="0"/>
                <a:cs typeface="Times New Roman" panose="02020603050405020304" pitchFamily="18" charset="0"/>
              </a:rPr>
              <a:t>Entscheidungen und deren Folgen reflektieren (B3)</a:t>
            </a:r>
          </a:p>
          <a:p>
            <a:pPr marL="0" indent="0">
              <a:buNone/>
            </a:pPr>
            <a:r>
              <a:rPr lang="de-DE" sz="2800" dirty="0">
                <a:latin typeface="Calibri" panose="020F0502020204030204" pitchFamily="34" charset="0"/>
                <a:ea typeface="Calibri" panose="020F0502020204030204" pitchFamily="34" charset="0"/>
                <a:cs typeface="Times New Roman" panose="02020603050405020304" pitchFamily="18" charset="0"/>
              </a:rPr>
              <a:t>	-&gt; Jahrgang 9/10: Energie quantitativ, Energieversorgung</a:t>
            </a:r>
          </a:p>
          <a:p>
            <a:pPr marL="0" indent="0">
              <a:buNone/>
            </a:pPr>
            <a:endParaRPr lang="de-DE" sz="2800" dirty="0">
              <a:latin typeface="Calibri" panose="020F0502020204030204" pitchFamily="34" charset="0"/>
              <a:ea typeface="Calibri" panose="020F0502020204030204" pitchFamily="34" charset="0"/>
              <a:cs typeface="Arial" panose="020B0604020202020204" pitchFamily="34" charset="0"/>
            </a:endParaRPr>
          </a:p>
          <a:p>
            <a:pPr marL="457200" indent="-457200">
              <a:buFont typeface="+mj-lt"/>
              <a:buAutoNum type="arabicPeriod" startAt="3"/>
            </a:pPr>
            <a:r>
              <a:rPr lang="de-DE" sz="2800" dirty="0">
                <a:latin typeface="Calibri" panose="020F0502020204030204" pitchFamily="34" charset="0"/>
                <a:ea typeface="Calibri" panose="020F0502020204030204" pitchFamily="34" charset="0"/>
                <a:cs typeface="Times New Roman" panose="02020603050405020304" pitchFamily="18" charset="0"/>
              </a:rPr>
              <a:t>Kriteriengeleitet Entscheidungen treffen (B2)</a:t>
            </a:r>
          </a:p>
          <a:p>
            <a:pPr marL="0" indent="0">
              <a:buNone/>
            </a:pPr>
            <a:r>
              <a:rPr lang="de-DE" sz="2800" dirty="0">
                <a:latin typeface="Calibri" panose="020F0502020204030204" pitchFamily="34" charset="0"/>
                <a:ea typeface="Calibri" panose="020F0502020204030204" pitchFamily="34" charset="0"/>
                <a:cs typeface="Times New Roman" panose="02020603050405020304" pitchFamily="18" charset="0"/>
              </a:rPr>
              <a:t>	-&gt; Jahrgang 9/10: Energie quantitativ</a:t>
            </a:r>
          </a:p>
          <a:p>
            <a:pPr marL="0" indent="0">
              <a:buNone/>
            </a:pPr>
            <a:endParaRPr lang="de-DE"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e-DE"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93451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u="sng" dirty="0">
                <a:latin typeface="Calibri" panose="020F0502020204030204" pitchFamily="34" charset="0"/>
                <a:cs typeface="Calibri" panose="020F0502020204030204" pitchFamily="34" charset="0"/>
              </a:rPr>
              <a:t>Ziele aus den </a:t>
            </a:r>
            <a:r>
              <a:rPr lang="de-DE" u="sng" dirty="0" err="1">
                <a:latin typeface="Calibri" panose="020F0502020204030204" pitchFamily="34" charset="0"/>
                <a:cs typeface="Calibri" panose="020F0502020204030204" pitchFamily="34" charset="0"/>
              </a:rPr>
              <a:t>BiStas</a:t>
            </a:r>
            <a:endParaRPr lang="de-DE" u="sng" dirty="0">
              <a:latin typeface="Calibri" panose="020F0502020204030204" pitchFamily="34" charset="0"/>
              <a:cs typeface="Calibri" panose="020F0502020204030204" pitchFamily="34" charset="0"/>
            </a:endParaRPr>
          </a:p>
        </p:txBody>
      </p:sp>
      <p:sp>
        <p:nvSpPr>
          <p:cNvPr id="4" name="Inhaltsplatzhalter 2">
            <a:extLst>
              <a:ext uri="{FF2B5EF4-FFF2-40B4-BE49-F238E27FC236}">
                <a16:creationId xmlns:a16="http://schemas.microsoft.com/office/drawing/2014/main" id="{AC96BC2C-9CFA-BF6E-A730-1C61FD3033A2}"/>
              </a:ext>
            </a:extLst>
          </p:cNvPr>
          <p:cNvSpPr>
            <a:spLocks noGrp="1"/>
          </p:cNvSpPr>
          <p:nvPr>
            <p:ph idx="1"/>
          </p:nvPr>
        </p:nvSpPr>
        <p:spPr>
          <a:xfrm>
            <a:off x="914400" y="1981200"/>
            <a:ext cx="10363200" cy="4114800"/>
          </a:xfrm>
        </p:spPr>
        <p:txBody>
          <a:bodyPr/>
          <a:lstStyle/>
          <a:p>
            <a:pPr marL="0" indent="0" algn="just" rtl="0" eaLnBrk="0" fontAlgn="base" hangingPunct="0">
              <a:spcBef>
                <a:spcPts val="672"/>
              </a:spcBef>
              <a:spcAft>
                <a:spcPts val="0"/>
              </a:spcAft>
              <a:buNone/>
            </a:pPr>
            <a:r>
              <a:rPr lang="de-DE"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„Zahlreiche Situationen (…) lassen sich nicht allein auf der Basis physikalischen Wissens bewältigen, sondern beinhalten in aller Regel weit darüberhinausgehende Aspekte wie die </a:t>
            </a:r>
            <a:r>
              <a:rPr lang="de-DE"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Perspektiven anderer Fächer </a:t>
            </a:r>
            <a:r>
              <a:rPr lang="de-DE"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oder </a:t>
            </a:r>
            <a:r>
              <a:rPr lang="de-DE"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Disziplinen (ökologisch, ökonomisch, ethisch, politisch, medizinisch, ...)</a:t>
            </a:r>
            <a:r>
              <a:rPr lang="de-DE"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Deren Einbeziehung erfordert zusätzlich Bewusstsein für die Grenzen physikalischer Aussagen und den </a:t>
            </a:r>
            <a:r>
              <a:rPr lang="de-DE" sz="28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Aspektcharakter</a:t>
            </a:r>
            <a:r>
              <a:rPr lang="de-DE"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der Physik. (…) Kenntnisse über </a:t>
            </a:r>
            <a:r>
              <a:rPr lang="de-DE"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Bewertungsprozesse</a:t>
            </a:r>
            <a:r>
              <a:rPr lang="de-DE"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über </a:t>
            </a:r>
            <a:r>
              <a:rPr lang="de-DE"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objektivierende Verfahren </a:t>
            </a:r>
            <a:r>
              <a:rPr lang="de-DE"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zur Entscheidungsfindung und </a:t>
            </a:r>
            <a:r>
              <a:rPr lang="de-DE" sz="2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Kriterien</a:t>
            </a:r>
            <a:r>
              <a:rPr lang="de-DE" sz="2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zur Überprüfung von Argumentationen.“</a:t>
            </a:r>
            <a:endParaRPr lang="de-DE" sz="2800" dirty="0">
              <a:effectLst/>
            </a:endParaRPr>
          </a:p>
        </p:txBody>
      </p:sp>
    </p:spTree>
    <p:extLst>
      <p:ext uri="{BB962C8B-B14F-4D97-AF65-F5344CB8AC3E}">
        <p14:creationId xmlns:p14="http://schemas.microsoft.com/office/powerpoint/2010/main" val="1589027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6D1A546-FFD4-699F-674F-8F5799101BA2}"/>
              </a:ext>
            </a:extLst>
          </p:cNvPr>
          <p:cNvSpPr>
            <a:spLocks noGrp="1"/>
          </p:cNvSpPr>
          <p:nvPr>
            <p:ph idx="1"/>
          </p:nvPr>
        </p:nvSpPr>
        <p:spPr/>
        <p:txBody>
          <a:bodyPr/>
          <a:lstStyle/>
          <a:p>
            <a:pPr marL="0" indent="0">
              <a:buNone/>
            </a:pPr>
            <a:endParaRPr lang="de-DE"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de-DE" dirty="0">
                <a:latin typeface="Calibri" panose="020F0502020204030204" pitchFamily="34" charset="0"/>
                <a:ea typeface="Calibri" panose="020F0502020204030204" pitchFamily="34" charset="0"/>
                <a:cs typeface="Calibri" panose="020F0502020204030204" pitchFamily="34" charset="0"/>
              </a:rPr>
              <a:t>Auszug aus dem Vortrag zur Bewertungskompetenz Jg. 11:</a:t>
            </a:r>
          </a:p>
          <a:p>
            <a:pPr algn="ctr"/>
            <a:endParaRPr lang="de-DE" dirty="0">
              <a:latin typeface="Calibri" panose="020F0502020204030204" pitchFamily="34" charset="0"/>
              <a:ea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de-DE" dirty="0">
                <a:latin typeface="Calibri" panose="020F0502020204030204" pitchFamily="34" charset="0"/>
                <a:ea typeface="Calibri" panose="020F0502020204030204" pitchFamily="34" charset="0"/>
                <a:cs typeface="Calibri" panose="020F0502020204030204" pitchFamily="34" charset="0"/>
              </a:rPr>
              <a:t>Es wird wenig Gelegenheiten geben, den Operator „bewerten“ zu üben (ca. einmal im Schuljahr)</a:t>
            </a:r>
          </a:p>
          <a:p>
            <a:pPr marL="342900" indent="-342900">
              <a:buFont typeface="Arial" panose="020B0604020202020204" pitchFamily="34" charset="0"/>
              <a:buChar char="•"/>
            </a:pPr>
            <a:r>
              <a:rPr lang="de-DE" dirty="0">
                <a:latin typeface="Calibri" panose="020F0502020204030204" pitchFamily="34" charset="0"/>
                <a:ea typeface="Calibri" panose="020F0502020204030204" pitchFamily="34" charset="0"/>
                <a:cs typeface="Calibri" panose="020F0502020204030204" pitchFamily="34" charset="0"/>
              </a:rPr>
              <a:t>Der Operator wird prüfungsrelevant sein.</a:t>
            </a:r>
          </a:p>
          <a:p>
            <a:endParaRPr lang="de-DE" dirty="0"/>
          </a:p>
        </p:txBody>
      </p:sp>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u="sng" dirty="0">
                <a:latin typeface="Calibri" panose="020F0502020204030204" pitchFamily="34" charset="0"/>
                <a:cs typeface="Calibri" panose="020F0502020204030204" pitchFamily="34" charset="0"/>
              </a:rPr>
              <a:t>Anschlussfähigkeit Sek. II</a:t>
            </a:r>
          </a:p>
        </p:txBody>
      </p:sp>
    </p:spTree>
    <p:extLst>
      <p:ext uri="{BB962C8B-B14F-4D97-AF65-F5344CB8AC3E}">
        <p14:creationId xmlns:p14="http://schemas.microsoft.com/office/powerpoint/2010/main" val="2230224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u="sng" dirty="0">
                <a:latin typeface="Calibri" panose="020F0502020204030204" pitchFamily="34" charset="0"/>
                <a:cs typeface="Calibri" panose="020F0502020204030204" pitchFamily="34" charset="0"/>
              </a:rPr>
              <a:t>Anschlussfähigkeit Sek. II</a:t>
            </a:r>
          </a:p>
        </p:txBody>
      </p:sp>
      <p:pic>
        <p:nvPicPr>
          <p:cNvPr id="7" name="Inhaltsplatzhalter 6">
            <a:extLst>
              <a:ext uri="{FF2B5EF4-FFF2-40B4-BE49-F238E27FC236}">
                <a16:creationId xmlns:a16="http://schemas.microsoft.com/office/drawing/2014/main" id="{3AAB60E1-3CC4-85D2-338B-B3010DF084A6}"/>
              </a:ext>
            </a:extLst>
          </p:cNvPr>
          <p:cNvPicPr>
            <a:picLocks noGrp="1" noChangeAspect="1"/>
          </p:cNvPicPr>
          <p:nvPr>
            <p:ph idx="1"/>
          </p:nvPr>
        </p:nvPicPr>
        <p:blipFill>
          <a:blip r:embed="rId3"/>
          <a:stretch>
            <a:fillRect/>
          </a:stretch>
        </p:blipFill>
        <p:spPr>
          <a:xfrm>
            <a:off x="2959488" y="1981200"/>
            <a:ext cx="6273025" cy="4114800"/>
          </a:xfrm>
          <a:prstGeom prst="rect">
            <a:avLst/>
          </a:prstGeom>
        </p:spPr>
      </p:pic>
    </p:spTree>
    <p:extLst>
      <p:ext uri="{BB962C8B-B14F-4D97-AF65-F5344CB8AC3E}">
        <p14:creationId xmlns:p14="http://schemas.microsoft.com/office/powerpoint/2010/main" val="92572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61B78571-1374-4905-7577-E7BFD22FB5C6}"/>
              </a:ext>
            </a:extLst>
          </p:cNvPr>
          <p:cNvSpPr txBox="1">
            <a:spLocks/>
          </p:cNvSpPr>
          <p:nvPr/>
        </p:nvSpPr>
        <p:spPr bwMode="auto">
          <a:xfrm>
            <a:off x="246264" y="49242"/>
            <a:ext cx="11754391" cy="679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a:lstStyle>
          <a:p>
            <a:r>
              <a:rPr lang="de-DE" u="sng" kern="0" dirty="0">
                <a:latin typeface="Calibri" panose="020F0502020204030204" pitchFamily="34" charset="0"/>
                <a:ea typeface="Calibri" panose="020F0502020204030204" pitchFamily="34" charset="0"/>
                <a:cs typeface="Calibri" panose="020F0502020204030204" pitchFamily="34" charset="0"/>
              </a:rPr>
              <a:t>Beispiele</a:t>
            </a:r>
          </a:p>
        </p:txBody>
      </p:sp>
      <p:sp>
        <p:nvSpPr>
          <p:cNvPr id="5" name="Textfeld 4">
            <a:extLst>
              <a:ext uri="{FF2B5EF4-FFF2-40B4-BE49-F238E27FC236}">
                <a16:creationId xmlns:a16="http://schemas.microsoft.com/office/drawing/2014/main" id="{B53EEF6E-2871-9210-B38E-1C9EF66CB79C}"/>
              </a:ext>
            </a:extLst>
          </p:cNvPr>
          <p:cNvSpPr txBox="1"/>
          <p:nvPr/>
        </p:nvSpPr>
        <p:spPr>
          <a:xfrm>
            <a:off x="246265" y="883578"/>
            <a:ext cx="4146482" cy="1477328"/>
          </a:xfrm>
          <a:prstGeom prst="rect">
            <a:avLst/>
          </a:prstGeom>
          <a:noFill/>
        </p:spPr>
        <p:txBody>
          <a:bodyPr wrap="square" rtlCol="0">
            <a:spAutoFit/>
          </a:bodyPr>
          <a:lstStyle/>
          <a:p>
            <a:r>
              <a:rPr lang="de-DE" sz="3000" u="sng" dirty="0"/>
              <a:t>Problem: </a:t>
            </a:r>
          </a:p>
          <a:p>
            <a:r>
              <a:rPr lang="de-DE" sz="3000" dirty="0"/>
              <a:t>Klassenfahrt nach Trier – Wie fahren wir dahin?</a:t>
            </a:r>
          </a:p>
        </p:txBody>
      </p:sp>
      <p:pic>
        <p:nvPicPr>
          <p:cNvPr id="6" name="Grafik 5">
            <a:extLst>
              <a:ext uri="{FF2B5EF4-FFF2-40B4-BE49-F238E27FC236}">
                <a16:creationId xmlns:a16="http://schemas.microsoft.com/office/drawing/2014/main" id="{D90FB013-4FA6-F88C-6A74-11BFBFA078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3934" y="1174586"/>
            <a:ext cx="3646285" cy="964863"/>
          </a:xfrm>
          <a:prstGeom prst="rect">
            <a:avLst/>
          </a:prstGeom>
        </p:spPr>
      </p:pic>
      <p:sp>
        <p:nvSpPr>
          <p:cNvPr id="7" name="Textfeld 6">
            <a:extLst>
              <a:ext uri="{FF2B5EF4-FFF2-40B4-BE49-F238E27FC236}">
                <a16:creationId xmlns:a16="http://schemas.microsoft.com/office/drawing/2014/main" id="{31C000AE-FE58-80BE-1E12-6D25B9F9ED52}"/>
              </a:ext>
            </a:extLst>
          </p:cNvPr>
          <p:cNvSpPr txBox="1"/>
          <p:nvPr/>
        </p:nvSpPr>
        <p:spPr>
          <a:xfrm>
            <a:off x="246265" y="2515456"/>
            <a:ext cx="5065474" cy="1015663"/>
          </a:xfrm>
          <a:prstGeom prst="rect">
            <a:avLst/>
          </a:prstGeom>
          <a:noFill/>
        </p:spPr>
        <p:txBody>
          <a:bodyPr wrap="square" rtlCol="0">
            <a:spAutoFit/>
          </a:bodyPr>
          <a:lstStyle/>
          <a:p>
            <a:r>
              <a:rPr lang="de-DE" sz="3000" u="sng" dirty="0"/>
              <a:t>Entscheidungsmöglichkeiten:</a:t>
            </a:r>
          </a:p>
          <a:p>
            <a:r>
              <a:rPr lang="de-DE" sz="3000" dirty="0"/>
              <a:t>Zug oder Bus?</a:t>
            </a:r>
          </a:p>
        </p:txBody>
      </p:sp>
      <p:pic>
        <p:nvPicPr>
          <p:cNvPr id="8" name="Grafik 7">
            <a:extLst>
              <a:ext uri="{FF2B5EF4-FFF2-40B4-BE49-F238E27FC236}">
                <a16:creationId xmlns:a16="http://schemas.microsoft.com/office/drawing/2014/main" id="{D5AB64B4-2860-1F95-B29D-26B9566529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3934" y="2480244"/>
            <a:ext cx="3670782" cy="948756"/>
          </a:xfrm>
          <a:prstGeom prst="rect">
            <a:avLst/>
          </a:prstGeom>
        </p:spPr>
      </p:pic>
      <p:sp>
        <p:nvSpPr>
          <p:cNvPr id="9" name="Textfeld 8">
            <a:extLst>
              <a:ext uri="{FF2B5EF4-FFF2-40B4-BE49-F238E27FC236}">
                <a16:creationId xmlns:a16="http://schemas.microsoft.com/office/drawing/2014/main" id="{1E007DA5-98A9-EFAB-2F41-D96AE8C3068C}"/>
              </a:ext>
            </a:extLst>
          </p:cNvPr>
          <p:cNvSpPr txBox="1"/>
          <p:nvPr/>
        </p:nvSpPr>
        <p:spPr>
          <a:xfrm>
            <a:off x="246265" y="4516302"/>
            <a:ext cx="5065474" cy="1015663"/>
          </a:xfrm>
          <a:prstGeom prst="rect">
            <a:avLst/>
          </a:prstGeom>
          <a:noFill/>
        </p:spPr>
        <p:txBody>
          <a:bodyPr wrap="square" rtlCol="0">
            <a:spAutoFit/>
          </a:bodyPr>
          <a:lstStyle/>
          <a:p>
            <a:r>
              <a:rPr lang="de-DE" sz="3000" u="sng" dirty="0"/>
              <a:t>Kriterien:</a:t>
            </a:r>
          </a:p>
          <a:p>
            <a:r>
              <a:rPr lang="de-DE" sz="3000" dirty="0"/>
              <a:t>Reisedauer, Preis, CO</a:t>
            </a:r>
            <a:r>
              <a:rPr lang="de-DE" sz="3000" baseline="-25000" dirty="0"/>
              <a:t>2</a:t>
            </a:r>
            <a:r>
              <a:rPr lang="de-DE" sz="3000" dirty="0"/>
              <a:t>-Bilanz,…</a:t>
            </a:r>
          </a:p>
        </p:txBody>
      </p:sp>
      <p:pic>
        <p:nvPicPr>
          <p:cNvPr id="10" name="Grafik 9">
            <a:extLst>
              <a:ext uri="{FF2B5EF4-FFF2-40B4-BE49-F238E27FC236}">
                <a16:creationId xmlns:a16="http://schemas.microsoft.com/office/drawing/2014/main" id="{6EF2F5FD-B029-E252-089B-FCCD880284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3935" y="4734658"/>
            <a:ext cx="3670781" cy="948756"/>
          </a:xfrm>
          <a:prstGeom prst="rect">
            <a:avLst/>
          </a:prstGeom>
        </p:spPr>
      </p:pic>
    </p:spTree>
    <p:extLst>
      <p:ext uri="{BB962C8B-B14F-4D97-AF65-F5344CB8AC3E}">
        <p14:creationId xmlns:p14="http://schemas.microsoft.com/office/powerpoint/2010/main" val="1706063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1BFED2B-9DDD-B5FF-4354-0D8AC0DBBCCF}"/>
              </a:ext>
            </a:extLst>
          </p:cNvPr>
          <p:cNvSpPr txBox="1">
            <a:spLocks/>
          </p:cNvSpPr>
          <p:nvPr/>
        </p:nvSpPr>
        <p:spPr bwMode="auto">
          <a:xfrm>
            <a:off x="246264" y="49242"/>
            <a:ext cx="11682383" cy="643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a:lstStyle>
          <a:p>
            <a:r>
              <a:rPr lang="de-DE" u="sng" kern="0" dirty="0">
                <a:latin typeface="Calibri" panose="020F0502020204030204" pitchFamily="34" charset="0"/>
                <a:ea typeface="Calibri" panose="020F0502020204030204" pitchFamily="34" charset="0"/>
                <a:cs typeface="Calibri" panose="020F0502020204030204" pitchFamily="34" charset="0"/>
              </a:rPr>
              <a:t>Beispiel</a:t>
            </a:r>
          </a:p>
        </p:txBody>
      </p:sp>
      <p:pic>
        <p:nvPicPr>
          <p:cNvPr id="6" name="Grafik 5">
            <a:extLst>
              <a:ext uri="{FF2B5EF4-FFF2-40B4-BE49-F238E27FC236}">
                <a16:creationId xmlns:a16="http://schemas.microsoft.com/office/drawing/2014/main" id="{707CA33B-9B83-DB52-77B2-6F3B06633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39" y="1473639"/>
            <a:ext cx="3183636" cy="822847"/>
          </a:xfrm>
          <a:prstGeom prst="rect">
            <a:avLst/>
          </a:prstGeom>
        </p:spPr>
      </p:pic>
      <p:sp>
        <p:nvSpPr>
          <p:cNvPr id="7" name="Textfeld 6">
            <a:extLst>
              <a:ext uri="{FF2B5EF4-FFF2-40B4-BE49-F238E27FC236}">
                <a16:creationId xmlns:a16="http://schemas.microsoft.com/office/drawing/2014/main" id="{F5EC8A00-477B-1BDB-3692-2E596ACB1A5C}"/>
              </a:ext>
            </a:extLst>
          </p:cNvPr>
          <p:cNvSpPr txBox="1"/>
          <p:nvPr/>
        </p:nvSpPr>
        <p:spPr>
          <a:xfrm>
            <a:off x="361943" y="2843133"/>
            <a:ext cx="4146482" cy="1015663"/>
          </a:xfrm>
          <a:prstGeom prst="rect">
            <a:avLst/>
          </a:prstGeom>
          <a:noFill/>
        </p:spPr>
        <p:txBody>
          <a:bodyPr wrap="square" rtlCol="0">
            <a:spAutoFit/>
          </a:bodyPr>
          <a:lstStyle/>
          <a:p>
            <a:r>
              <a:rPr lang="de-DE" sz="3000" u="sng" dirty="0"/>
              <a:t>Entscheidung: </a:t>
            </a:r>
          </a:p>
          <a:p>
            <a:r>
              <a:rPr lang="de-DE" sz="3000" dirty="0"/>
              <a:t>Matrix auswerten</a:t>
            </a:r>
          </a:p>
        </p:txBody>
      </p:sp>
      <p:pic>
        <p:nvPicPr>
          <p:cNvPr id="9" name="Grafik 8">
            <a:extLst>
              <a:ext uri="{FF2B5EF4-FFF2-40B4-BE49-F238E27FC236}">
                <a16:creationId xmlns:a16="http://schemas.microsoft.com/office/drawing/2014/main" id="{E1B087BD-1533-9F80-BCDB-E589D68CB6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2137" y="4293439"/>
            <a:ext cx="3183638" cy="822848"/>
          </a:xfrm>
          <a:prstGeom prst="rect">
            <a:avLst/>
          </a:prstGeom>
        </p:spPr>
      </p:pic>
      <p:pic>
        <p:nvPicPr>
          <p:cNvPr id="10" name="Grafik 9">
            <a:extLst>
              <a:ext uri="{FF2B5EF4-FFF2-40B4-BE49-F238E27FC236}">
                <a16:creationId xmlns:a16="http://schemas.microsoft.com/office/drawing/2014/main" id="{183E6578-BA0A-8809-4FC2-11AD903FA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1886" y="2944678"/>
            <a:ext cx="3143889" cy="812574"/>
          </a:xfrm>
          <a:prstGeom prst="rect">
            <a:avLst/>
          </a:prstGeom>
        </p:spPr>
      </p:pic>
      <p:sp>
        <p:nvSpPr>
          <p:cNvPr id="11" name="Textfeld 10">
            <a:extLst>
              <a:ext uri="{FF2B5EF4-FFF2-40B4-BE49-F238E27FC236}">
                <a16:creationId xmlns:a16="http://schemas.microsoft.com/office/drawing/2014/main" id="{BEB12207-2DB1-1902-04B8-1E05D68547EB}"/>
              </a:ext>
            </a:extLst>
          </p:cNvPr>
          <p:cNvSpPr txBox="1"/>
          <p:nvPr/>
        </p:nvSpPr>
        <p:spPr>
          <a:xfrm>
            <a:off x="398665" y="1433223"/>
            <a:ext cx="4146482" cy="1015663"/>
          </a:xfrm>
          <a:prstGeom prst="rect">
            <a:avLst/>
          </a:prstGeom>
          <a:noFill/>
        </p:spPr>
        <p:txBody>
          <a:bodyPr wrap="square" rtlCol="0">
            <a:spAutoFit/>
          </a:bodyPr>
          <a:lstStyle/>
          <a:p>
            <a:r>
              <a:rPr lang="de-DE" sz="3000" u="sng" dirty="0"/>
              <a:t>Priorisierung: </a:t>
            </a:r>
          </a:p>
          <a:p>
            <a:r>
              <a:rPr lang="de-DE" sz="3000" dirty="0"/>
              <a:t>Was ist mir wichtig?</a:t>
            </a:r>
          </a:p>
        </p:txBody>
      </p:sp>
      <p:sp>
        <p:nvSpPr>
          <p:cNvPr id="12" name="Textfeld 11">
            <a:extLst>
              <a:ext uri="{FF2B5EF4-FFF2-40B4-BE49-F238E27FC236}">
                <a16:creationId xmlns:a16="http://schemas.microsoft.com/office/drawing/2014/main" id="{BD87F0BC-9FE8-3041-799C-B2A0F7540B3F}"/>
              </a:ext>
            </a:extLst>
          </p:cNvPr>
          <p:cNvSpPr txBox="1"/>
          <p:nvPr/>
        </p:nvSpPr>
        <p:spPr>
          <a:xfrm>
            <a:off x="425518" y="4253043"/>
            <a:ext cx="4146482" cy="1015663"/>
          </a:xfrm>
          <a:prstGeom prst="rect">
            <a:avLst/>
          </a:prstGeom>
          <a:noFill/>
        </p:spPr>
        <p:txBody>
          <a:bodyPr wrap="square" rtlCol="0">
            <a:spAutoFit/>
          </a:bodyPr>
          <a:lstStyle/>
          <a:p>
            <a:r>
              <a:rPr lang="de-DE" sz="3000" u="sng" dirty="0"/>
              <a:t>Abschluss:</a:t>
            </a:r>
          </a:p>
          <a:p>
            <a:r>
              <a:rPr lang="de-DE" sz="3000" dirty="0"/>
              <a:t>Prozess reflektieren</a:t>
            </a:r>
          </a:p>
        </p:txBody>
      </p:sp>
    </p:spTree>
    <p:extLst>
      <p:ext uri="{BB962C8B-B14F-4D97-AF65-F5344CB8AC3E}">
        <p14:creationId xmlns:p14="http://schemas.microsoft.com/office/powerpoint/2010/main" val="1406724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u="sng" dirty="0">
                <a:latin typeface="Calibri" panose="020F0502020204030204" pitchFamily="34" charset="0"/>
                <a:cs typeface="Calibri" panose="020F0502020204030204" pitchFamily="34" charset="0"/>
              </a:rPr>
              <a:t>Ziele aus den </a:t>
            </a:r>
            <a:r>
              <a:rPr lang="de-DE" u="sng" dirty="0" err="1">
                <a:latin typeface="Calibri" panose="020F0502020204030204" pitchFamily="34" charset="0"/>
                <a:cs typeface="Calibri" panose="020F0502020204030204" pitchFamily="34" charset="0"/>
              </a:rPr>
              <a:t>BiStas</a:t>
            </a:r>
            <a:r>
              <a:rPr lang="de-DE" u="sng" dirty="0">
                <a:latin typeface="Calibri" panose="020F0502020204030204" pitchFamily="34" charset="0"/>
                <a:cs typeface="Calibri" panose="020F0502020204030204" pitchFamily="34" charset="0"/>
              </a:rPr>
              <a:t> 2024</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buNone/>
            </a:pPr>
            <a:r>
              <a:rPr lang="de-DE" dirty="0">
                <a:latin typeface="Calibri" panose="020F0502020204030204" pitchFamily="34" charset="0"/>
                <a:ea typeface="Calibri" panose="020F0502020204030204" pitchFamily="34" charset="0"/>
                <a:cs typeface="Times New Roman" panose="02020603050405020304" pitchFamily="18" charset="0"/>
              </a:rPr>
              <a:t>Der Kompetenzbereich „Bewertungskompetenz“ gliedert sich in die drei Teilbereiche:</a:t>
            </a:r>
          </a:p>
          <a:p>
            <a:pPr marL="269875" indent="-269875">
              <a:buAutoNum type="arabicPeriod"/>
            </a:pPr>
            <a:r>
              <a:rPr lang="de-DE" dirty="0">
                <a:latin typeface="Calibri" panose="020F0502020204030204" pitchFamily="34" charset="0"/>
                <a:ea typeface="Calibri" panose="020F0502020204030204" pitchFamily="34" charset="0"/>
                <a:cs typeface="Times New Roman" panose="02020603050405020304" pitchFamily="18" charset="0"/>
              </a:rPr>
              <a:t>Sachverhalte und Informationen kriteriengeleitet beurteilen</a:t>
            </a:r>
          </a:p>
          <a:p>
            <a:pPr marL="0" indent="0">
              <a:buNone/>
            </a:pPr>
            <a:r>
              <a:rPr lang="de-DE" dirty="0">
                <a:latin typeface="Calibri" panose="020F0502020204030204" pitchFamily="34" charset="0"/>
                <a:ea typeface="Calibri" panose="020F0502020204030204" pitchFamily="34" charset="0"/>
                <a:cs typeface="Times New Roman" panose="02020603050405020304" pitchFamily="18" charset="0"/>
              </a:rPr>
              <a:t>2. Kriteriengeleitet Entscheidungen treffen</a:t>
            </a:r>
          </a:p>
          <a:p>
            <a:pPr marL="0" indent="0">
              <a:buNone/>
            </a:pPr>
            <a:r>
              <a:rPr lang="de-DE" dirty="0">
                <a:latin typeface="Calibri" panose="020F0502020204030204" pitchFamily="34" charset="0"/>
                <a:ea typeface="Calibri" panose="020F0502020204030204" pitchFamily="34" charset="0"/>
                <a:cs typeface="Times New Roman" panose="02020603050405020304" pitchFamily="18" charset="0"/>
              </a:rPr>
              <a:t>3. Entscheidungen und deren Folgen reflektieren</a:t>
            </a:r>
          </a:p>
          <a:p>
            <a:pPr marL="0" indent="0">
              <a:buNone/>
            </a:pPr>
            <a:r>
              <a:rPr lang="de-DE" dirty="0">
                <a:latin typeface="Calibri" panose="020F0502020204030204" pitchFamily="34" charset="0"/>
                <a:ea typeface="Calibri" panose="020F0502020204030204" pitchFamily="34" charset="0"/>
                <a:cs typeface="Times New Roman" panose="02020603050405020304" pitchFamily="18" charset="0"/>
              </a:rPr>
              <a:t>-&gt; </a:t>
            </a:r>
            <a:r>
              <a:rPr lang="de-DE" dirty="0">
                <a:latin typeface="Calibri" panose="020F0502020204030204" pitchFamily="34" charset="0"/>
                <a:ea typeface="Calibri" panose="020F0502020204030204" pitchFamily="34" charset="0"/>
                <a:cs typeface="Times New Roman" panose="02020603050405020304" pitchFamily="18" charset="0"/>
                <a:hlinkClick r:id="rId3"/>
              </a:rPr>
              <a:t>Zu den </a:t>
            </a:r>
            <a:r>
              <a:rPr lang="de-DE" dirty="0" err="1">
                <a:latin typeface="Calibri" panose="020F0502020204030204" pitchFamily="34" charset="0"/>
                <a:ea typeface="Calibri" panose="020F0502020204030204" pitchFamily="34" charset="0"/>
                <a:cs typeface="Times New Roman" panose="02020603050405020304" pitchFamily="18" charset="0"/>
                <a:hlinkClick r:id="rId3"/>
              </a:rPr>
              <a:t>BiStas</a:t>
            </a:r>
            <a:r>
              <a:rPr lang="de-DE" dirty="0">
                <a:latin typeface="Calibri" panose="020F0502020204030204" pitchFamily="34" charset="0"/>
                <a:ea typeface="Calibri" panose="020F0502020204030204" pitchFamily="34" charset="0"/>
                <a:cs typeface="Times New Roman" panose="02020603050405020304" pitchFamily="18" charset="0"/>
                <a:hlinkClick r:id="rId3"/>
              </a:rPr>
              <a:t> 2024</a:t>
            </a:r>
            <a:endParaRPr lang="de-DE"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85791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u="sng" dirty="0">
                <a:latin typeface="Calibri" panose="020F0502020204030204" pitchFamily="34" charset="0"/>
                <a:cs typeface="Calibri" panose="020F0502020204030204" pitchFamily="34" charset="0"/>
              </a:rPr>
              <a:t>Ziele aus den </a:t>
            </a:r>
            <a:r>
              <a:rPr lang="de-DE" u="sng" dirty="0" err="1">
                <a:latin typeface="Calibri" panose="020F0502020204030204" pitchFamily="34" charset="0"/>
                <a:cs typeface="Calibri" panose="020F0502020204030204" pitchFamily="34" charset="0"/>
              </a:rPr>
              <a:t>BiStas</a:t>
            </a:r>
            <a:r>
              <a:rPr lang="de-DE" u="sng" dirty="0">
                <a:latin typeface="Calibri" panose="020F0502020204030204" pitchFamily="34" charset="0"/>
                <a:cs typeface="Calibri" panose="020F0502020204030204" pitchFamily="34" charset="0"/>
              </a:rPr>
              <a:t> 2024</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buNone/>
            </a:pPr>
            <a:r>
              <a:rPr lang="de-DE" sz="2800" dirty="0">
                <a:latin typeface="Calibri" panose="020F0502020204030204" pitchFamily="34" charset="0"/>
                <a:ea typeface="Calibri" panose="020F0502020204030204" pitchFamily="34" charset="0"/>
                <a:cs typeface="Times New Roman" panose="02020603050405020304" pitchFamily="18" charset="0"/>
              </a:rPr>
              <a:t>Teilbereich 1: Sachverhalte und Informationen kriteriengeleitet beurteilen</a:t>
            </a:r>
          </a:p>
          <a:p>
            <a:pPr marL="0" indent="0">
              <a:lnSpc>
                <a:spcPct val="115000"/>
              </a:lnSpc>
              <a:spcAft>
                <a:spcPts val="600"/>
              </a:spcAft>
              <a:buNone/>
            </a:pPr>
            <a:r>
              <a:rPr lang="de-DE" sz="2000" dirty="0">
                <a:latin typeface="Calibri" panose="020F0502020204030204" pitchFamily="34" charset="0"/>
                <a:ea typeface="Calibri" panose="020F0502020204030204" pitchFamily="34" charset="0"/>
                <a:cs typeface="Calibri" panose="020F0502020204030204" pitchFamily="34" charset="0"/>
              </a:rPr>
              <a:t>Die Lernenden…</a:t>
            </a:r>
            <a:endParaRPr lang="de-DE" sz="2000" dirty="0">
              <a:latin typeface="Calibri" panose="020F0502020204030204" pitchFamily="34" charset="0"/>
              <a:ea typeface="Calibri" panose="020F0502020204030204" pitchFamily="34" charset="0"/>
              <a:cs typeface="Arial" panose="020B0604020202020204" pitchFamily="34" charset="0"/>
            </a:endParaRPr>
          </a:p>
          <a:p>
            <a:pPr marL="720725" indent="-720725">
              <a:lnSpc>
                <a:spcPct val="115000"/>
              </a:lnSpc>
              <a:spcAft>
                <a:spcPts val="600"/>
              </a:spcAft>
              <a:buNone/>
            </a:pPr>
            <a:r>
              <a:rPr lang="de-DE" sz="2000" dirty="0">
                <a:latin typeface="Calibri" panose="020F0502020204030204" pitchFamily="34" charset="0"/>
                <a:ea typeface="Calibri" panose="020F0502020204030204" pitchFamily="34" charset="0"/>
                <a:cs typeface="Calibri" panose="020F0502020204030204" pitchFamily="34" charset="0"/>
              </a:rPr>
              <a:t>B 1.1 	prüfen vorgegebene Sachverhalte und Informationen hinsichtlich Schlüssigkeit und überzeugender Argumentation;</a:t>
            </a:r>
            <a:endParaRPr lang="de-DE" sz="2000" dirty="0">
              <a:latin typeface="Calibri" panose="020F0502020204030204" pitchFamily="34" charset="0"/>
              <a:ea typeface="Calibri" panose="020F0502020204030204" pitchFamily="34" charset="0"/>
              <a:cs typeface="Arial" panose="020B0604020202020204" pitchFamily="34" charset="0"/>
            </a:endParaRPr>
          </a:p>
          <a:p>
            <a:pPr marL="720725" indent="-720725">
              <a:lnSpc>
                <a:spcPct val="115000"/>
              </a:lnSpc>
              <a:spcAft>
                <a:spcPts val="600"/>
              </a:spcAft>
              <a:buNone/>
            </a:pPr>
            <a:r>
              <a:rPr lang="de-DE" sz="2000" dirty="0">
                <a:latin typeface="Calibri" panose="020F0502020204030204" pitchFamily="34" charset="0"/>
                <a:ea typeface="Calibri" panose="020F0502020204030204" pitchFamily="34" charset="0"/>
                <a:cs typeface="Calibri" panose="020F0502020204030204" pitchFamily="34" charset="0"/>
              </a:rPr>
              <a:t>B 1.2 	formulieren relevante Kriterien für den Bewertungsprozess;</a:t>
            </a:r>
            <a:endParaRPr lang="de-DE" sz="2000" dirty="0">
              <a:latin typeface="Calibri" panose="020F0502020204030204" pitchFamily="34" charset="0"/>
              <a:ea typeface="Calibri" panose="020F0502020204030204" pitchFamily="34" charset="0"/>
              <a:cs typeface="Arial" panose="020B0604020202020204" pitchFamily="34" charset="0"/>
            </a:endParaRPr>
          </a:p>
          <a:p>
            <a:pPr marL="720725" indent="-720725">
              <a:lnSpc>
                <a:spcPct val="115000"/>
              </a:lnSpc>
              <a:spcAft>
                <a:spcPts val="600"/>
              </a:spcAft>
              <a:buNone/>
            </a:pPr>
            <a:r>
              <a:rPr lang="de-DE" sz="2000" dirty="0">
                <a:latin typeface="Calibri" panose="020F0502020204030204" pitchFamily="34" charset="0"/>
                <a:ea typeface="Calibri" panose="020F0502020204030204" pitchFamily="34" charset="0"/>
                <a:cs typeface="Calibri" panose="020F0502020204030204" pitchFamily="34" charset="0"/>
              </a:rPr>
              <a:t>B 1.3 	beurteilen anhand vorgegebener Kriterien Sachverhalte und Informationen sowie deren Darstellung aus Quellen unterschiedlicher Art hinsichtlich Vertrauenswürdigkeit und Relevanz.</a:t>
            </a:r>
            <a:endParaRPr lang="de-DE" sz="20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47981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BB98B-29C9-C336-FB3A-26868A347DE3}"/>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Jahrgang 7/8 - Kopfbälle</a:t>
            </a:r>
          </a:p>
        </p:txBody>
      </p:sp>
      <p:sp>
        <p:nvSpPr>
          <p:cNvPr id="3" name="Inhaltsplatzhalter 2">
            <a:extLst>
              <a:ext uri="{FF2B5EF4-FFF2-40B4-BE49-F238E27FC236}">
                <a16:creationId xmlns:a16="http://schemas.microsoft.com/office/drawing/2014/main" id="{E69FBDC1-4E5A-B95C-0E29-989D0679B594}"/>
              </a:ext>
            </a:extLst>
          </p:cNvPr>
          <p:cNvSpPr>
            <a:spLocks noGrp="1"/>
          </p:cNvSpPr>
          <p:nvPr>
            <p:ph idx="1"/>
          </p:nvPr>
        </p:nvSpPr>
        <p:spPr/>
        <p:txBody>
          <a:bodyPr/>
          <a:lstStyle/>
          <a:p>
            <a:pPr marL="0" indent="0">
              <a:lnSpc>
                <a:spcPct val="115000"/>
              </a:lnSpc>
              <a:spcAft>
                <a:spcPts val="600"/>
              </a:spcAft>
              <a:buNone/>
            </a:pPr>
            <a:r>
              <a:rPr lang="de-DE" b="1" dirty="0">
                <a:solidFill>
                  <a:srgbClr val="00000A"/>
                </a:solidFill>
                <a:latin typeface="Calibri" panose="020F0502020204030204" pitchFamily="34" charset="0"/>
                <a:ea typeface="Times New Roman" panose="02020603050405020304" pitchFamily="18" charset="0"/>
              </a:rPr>
              <a:t>Thema</a:t>
            </a:r>
            <a:r>
              <a:rPr lang="de-DE" dirty="0">
                <a:solidFill>
                  <a:srgbClr val="00000A"/>
                </a:solidFill>
                <a:latin typeface="Calibri" panose="020F0502020204030204" pitchFamily="34" charset="0"/>
                <a:ea typeface="Times New Roman" panose="02020603050405020304" pitchFamily="18" charset="0"/>
              </a:rPr>
              <a:t>: Kopfbälle im Jugendfußball und ihre möglichen gesundheitlichen Folgen</a:t>
            </a:r>
            <a:endParaRPr lang="de-DE" dirty="0">
              <a:solidFill>
                <a:srgbClr val="00000A"/>
              </a:solidFill>
              <a:latin typeface="Times New Roman" panose="02020603050405020304" pitchFamily="18" charset="0"/>
              <a:ea typeface="Times New Roman" panose="02020603050405020304" pitchFamily="18" charset="0"/>
            </a:endParaRPr>
          </a:p>
          <a:p>
            <a:pPr marL="0" indent="0">
              <a:lnSpc>
                <a:spcPct val="115000"/>
              </a:lnSpc>
              <a:spcAft>
                <a:spcPts val="600"/>
              </a:spcAft>
              <a:buNone/>
            </a:pPr>
            <a:r>
              <a:rPr lang="de-DE" b="1" dirty="0">
                <a:solidFill>
                  <a:srgbClr val="00000A"/>
                </a:solidFill>
                <a:latin typeface="Calibri" panose="020F0502020204030204" pitchFamily="34" charset="0"/>
                <a:ea typeface="Times New Roman" panose="02020603050405020304" pitchFamily="18" charset="0"/>
              </a:rPr>
              <a:t>Inhaltlicher Aspekt</a:t>
            </a:r>
            <a:r>
              <a:rPr lang="de-DE" dirty="0">
                <a:solidFill>
                  <a:srgbClr val="00000A"/>
                </a:solidFill>
                <a:latin typeface="Calibri" panose="020F0502020204030204" pitchFamily="34" charset="0"/>
                <a:ea typeface="Times New Roman" panose="02020603050405020304" pitchFamily="18" charset="0"/>
              </a:rPr>
              <a:t>: Mechanik – Kräfte und ihre Wirkungen</a:t>
            </a:r>
          </a:p>
          <a:p>
            <a:pPr marL="0" indent="0">
              <a:lnSpc>
                <a:spcPct val="115000"/>
              </a:lnSpc>
              <a:spcAft>
                <a:spcPts val="600"/>
              </a:spcAft>
              <a:buFontTx/>
              <a:buNone/>
            </a:pPr>
            <a:r>
              <a:rPr lang="de-DE" b="1" kern="0" dirty="0">
                <a:solidFill>
                  <a:srgbClr val="00000A"/>
                </a:solidFill>
                <a:latin typeface="Calibri" panose="020F0502020204030204" pitchFamily="34" charset="0"/>
                <a:ea typeface="Times New Roman" panose="02020603050405020304" pitchFamily="18" charset="0"/>
              </a:rPr>
              <a:t>Lernvoraussetzungen: </a:t>
            </a:r>
            <a:r>
              <a:rPr lang="de-DE" sz="3200" dirty="0">
                <a:solidFill>
                  <a:srgbClr val="00000A"/>
                </a:solidFill>
                <a:latin typeface="Calibri" panose="020F0502020204030204" pitchFamily="34" charset="0"/>
                <a:ea typeface="Times New Roman" panose="02020603050405020304" pitchFamily="18" charset="0"/>
              </a:rPr>
              <a:t>Umgang mit dem Kraftbegriff, Kraft und Knautschzone</a:t>
            </a:r>
          </a:p>
          <a:p>
            <a:pPr marL="0" indent="0">
              <a:lnSpc>
                <a:spcPct val="115000"/>
              </a:lnSpc>
              <a:spcAft>
                <a:spcPts val="600"/>
              </a:spcAft>
              <a:buNone/>
            </a:pPr>
            <a:endParaRPr lang="de-DE" dirty="0">
              <a:solidFill>
                <a:srgbClr val="00000A"/>
              </a:solidFill>
              <a:latin typeface="Times New Roman" panose="02020603050405020304" pitchFamily="18" charset="0"/>
              <a:ea typeface="Times New Roman" panose="02020603050405020304" pitchFamily="18" charset="0"/>
            </a:endParaRPr>
          </a:p>
          <a:p>
            <a:pPr>
              <a:lnSpc>
                <a:spcPct val="102000"/>
              </a:lnSpc>
              <a:spcAft>
                <a:spcPts val="600"/>
              </a:spcAft>
            </a:pPr>
            <a:endParaRPr lang="de-DE"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80864198"/>
      </p:ext>
    </p:extLst>
  </p:cSld>
  <p:clrMapOvr>
    <a:masterClrMapping/>
  </p:clrMapOvr>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Times New Roman"/>
      </a:majorFont>
      <a:minorFont>
        <a:latin typeface="Times New Roman"/>
        <a:ea typeface=""/>
        <a:cs typeface="Times New Roma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1068</Words>
  <Application>Microsoft Office PowerPoint</Application>
  <PresentationFormat>Breitbild</PresentationFormat>
  <Paragraphs>121</Paragraphs>
  <Slides>18</Slides>
  <Notes>18</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18</vt:i4>
      </vt:variant>
    </vt:vector>
  </HeadingPairs>
  <TitlesOfParts>
    <vt:vector size="24" baseType="lpstr">
      <vt:lpstr>Arial</vt:lpstr>
      <vt:lpstr>Calibri</vt:lpstr>
      <vt:lpstr>Segoe UI</vt:lpstr>
      <vt:lpstr>Times New Roman</vt:lpstr>
      <vt:lpstr>Verdana</vt:lpstr>
      <vt:lpstr>Standarddesign</vt:lpstr>
      <vt:lpstr>PowerPoint-Präsentation</vt:lpstr>
      <vt:lpstr>Ziele aus den BiStas</vt:lpstr>
      <vt:lpstr>Anschlussfähigkeit Sek. II</vt:lpstr>
      <vt:lpstr>Anschlussfähigkeit Sek. II</vt:lpstr>
      <vt:lpstr>PowerPoint-Präsentation</vt:lpstr>
      <vt:lpstr>PowerPoint-Präsentation</vt:lpstr>
      <vt:lpstr>Ziele aus den BiStas 2024</vt:lpstr>
      <vt:lpstr>Ziele aus den BiStas 2024</vt:lpstr>
      <vt:lpstr>Jahrgang 7/8 - Kopfbälle</vt:lpstr>
      <vt:lpstr>Jahrgang 7/8 - Kopfbälle</vt:lpstr>
      <vt:lpstr>Ziele aus den BiStas 2024</vt:lpstr>
      <vt:lpstr>Jahrgang 9/10 - Balkonkraftwerk</vt:lpstr>
      <vt:lpstr>Jahrgang 9/10 - Balkonkraftwerk</vt:lpstr>
      <vt:lpstr>Ziele aus den BiStas 2024</vt:lpstr>
      <vt:lpstr>Jahrgang 9/10 - Waschmaschine</vt:lpstr>
      <vt:lpstr>Jahrgang 9/10 - Waschmaschine</vt:lpstr>
      <vt:lpstr>Dateistruktur</vt:lpstr>
      <vt:lpstr>Zusammenfassung</vt:lpstr>
    </vt:vector>
  </TitlesOfParts>
  <Company>Johanneum Lüneburg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Welchen Einfluss haben verschiedene Elemente der Unterrichtsgestaltung auf  den Erfolg von nat.-wiss. Unterricht?</dc:title>
  <dc:creator>Michael Rode</dc:creator>
  <cp:lastModifiedBy>Peter Krökel</cp:lastModifiedBy>
  <cp:revision>129</cp:revision>
  <dcterms:created xsi:type="dcterms:W3CDTF">2011-10-08T09:18:08Z</dcterms:created>
  <dcterms:modified xsi:type="dcterms:W3CDTF">2025-02-06T14:25:43Z</dcterms:modified>
</cp:coreProperties>
</file>