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0"/>
  </p:notesMasterIdLst>
  <p:sldIdLst>
    <p:sldId id="288" r:id="rId2"/>
    <p:sldId id="256" r:id="rId3"/>
    <p:sldId id="263" r:id="rId4"/>
    <p:sldId id="666" r:id="rId5"/>
    <p:sldId id="258" r:id="rId6"/>
    <p:sldId id="650" r:id="rId7"/>
    <p:sldId id="664" r:id="rId8"/>
    <p:sldId id="578" r:id="rId9"/>
    <p:sldId id="651" r:id="rId10"/>
    <p:sldId id="271" r:id="rId11"/>
    <p:sldId id="635" r:id="rId12"/>
    <p:sldId id="659" r:id="rId13"/>
    <p:sldId id="457" r:id="rId14"/>
    <p:sldId id="446" r:id="rId15"/>
    <p:sldId id="674" r:id="rId16"/>
    <p:sldId id="672" r:id="rId17"/>
    <p:sldId id="579" r:id="rId18"/>
    <p:sldId id="647" r:id="rId19"/>
    <p:sldId id="593" r:id="rId20"/>
    <p:sldId id="594" r:id="rId21"/>
    <p:sldId id="600" r:id="rId22"/>
    <p:sldId id="669" r:id="rId23"/>
    <p:sldId id="653" r:id="rId24"/>
    <p:sldId id="654" r:id="rId25"/>
    <p:sldId id="605" r:id="rId26"/>
    <p:sldId id="670" r:id="rId27"/>
    <p:sldId id="675" r:id="rId28"/>
    <p:sldId id="676" r:id="rId29"/>
    <p:sldId id="279" r:id="rId30"/>
    <p:sldId id="677" r:id="rId31"/>
    <p:sldId id="680" r:id="rId32"/>
    <p:sldId id="681" r:id="rId33"/>
    <p:sldId id="678" r:id="rId34"/>
    <p:sldId id="679" r:id="rId35"/>
    <p:sldId id="656" r:id="rId36"/>
    <p:sldId id="485" r:id="rId37"/>
    <p:sldId id="525" r:id="rId38"/>
    <p:sldId id="489" r:id="rId39"/>
    <p:sldId id="526" r:id="rId40"/>
    <p:sldId id="607" r:id="rId41"/>
    <p:sldId id="490" r:id="rId42"/>
    <p:sldId id="581" r:id="rId43"/>
    <p:sldId id="582" r:id="rId44"/>
    <p:sldId id="584" r:id="rId45"/>
    <p:sldId id="583" r:id="rId46"/>
    <p:sldId id="567" r:id="rId47"/>
    <p:sldId id="568" r:id="rId48"/>
    <p:sldId id="682" r:id="rId49"/>
    <p:sldId id="683" r:id="rId50"/>
    <p:sldId id="536" r:id="rId51"/>
    <p:sldId id="643" r:id="rId52"/>
    <p:sldId id="608" r:id="rId53"/>
    <p:sldId id="627" r:id="rId54"/>
    <p:sldId id="628" r:id="rId55"/>
    <p:sldId id="644" r:id="rId56"/>
    <p:sldId id="291" r:id="rId57"/>
    <p:sldId id="573" r:id="rId58"/>
    <p:sldId id="655" r:id="rId59"/>
  </p:sldIdLst>
  <p:sldSz cx="9144000" cy="6858000" type="screen4x3"/>
  <p:notesSz cx="6858000" cy="9144000"/>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80528"/>
    <a:srgbClr val="0000FF"/>
    <a:srgbClr val="339933"/>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ittlere Formatvorlage 2 - Akz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897" autoAdjust="0"/>
    <p:restoredTop sz="86262" autoAdjust="0"/>
  </p:normalViewPr>
  <p:slideViewPr>
    <p:cSldViewPr>
      <p:cViewPr varScale="1">
        <p:scale>
          <a:sx n="87" d="100"/>
          <a:sy n="87" d="100"/>
        </p:scale>
        <p:origin x="1902" y="300"/>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de-DE"/>
          </a:p>
        </p:txBody>
      </p:sp>
      <p:sp>
        <p:nvSpPr>
          <p:cNvPr id="3" name="Datumsplatzhalt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2EC724E-0F2B-4437-A7CF-983D738A2B07}" type="datetimeFigureOut">
              <a:rPr lang="de-DE" smtClean="0"/>
              <a:t>04.03.2025</a:t>
            </a:fld>
            <a:endParaRPr lang="de-DE"/>
          </a:p>
        </p:txBody>
      </p:sp>
      <p:sp>
        <p:nvSpPr>
          <p:cNvPr id="4" name="Folienbildplatzhalt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de-DE"/>
          </a:p>
        </p:txBody>
      </p:sp>
      <p:sp>
        <p:nvSpPr>
          <p:cNvPr id="5" name="Notizenplatzhalt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p>
        </p:txBody>
      </p:sp>
      <p:sp>
        <p:nvSpPr>
          <p:cNvPr id="6" name="Fußzeilenplatzhalt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de-DE"/>
          </a:p>
        </p:txBody>
      </p:sp>
      <p:sp>
        <p:nvSpPr>
          <p:cNvPr id="7" name="Foliennummernplatzhalt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01A9A80-53B0-4E2A-AF59-85B8389B4233}" type="slidenum">
              <a:rPr lang="de-DE" smtClean="0"/>
              <a:t>‹Nr.›</a:t>
            </a:fld>
            <a:endParaRPr lang="de-DE"/>
          </a:p>
        </p:txBody>
      </p:sp>
    </p:spTree>
    <p:extLst>
      <p:ext uri="{BB962C8B-B14F-4D97-AF65-F5344CB8AC3E}">
        <p14:creationId xmlns:p14="http://schemas.microsoft.com/office/powerpoint/2010/main" val="29250952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10"/>
          </p:nvPr>
        </p:nvSpPr>
        <p:spPr/>
        <p:txBody>
          <a:bodyPr/>
          <a:lstStyle/>
          <a:p>
            <a:fld id="{001A9A80-53B0-4E2A-AF59-85B8389B4233}" type="slidenum">
              <a:rPr lang="de-DE" smtClean="0"/>
              <a:t>2</a:t>
            </a:fld>
            <a:endParaRPr lang="de-DE"/>
          </a:p>
        </p:txBody>
      </p:sp>
    </p:spTree>
    <p:extLst>
      <p:ext uri="{BB962C8B-B14F-4D97-AF65-F5344CB8AC3E}">
        <p14:creationId xmlns:p14="http://schemas.microsoft.com/office/powerpoint/2010/main" val="903438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4099AA-6F88-1E42-74C2-BBFFFD85A4CB}"/>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80342EBC-54C4-E151-BFB3-367B9EDF8B26}"/>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89AADFF9-2244-7DCC-AFA7-083F82C51C63}"/>
              </a:ext>
            </a:extLst>
          </p:cNvPr>
          <p:cNvSpPr>
            <a:spLocks noGrp="1"/>
          </p:cNvSpPr>
          <p:nvPr>
            <p:ph type="body" idx="1"/>
          </p:nvPr>
        </p:nvSpPr>
        <p:spPr/>
        <p:txBody>
          <a:bodyPr/>
          <a:lstStyle/>
          <a:p>
            <a:r>
              <a:rPr lang="de-DE" dirty="0"/>
              <a:t>Dominierender</a:t>
            </a:r>
            <a:r>
              <a:rPr lang="de-DE" baseline="0" dirty="0"/>
              <a:t> Strombegriff, Schaltungen werden auf Durchgängigkeit beurteilt, nicht ob eine Spannung anliegt</a:t>
            </a:r>
          </a:p>
          <a:p>
            <a:r>
              <a:rPr lang="de-DE" baseline="0" dirty="0"/>
              <a:t>Eng verbunden: Differenzierung: Antworten so, als ob nach dem Strom gefragt wäre, Spannung ist ein Anhängsel des Stroms </a:t>
            </a:r>
            <a:endParaRPr lang="de-DE" dirty="0"/>
          </a:p>
        </p:txBody>
      </p:sp>
      <p:sp>
        <p:nvSpPr>
          <p:cNvPr id="4" name="Foliennummernplatzhalter 3">
            <a:extLst>
              <a:ext uri="{FF2B5EF4-FFF2-40B4-BE49-F238E27FC236}">
                <a16:creationId xmlns:a16="http://schemas.microsoft.com/office/drawing/2014/main" id="{24D045C0-7A3A-F37D-6AA5-49A6E0845E94}"/>
              </a:ext>
            </a:extLst>
          </p:cNvPr>
          <p:cNvSpPr>
            <a:spLocks noGrp="1"/>
          </p:cNvSpPr>
          <p:nvPr>
            <p:ph type="sldNum" sz="quarter" idx="10"/>
          </p:nvPr>
        </p:nvSpPr>
        <p:spPr/>
        <p:txBody>
          <a:bodyPr/>
          <a:lstStyle/>
          <a:p>
            <a:fld id="{001A9A80-53B0-4E2A-AF59-85B8389B4233}" type="slidenum">
              <a:rPr lang="de-DE" smtClean="0"/>
              <a:t>4</a:t>
            </a:fld>
            <a:endParaRPr lang="de-DE"/>
          </a:p>
        </p:txBody>
      </p:sp>
    </p:spTree>
    <p:extLst>
      <p:ext uri="{BB962C8B-B14F-4D97-AF65-F5344CB8AC3E}">
        <p14:creationId xmlns:p14="http://schemas.microsoft.com/office/powerpoint/2010/main" val="2090838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Dominierender</a:t>
            </a:r>
            <a:r>
              <a:rPr lang="de-DE" baseline="0" dirty="0"/>
              <a:t> Strombegriff, Schaltungen werden auf Durchgängigkeit beurteilt, nicht ob eine Spannung anliegt</a:t>
            </a:r>
          </a:p>
          <a:p>
            <a:r>
              <a:rPr lang="de-DE" baseline="0" dirty="0"/>
              <a:t>Eng verbunden: Differenzierung: Antworten so, als ob nach dem Strom gefragt wäre, Spannung ist ein Anhängsel des Stroms </a:t>
            </a:r>
            <a:endParaRPr lang="de-DE" dirty="0"/>
          </a:p>
        </p:txBody>
      </p:sp>
      <p:sp>
        <p:nvSpPr>
          <p:cNvPr id="4" name="Foliennummernplatzhalter 3"/>
          <p:cNvSpPr>
            <a:spLocks noGrp="1"/>
          </p:cNvSpPr>
          <p:nvPr>
            <p:ph type="sldNum" sz="quarter" idx="10"/>
          </p:nvPr>
        </p:nvSpPr>
        <p:spPr/>
        <p:txBody>
          <a:bodyPr/>
          <a:lstStyle/>
          <a:p>
            <a:fld id="{001A9A80-53B0-4E2A-AF59-85B8389B4233}" type="slidenum">
              <a:rPr lang="de-DE" smtClean="0"/>
              <a:t>8</a:t>
            </a:fld>
            <a:endParaRPr lang="de-DE"/>
          </a:p>
        </p:txBody>
      </p:sp>
    </p:spTree>
    <p:extLst>
      <p:ext uri="{BB962C8B-B14F-4D97-AF65-F5344CB8AC3E}">
        <p14:creationId xmlns:p14="http://schemas.microsoft.com/office/powerpoint/2010/main" val="3707056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Dominierender</a:t>
            </a:r>
            <a:r>
              <a:rPr lang="de-DE" baseline="0" dirty="0"/>
              <a:t> Strombegriff, Schaltungen werden auf Durchgängigkeit beurteilt, nicht ob eine Spannung anliegt</a:t>
            </a:r>
          </a:p>
          <a:p>
            <a:r>
              <a:rPr lang="de-DE" baseline="0" dirty="0"/>
              <a:t>Eng verbunden: Differenzierung: Antworten so, als ob nach dem Strom gefragt wäre, Spannung ist ein Anhängsel des Stroms </a:t>
            </a:r>
            <a:endParaRPr lang="de-DE" dirty="0"/>
          </a:p>
        </p:txBody>
      </p:sp>
      <p:sp>
        <p:nvSpPr>
          <p:cNvPr id="4" name="Foliennummernplatzhalter 3"/>
          <p:cNvSpPr>
            <a:spLocks noGrp="1"/>
          </p:cNvSpPr>
          <p:nvPr>
            <p:ph type="sldNum" sz="quarter" idx="10"/>
          </p:nvPr>
        </p:nvSpPr>
        <p:spPr/>
        <p:txBody>
          <a:bodyPr/>
          <a:lstStyle/>
          <a:p>
            <a:fld id="{001A9A80-53B0-4E2A-AF59-85B8389B4233}" type="slidenum">
              <a:rPr lang="de-DE" smtClean="0"/>
              <a:t>9</a:t>
            </a:fld>
            <a:endParaRPr lang="de-DE"/>
          </a:p>
        </p:txBody>
      </p:sp>
    </p:spTree>
    <p:extLst>
      <p:ext uri="{BB962C8B-B14F-4D97-AF65-F5344CB8AC3E}">
        <p14:creationId xmlns:p14="http://schemas.microsoft.com/office/powerpoint/2010/main" val="1541657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Fahrradkettenmodell und „Vorstellungshilfe“ auf einer Folie.</a:t>
            </a:r>
          </a:p>
          <a:p>
            <a:r>
              <a:rPr lang="de-DE" dirty="0"/>
              <a:t>Modell schillernder Begriff. Für Schüler</a:t>
            </a:r>
            <a:r>
              <a:rPr lang="de-DE" baseline="0" dirty="0"/>
              <a:t> eher Abbild, Verkleinerung, „Modellauto“.</a:t>
            </a:r>
          </a:p>
          <a:p>
            <a:r>
              <a:rPr lang="de-DE" baseline="0" dirty="0"/>
              <a:t>„Erkläre das mit dem Fahrradmodell“ geht nicht. Operator fordert Rückgriff auf Gesetz. </a:t>
            </a:r>
          </a:p>
          <a:p>
            <a:r>
              <a:rPr lang="de-DE" baseline="0" dirty="0"/>
              <a:t>Vorstellungshilfe passt besser.</a:t>
            </a:r>
            <a:endParaRPr lang="de-DE" dirty="0"/>
          </a:p>
        </p:txBody>
      </p:sp>
      <p:sp>
        <p:nvSpPr>
          <p:cNvPr id="4" name="Foliennummernplatzhalter 3"/>
          <p:cNvSpPr>
            <a:spLocks noGrp="1"/>
          </p:cNvSpPr>
          <p:nvPr>
            <p:ph type="sldNum" sz="quarter" idx="10"/>
          </p:nvPr>
        </p:nvSpPr>
        <p:spPr/>
        <p:txBody>
          <a:bodyPr/>
          <a:lstStyle/>
          <a:p>
            <a:fld id="{001A9A80-53B0-4E2A-AF59-85B8389B4233}" type="slidenum">
              <a:rPr lang="de-DE" smtClean="0"/>
              <a:t>10</a:t>
            </a:fld>
            <a:endParaRPr lang="de-DE"/>
          </a:p>
        </p:txBody>
      </p:sp>
    </p:spTree>
    <p:extLst>
      <p:ext uri="{BB962C8B-B14F-4D97-AF65-F5344CB8AC3E}">
        <p14:creationId xmlns:p14="http://schemas.microsoft.com/office/powerpoint/2010/main" val="34298902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Fahrradkettenmodell und „Vorstellungshilfe“ auf einer Folie.</a:t>
            </a:r>
          </a:p>
          <a:p>
            <a:r>
              <a:rPr lang="de-DE" dirty="0"/>
              <a:t>Modell schillernder Begriff. Für Schüler</a:t>
            </a:r>
            <a:r>
              <a:rPr lang="de-DE" baseline="0" dirty="0"/>
              <a:t> eher Abbild, Verkleinerung, „Modellauto“.</a:t>
            </a:r>
          </a:p>
          <a:p>
            <a:r>
              <a:rPr lang="de-DE" baseline="0" dirty="0"/>
              <a:t>„Erkläre das mit dem Fahrradmodell“ geht nicht. Operator fordert Rückgriff auf Gesetz. </a:t>
            </a:r>
          </a:p>
          <a:p>
            <a:r>
              <a:rPr lang="de-DE" baseline="0" dirty="0"/>
              <a:t>Vorstellungshilfe passt besser.</a:t>
            </a:r>
            <a:endParaRPr lang="de-DE" dirty="0"/>
          </a:p>
        </p:txBody>
      </p:sp>
      <p:sp>
        <p:nvSpPr>
          <p:cNvPr id="4" name="Foliennummernplatzhalter 3"/>
          <p:cNvSpPr>
            <a:spLocks noGrp="1"/>
          </p:cNvSpPr>
          <p:nvPr>
            <p:ph type="sldNum" sz="quarter" idx="10"/>
          </p:nvPr>
        </p:nvSpPr>
        <p:spPr/>
        <p:txBody>
          <a:bodyPr/>
          <a:lstStyle/>
          <a:p>
            <a:fld id="{001A9A80-53B0-4E2A-AF59-85B8389B4233}" type="slidenum">
              <a:rPr lang="de-DE" smtClean="0"/>
              <a:t>11</a:t>
            </a:fld>
            <a:endParaRPr lang="de-DE"/>
          </a:p>
        </p:txBody>
      </p:sp>
    </p:spTree>
    <p:extLst>
      <p:ext uri="{BB962C8B-B14F-4D97-AF65-F5344CB8AC3E}">
        <p14:creationId xmlns:p14="http://schemas.microsoft.com/office/powerpoint/2010/main" val="11696301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001A9A80-53B0-4E2A-AF59-85B8389B4233}" type="slidenum">
              <a:rPr lang="de-DE" smtClean="0"/>
              <a:t>13</a:t>
            </a:fld>
            <a:endParaRPr lang="de-DE"/>
          </a:p>
        </p:txBody>
      </p:sp>
    </p:spTree>
    <p:extLst>
      <p:ext uri="{BB962C8B-B14F-4D97-AF65-F5344CB8AC3E}">
        <p14:creationId xmlns:p14="http://schemas.microsoft.com/office/powerpoint/2010/main" val="687598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dirty="0"/>
              <a:t>Es wird vermutet, dass die Fahrradkette eine hilfreiche Vorstellungshilfe beim Erlernen der Elektrizitätslehre ist. Die Stärke der Fahrradkette besteht vor allem darin, dass sie als durchgängiges Modell verwendet wird.</a:t>
            </a:r>
          </a:p>
          <a:p>
            <a:endParaRPr lang="de-DE" dirty="0"/>
          </a:p>
        </p:txBody>
      </p:sp>
      <p:sp>
        <p:nvSpPr>
          <p:cNvPr id="4" name="Foliennummernplatzhalter 3"/>
          <p:cNvSpPr>
            <a:spLocks noGrp="1"/>
          </p:cNvSpPr>
          <p:nvPr>
            <p:ph type="sldNum" sz="quarter" idx="10"/>
          </p:nvPr>
        </p:nvSpPr>
        <p:spPr/>
        <p:txBody>
          <a:bodyPr/>
          <a:lstStyle/>
          <a:p>
            <a:fld id="{001A9A80-53B0-4E2A-AF59-85B8389B4233}" type="slidenum">
              <a:rPr lang="de-DE" smtClean="0"/>
              <a:t>14</a:t>
            </a:fld>
            <a:endParaRPr lang="de-DE"/>
          </a:p>
        </p:txBody>
      </p:sp>
    </p:spTree>
    <p:extLst>
      <p:ext uri="{BB962C8B-B14F-4D97-AF65-F5344CB8AC3E}">
        <p14:creationId xmlns:p14="http://schemas.microsoft.com/office/powerpoint/2010/main" val="17949554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10"/>
          </p:nvPr>
        </p:nvSpPr>
        <p:spPr/>
        <p:txBody>
          <a:bodyPr/>
          <a:lstStyle/>
          <a:p>
            <a:fld id="{001A9A80-53B0-4E2A-AF59-85B8389B4233}" type="slidenum">
              <a:rPr lang="de-DE" smtClean="0"/>
              <a:t>17</a:t>
            </a:fld>
            <a:endParaRPr lang="de-DE"/>
          </a:p>
        </p:txBody>
      </p:sp>
    </p:spTree>
    <p:extLst>
      <p:ext uri="{BB962C8B-B14F-4D97-AF65-F5344CB8AC3E}">
        <p14:creationId xmlns:p14="http://schemas.microsoft.com/office/powerpoint/2010/main" val="18475537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Hier gibt es Text</a:t>
            </a:r>
          </a:p>
          <a:p>
            <a:endParaRPr lang="de-DE" dirty="0"/>
          </a:p>
        </p:txBody>
      </p:sp>
      <p:sp>
        <p:nvSpPr>
          <p:cNvPr id="4" name="Foliennummernplatzhalter 3"/>
          <p:cNvSpPr>
            <a:spLocks noGrp="1"/>
          </p:cNvSpPr>
          <p:nvPr>
            <p:ph type="sldNum" sz="quarter" idx="5"/>
          </p:nvPr>
        </p:nvSpPr>
        <p:spPr/>
        <p:txBody>
          <a:bodyPr/>
          <a:lstStyle/>
          <a:p>
            <a:fld id="{001A9A80-53B0-4E2A-AF59-85B8389B4233}" type="slidenum">
              <a:rPr lang="de-DE" smtClean="0"/>
              <a:t>40</a:t>
            </a:fld>
            <a:endParaRPr lang="de-DE"/>
          </a:p>
        </p:txBody>
      </p:sp>
    </p:spTree>
    <p:extLst>
      <p:ext uri="{BB962C8B-B14F-4D97-AF65-F5344CB8AC3E}">
        <p14:creationId xmlns:p14="http://schemas.microsoft.com/office/powerpoint/2010/main" val="35439111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Hier</a:t>
            </a:r>
            <a:r>
              <a:rPr lang="de-DE" baseline="0" dirty="0"/>
              <a:t> auch: Man sieht gut: </a:t>
            </a:r>
            <a:r>
              <a:rPr lang="de-DE" baseline="0" dirty="0" err="1"/>
              <a:t>Kettengleider</a:t>
            </a:r>
            <a:r>
              <a:rPr lang="de-DE" baseline="0" dirty="0"/>
              <a:t> nehmen das Potenzial nicht mit. Elektronen auch nicht.</a:t>
            </a:r>
          </a:p>
          <a:p>
            <a:r>
              <a:rPr lang="de-DE" baseline="0" dirty="0"/>
              <a:t>Und: Elektronen fließen von geringem zu hohem Potenzial ist kein Problem.</a:t>
            </a:r>
            <a:endParaRPr lang="de-DE" dirty="0"/>
          </a:p>
        </p:txBody>
      </p:sp>
      <p:sp>
        <p:nvSpPr>
          <p:cNvPr id="4" name="Foliennummernplatzhalter 3"/>
          <p:cNvSpPr>
            <a:spLocks noGrp="1"/>
          </p:cNvSpPr>
          <p:nvPr>
            <p:ph type="sldNum" sz="quarter" idx="10"/>
          </p:nvPr>
        </p:nvSpPr>
        <p:spPr/>
        <p:txBody>
          <a:bodyPr/>
          <a:lstStyle/>
          <a:p>
            <a:fld id="{001A9A80-53B0-4E2A-AF59-85B8389B4233}" type="slidenum">
              <a:rPr lang="de-DE" smtClean="0"/>
              <a:t>41</a:t>
            </a:fld>
            <a:endParaRPr lang="de-DE"/>
          </a:p>
        </p:txBody>
      </p:sp>
    </p:spTree>
    <p:extLst>
      <p:ext uri="{BB962C8B-B14F-4D97-AF65-F5344CB8AC3E}">
        <p14:creationId xmlns:p14="http://schemas.microsoft.com/office/powerpoint/2010/main" val="31734811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Es folgt jetzt eine Sachanalyse</a:t>
            </a:r>
          </a:p>
          <a:p>
            <a:endParaRPr lang="de-DE" dirty="0"/>
          </a:p>
        </p:txBody>
      </p:sp>
      <p:sp>
        <p:nvSpPr>
          <p:cNvPr id="4" name="Foliennummernplatzhalter 3"/>
          <p:cNvSpPr>
            <a:spLocks noGrp="1"/>
          </p:cNvSpPr>
          <p:nvPr>
            <p:ph type="sldNum" sz="quarter" idx="10"/>
          </p:nvPr>
        </p:nvSpPr>
        <p:spPr/>
        <p:txBody>
          <a:bodyPr/>
          <a:lstStyle/>
          <a:p>
            <a:fld id="{001A9A80-53B0-4E2A-AF59-85B8389B4233}" type="slidenum">
              <a:rPr lang="de-DE" smtClean="0"/>
              <a:t>56</a:t>
            </a:fld>
            <a:endParaRPr lang="de-DE"/>
          </a:p>
        </p:txBody>
      </p:sp>
    </p:spTree>
    <p:extLst>
      <p:ext uri="{BB962C8B-B14F-4D97-AF65-F5344CB8AC3E}">
        <p14:creationId xmlns:p14="http://schemas.microsoft.com/office/powerpoint/2010/main" val="524570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folie">
    <p:spTree>
      <p:nvGrpSpPr>
        <p:cNvPr id="1" name=""/>
        <p:cNvGrpSpPr/>
        <p:nvPr/>
      </p:nvGrpSpPr>
      <p:grpSpPr>
        <a:xfrm>
          <a:off x="0" y="0"/>
          <a:ext cx="0" cy="0"/>
          <a:chOff x="0" y="0"/>
          <a:chExt cx="0" cy="0"/>
        </a:xfrm>
      </p:grpSpPr>
      <p:sp>
        <p:nvSpPr>
          <p:cNvPr id="2" name="Titel 1"/>
          <p:cNvSpPr>
            <a:spLocks noGrp="1"/>
          </p:cNvSpPr>
          <p:nvPr>
            <p:ph type="ctrTitle"/>
          </p:nvPr>
        </p:nvSpPr>
        <p:spPr>
          <a:xfrm>
            <a:off x="685800" y="2130425"/>
            <a:ext cx="7772400" cy="1470025"/>
          </a:xfrm>
        </p:spPr>
        <p:txBody>
          <a:bodyPr/>
          <a:lstStyle>
            <a:lvl1pPr algn="ctr">
              <a:defRPr sz="3200"/>
            </a:lvl1pPr>
          </a:lstStyle>
          <a:p>
            <a:r>
              <a:rPr lang="de-DE" dirty="0"/>
              <a:t>Titelmasterformat durch Klicken bearbeiten</a:t>
            </a:r>
          </a:p>
        </p:txBody>
      </p:sp>
      <p:sp>
        <p:nvSpPr>
          <p:cNvPr id="3" name="Untertitel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de-DE"/>
              <a:t>Formatvorlage des Untertitelmasters durch Klicken bearbeiten</a:t>
            </a:r>
          </a:p>
        </p:txBody>
      </p:sp>
      <p:sp>
        <p:nvSpPr>
          <p:cNvPr id="4" name="Datumsplatzhalter 3"/>
          <p:cNvSpPr>
            <a:spLocks noGrp="1"/>
          </p:cNvSpPr>
          <p:nvPr>
            <p:ph type="dt" sz="half" idx="10"/>
          </p:nvPr>
        </p:nvSpPr>
        <p:spPr/>
        <p:txBody>
          <a:bodyPr/>
          <a:lstStyle/>
          <a:p>
            <a:fld id="{72B22FFB-B6C1-4B9E-9BC2-0B7AD3E0E639}" type="datetimeFigureOut">
              <a:rPr lang="de-DE" smtClean="0"/>
              <a:t>04.03.2025</a:t>
            </a:fld>
            <a:endParaRPr lang="de-DE"/>
          </a:p>
        </p:txBody>
      </p:sp>
      <p:sp>
        <p:nvSpPr>
          <p:cNvPr id="5" name="Fußzeilenplatzhalter 4"/>
          <p:cNvSpPr>
            <a:spLocks noGrp="1"/>
          </p:cNvSpPr>
          <p:nvPr>
            <p:ph type="ftr" sz="quarter" idx="11"/>
          </p:nvPr>
        </p:nvSpPr>
        <p:spPr/>
        <p:txBody>
          <a:bodyPr/>
          <a:lstStyle/>
          <a:p>
            <a:endParaRPr lang="de-DE"/>
          </a:p>
        </p:txBody>
      </p:sp>
      <p:sp>
        <p:nvSpPr>
          <p:cNvPr id="6" name="Foliennummernplatzhalter 5"/>
          <p:cNvSpPr>
            <a:spLocks noGrp="1"/>
          </p:cNvSpPr>
          <p:nvPr>
            <p:ph type="sldNum" sz="quarter" idx="12"/>
          </p:nvPr>
        </p:nvSpPr>
        <p:spPr/>
        <p:txBody>
          <a:bodyPr/>
          <a:lstStyle/>
          <a:p>
            <a:fld id="{3BA43CE7-27C1-416B-961E-F8849331F3C0}" type="slidenum">
              <a:rPr lang="de-DE" smtClean="0"/>
              <a:t>‹Nr.›</a:t>
            </a:fld>
            <a:endParaRPr lang="de-DE"/>
          </a:p>
        </p:txBody>
      </p:sp>
    </p:spTree>
    <p:extLst>
      <p:ext uri="{BB962C8B-B14F-4D97-AF65-F5344CB8AC3E}">
        <p14:creationId xmlns:p14="http://schemas.microsoft.com/office/powerpoint/2010/main" val="35487897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Titelmasterformat durch Klicken bearbeiten</a:t>
            </a:r>
          </a:p>
        </p:txBody>
      </p:sp>
      <p:sp>
        <p:nvSpPr>
          <p:cNvPr id="3" name="Inhaltsplatzhalter 2"/>
          <p:cNvSpPr>
            <a:spLocks noGrp="1"/>
          </p:cNvSpPr>
          <p:nvPr>
            <p:ph idx="1"/>
          </p:nvPr>
        </p:nvSpPr>
        <p:spPr/>
        <p:txBody>
          <a:bodyPr/>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p>
        </p:txBody>
      </p:sp>
      <p:sp>
        <p:nvSpPr>
          <p:cNvPr id="4" name="Datumsplatzhalter 3"/>
          <p:cNvSpPr>
            <a:spLocks noGrp="1"/>
          </p:cNvSpPr>
          <p:nvPr>
            <p:ph type="dt" sz="half" idx="10"/>
          </p:nvPr>
        </p:nvSpPr>
        <p:spPr/>
        <p:txBody>
          <a:bodyPr/>
          <a:lstStyle/>
          <a:p>
            <a:fld id="{72B22FFB-B6C1-4B9E-9BC2-0B7AD3E0E639}" type="datetimeFigureOut">
              <a:rPr lang="de-DE" smtClean="0"/>
              <a:t>04.03.2025</a:t>
            </a:fld>
            <a:endParaRPr lang="de-DE"/>
          </a:p>
        </p:txBody>
      </p:sp>
      <p:sp>
        <p:nvSpPr>
          <p:cNvPr id="5" name="Fußzeilenplatzhalter 4"/>
          <p:cNvSpPr>
            <a:spLocks noGrp="1"/>
          </p:cNvSpPr>
          <p:nvPr>
            <p:ph type="ftr" sz="quarter" idx="11"/>
          </p:nvPr>
        </p:nvSpPr>
        <p:spPr/>
        <p:txBody>
          <a:bodyPr/>
          <a:lstStyle/>
          <a:p>
            <a:endParaRPr lang="de-DE"/>
          </a:p>
        </p:txBody>
      </p:sp>
      <p:sp>
        <p:nvSpPr>
          <p:cNvPr id="6" name="Foliennummernplatzhalter 5"/>
          <p:cNvSpPr>
            <a:spLocks noGrp="1"/>
          </p:cNvSpPr>
          <p:nvPr>
            <p:ph type="sldNum" sz="quarter" idx="12"/>
          </p:nvPr>
        </p:nvSpPr>
        <p:spPr/>
        <p:txBody>
          <a:bodyPr/>
          <a:lstStyle/>
          <a:p>
            <a:fld id="{3BA43CE7-27C1-416B-961E-F8849331F3C0}" type="slidenum">
              <a:rPr lang="de-DE" smtClean="0"/>
              <a:t>‹Nr.›</a:t>
            </a:fld>
            <a:endParaRPr lang="de-DE"/>
          </a:p>
        </p:txBody>
      </p:sp>
    </p:spTree>
    <p:extLst>
      <p:ext uri="{BB962C8B-B14F-4D97-AF65-F5344CB8AC3E}">
        <p14:creationId xmlns:p14="http://schemas.microsoft.com/office/powerpoint/2010/main" val="22406127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bschnitts-&#10;überschrift">
    <p:spTree>
      <p:nvGrpSpPr>
        <p:cNvPr id="1" name=""/>
        <p:cNvGrpSpPr/>
        <p:nvPr/>
      </p:nvGrpSpPr>
      <p:grpSpPr>
        <a:xfrm>
          <a:off x="0" y="0"/>
          <a:ext cx="0" cy="0"/>
          <a:chOff x="0" y="0"/>
          <a:chExt cx="0" cy="0"/>
        </a:xfrm>
      </p:grpSpPr>
      <p:sp>
        <p:nvSpPr>
          <p:cNvPr id="2" name="Titel 1"/>
          <p:cNvSpPr>
            <a:spLocks noGrp="1"/>
          </p:cNvSpPr>
          <p:nvPr>
            <p:ph type="title"/>
          </p:nvPr>
        </p:nvSpPr>
        <p:spPr>
          <a:xfrm>
            <a:off x="722313" y="4406900"/>
            <a:ext cx="7772400" cy="1362075"/>
          </a:xfrm>
        </p:spPr>
        <p:txBody>
          <a:bodyPr anchor="t"/>
          <a:lstStyle>
            <a:lvl1pPr algn="l">
              <a:defRPr sz="4000" b="1" cap="all"/>
            </a:lvl1pPr>
          </a:lstStyle>
          <a:p>
            <a:r>
              <a:rPr lang="de-DE"/>
              <a:t>Titelmasterformat durch Klicken bearbeiten</a:t>
            </a:r>
          </a:p>
        </p:txBody>
      </p:sp>
      <p:sp>
        <p:nvSpPr>
          <p:cNvPr id="3" name="Textplatzhalt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de-DE"/>
              <a:t>Textmasterformat bearbeiten</a:t>
            </a:r>
          </a:p>
        </p:txBody>
      </p:sp>
      <p:sp>
        <p:nvSpPr>
          <p:cNvPr id="4" name="Datumsplatzhalter 3"/>
          <p:cNvSpPr>
            <a:spLocks noGrp="1"/>
          </p:cNvSpPr>
          <p:nvPr>
            <p:ph type="dt" sz="half" idx="10"/>
          </p:nvPr>
        </p:nvSpPr>
        <p:spPr/>
        <p:txBody>
          <a:bodyPr/>
          <a:lstStyle/>
          <a:p>
            <a:fld id="{72B22FFB-B6C1-4B9E-9BC2-0B7AD3E0E639}" type="datetimeFigureOut">
              <a:rPr lang="de-DE" smtClean="0"/>
              <a:t>04.03.2025</a:t>
            </a:fld>
            <a:endParaRPr lang="de-DE"/>
          </a:p>
        </p:txBody>
      </p:sp>
      <p:sp>
        <p:nvSpPr>
          <p:cNvPr id="5" name="Fußzeilenplatzhalter 4"/>
          <p:cNvSpPr>
            <a:spLocks noGrp="1"/>
          </p:cNvSpPr>
          <p:nvPr>
            <p:ph type="ftr" sz="quarter" idx="11"/>
          </p:nvPr>
        </p:nvSpPr>
        <p:spPr/>
        <p:txBody>
          <a:bodyPr/>
          <a:lstStyle/>
          <a:p>
            <a:endParaRPr lang="de-DE"/>
          </a:p>
        </p:txBody>
      </p:sp>
      <p:sp>
        <p:nvSpPr>
          <p:cNvPr id="6" name="Foliennummernplatzhalter 5"/>
          <p:cNvSpPr>
            <a:spLocks noGrp="1"/>
          </p:cNvSpPr>
          <p:nvPr>
            <p:ph type="sldNum" sz="quarter" idx="12"/>
          </p:nvPr>
        </p:nvSpPr>
        <p:spPr/>
        <p:txBody>
          <a:bodyPr/>
          <a:lstStyle/>
          <a:p>
            <a:fld id="{3BA43CE7-27C1-416B-961E-F8849331F3C0}" type="slidenum">
              <a:rPr lang="de-DE" smtClean="0"/>
              <a:t>‹Nr.›</a:t>
            </a:fld>
            <a:endParaRPr lang="de-DE"/>
          </a:p>
        </p:txBody>
      </p:sp>
    </p:spTree>
    <p:extLst>
      <p:ext uri="{BB962C8B-B14F-4D97-AF65-F5344CB8AC3E}">
        <p14:creationId xmlns:p14="http://schemas.microsoft.com/office/powerpoint/2010/main" val="39280748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Zwei Inhalte">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Titelmasterformat durch Klicken bearbeiten</a:t>
            </a:r>
          </a:p>
        </p:txBody>
      </p:sp>
      <p:sp>
        <p:nvSpPr>
          <p:cNvPr id="3" name="Inhaltsplatzhalt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p>
        </p:txBody>
      </p:sp>
      <p:sp>
        <p:nvSpPr>
          <p:cNvPr id="4" name="Inhaltsplatzhalt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p>
        </p:txBody>
      </p:sp>
      <p:sp>
        <p:nvSpPr>
          <p:cNvPr id="5" name="Datumsplatzhalter 4"/>
          <p:cNvSpPr>
            <a:spLocks noGrp="1"/>
          </p:cNvSpPr>
          <p:nvPr>
            <p:ph type="dt" sz="half" idx="10"/>
          </p:nvPr>
        </p:nvSpPr>
        <p:spPr/>
        <p:txBody>
          <a:bodyPr/>
          <a:lstStyle/>
          <a:p>
            <a:fld id="{72B22FFB-B6C1-4B9E-9BC2-0B7AD3E0E639}" type="datetimeFigureOut">
              <a:rPr lang="de-DE" smtClean="0"/>
              <a:t>04.03.2025</a:t>
            </a:fld>
            <a:endParaRPr lang="de-DE"/>
          </a:p>
        </p:txBody>
      </p:sp>
      <p:sp>
        <p:nvSpPr>
          <p:cNvPr id="6" name="Fußzeilenplatzhalter 5"/>
          <p:cNvSpPr>
            <a:spLocks noGrp="1"/>
          </p:cNvSpPr>
          <p:nvPr>
            <p:ph type="ftr" sz="quarter" idx="11"/>
          </p:nvPr>
        </p:nvSpPr>
        <p:spPr/>
        <p:txBody>
          <a:bodyPr/>
          <a:lstStyle/>
          <a:p>
            <a:endParaRPr lang="de-DE"/>
          </a:p>
        </p:txBody>
      </p:sp>
      <p:sp>
        <p:nvSpPr>
          <p:cNvPr id="7" name="Foliennummernplatzhalter 6"/>
          <p:cNvSpPr>
            <a:spLocks noGrp="1"/>
          </p:cNvSpPr>
          <p:nvPr>
            <p:ph type="sldNum" sz="quarter" idx="12"/>
          </p:nvPr>
        </p:nvSpPr>
        <p:spPr/>
        <p:txBody>
          <a:bodyPr/>
          <a:lstStyle/>
          <a:p>
            <a:fld id="{3BA43CE7-27C1-416B-961E-F8849331F3C0}" type="slidenum">
              <a:rPr lang="de-DE" smtClean="0"/>
              <a:t>‹Nr.›</a:t>
            </a:fld>
            <a:endParaRPr lang="de-DE"/>
          </a:p>
        </p:txBody>
      </p:sp>
    </p:spTree>
    <p:extLst>
      <p:ext uri="{BB962C8B-B14F-4D97-AF65-F5344CB8AC3E}">
        <p14:creationId xmlns:p14="http://schemas.microsoft.com/office/powerpoint/2010/main" val="1911672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leich">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lvl1pPr>
              <a:defRPr/>
            </a:lvl1pPr>
          </a:lstStyle>
          <a:p>
            <a:r>
              <a:rPr lang="de-DE"/>
              <a:t>Titelmasterformat durch Klicken bearbeiten</a:t>
            </a:r>
          </a:p>
        </p:txBody>
      </p:sp>
      <p:sp>
        <p:nvSpPr>
          <p:cNvPr id="3" name="Textplatzhalt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Textmasterformat bearbeiten</a:t>
            </a:r>
          </a:p>
        </p:txBody>
      </p:sp>
      <p:sp>
        <p:nvSpPr>
          <p:cNvPr id="4" name="Inhaltsplatzhalt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p>
        </p:txBody>
      </p:sp>
      <p:sp>
        <p:nvSpPr>
          <p:cNvPr id="5" name="Textplatzhalt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Textmasterformat bearbeiten</a:t>
            </a:r>
          </a:p>
        </p:txBody>
      </p:sp>
      <p:sp>
        <p:nvSpPr>
          <p:cNvPr id="6" name="Inhaltsplatzhalt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p>
        </p:txBody>
      </p:sp>
      <p:sp>
        <p:nvSpPr>
          <p:cNvPr id="7" name="Datumsplatzhalter 6"/>
          <p:cNvSpPr>
            <a:spLocks noGrp="1"/>
          </p:cNvSpPr>
          <p:nvPr>
            <p:ph type="dt" sz="half" idx="10"/>
          </p:nvPr>
        </p:nvSpPr>
        <p:spPr/>
        <p:txBody>
          <a:bodyPr/>
          <a:lstStyle/>
          <a:p>
            <a:fld id="{72B22FFB-B6C1-4B9E-9BC2-0B7AD3E0E639}" type="datetimeFigureOut">
              <a:rPr lang="de-DE" smtClean="0"/>
              <a:t>04.03.2025</a:t>
            </a:fld>
            <a:endParaRPr lang="de-DE"/>
          </a:p>
        </p:txBody>
      </p:sp>
      <p:sp>
        <p:nvSpPr>
          <p:cNvPr id="8" name="Fußzeilenplatzhalter 7"/>
          <p:cNvSpPr>
            <a:spLocks noGrp="1"/>
          </p:cNvSpPr>
          <p:nvPr>
            <p:ph type="ftr" sz="quarter" idx="11"/>
          </p:nvPr>
        </p:nvSpPr>
        <p:spPr/>
        <p:txBody>
          <a:bodyPr/>
          <a:lstStyle/>
          <a:p>
            <a:endParaRPr lang="de-DE"/>
          </a:p>
        </p:txBody>
      </p:sp>
      <p:sp>
        <p:nvSpPr>
          <p:cNvPr id="9" name="Foliennummernplatzhalter 8"/>
          <p:cNvSpPr>
            <a:spLocks noGrp="1"/>
          </p:cNvSpPr>
          <p:nvPr>
            <p:ph type="sldNum" sz="quarter" idx="12"/>
          </p:nvPr>
        </p:nvSpPr>
        <p:spPr/>
        <p:txBody>
          <a:bodyPr/>
          <a:lstStyle/>
          <a:p>
            <a:fld id="{3BA43CE7-27C1-416B-961E-F8849331F3C0}" type="slidenum">
              <a:rPr lang="de-DE" smtClean="0"/>
              <a:t>‹Nr.›</a:t>
            </a:fld>
            <a:endParaRPr lang="de-DE"/>
          </a:p>
        </p:txBody>
      </p:sp>
    </p:spTree>
    <p:extLst>
      <p:ext uri="{BB962C8B-B14F-4D97-AF65-F5344CB8AC3E}">
        <p14:creationId xmlns:p14="http://schemas.microsoft.com/office/powerpoint/2010/main" val="2454742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Titelmasterformat durch Klicken bearbeiten</a:t>
            </a:r>
          </a:p>
        </p:txBody>
      </p:sp>
      <p:sp>
        <p:nvSpPr>
          <p:cNvPr id="3" name="Datumsplatzhalter 2"/>
          <p:cNvSpPr>
            <a:spLocks noGrp="1"/>
          </p:cNvSpPr>
          <p:nvPr>
            <p:ph type="dt" sz="half" idx="10"/>
          </p:nvPr>
        </p:nvSpPr>
        <p:spPr/>
        <p:txBody>
          <a:bodyPr/>
          <a:lstStyle/>
          <a:p>
            <a:fld id="{72B22FFB-B6C1-4B9E-9BC2-0B7AD3E0E639}" type="datetimeFigureOut">
              <a:rPr lang="de-DE" smtClean="0"/>
              <a:t>04.03.2025</a:t>
            </a:fld>
            <a:endParaRPr lang="de-DE"/>
          </a:p>
        </p:txBody>
      </p:sp>
      <p:sp>
        <p:nvSpPr>
          <p:cNvPr id="4" name="Fußzeilenplatzhalter 3"/>
          <p:cNvSpPr>
            <a:spLocks noGrp="1"/>
          </p:cNvSpPr>
          <p:nvPr>
            <p:ph type="ftr" sz="quarter" idx="11"/>
          </p:nvPr>
        </p:nvSpPr>
        <p:spPr/>
        <p:txBody>
          <a:bodyPr/>
          <a:lstStyle/>
          <a:p>
            <a:endParaRPr lang="de-DE"/>
          </a:p>
        </p:txBody>
      </p:sp>
      <p:sp>
        <p:nvSpPr>
          <p:cNvPr id="5" name="Foliennummernplatzhalter 4"/>
          <p:cNvSpPr>
            <a:spLocks noGrp="1"/>
          </p:cNvSpPr>
          <p:nvPr>
            <p:ph type="sldNum" sz="quarter" idx="12"/>
          </p:nvPr>
        </p:nvSpPr>
        <p:spPr/>
        <p:txBody>
          <a:bodyPr/>
          <a:lstStyle/>
          <a:p>
            <a:fld id="{3BA43CE7-27C1-416B-961E-F8849331F3C0}" type="slidenum">
              <a:rPr lang="de-DE" smtClean="0"/>
              <a:t>‹Nr.›</a:t>
            </a:fld>
            <a:endParaRPr lang="de-DE"/>
          </a:p>
        </p:txBody>
      </p:sp>
    </p:spTree>
    <p:extLst>
      <p:ext uri="{BB962C8B-B14F-4D97-AF65-F5344CB8AC3E}">
        <p14:creationId xmlns:p14="http://schemas.microsoft.com/office/powerpoint/2010/main" val="1705407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sp>
        <p:nvSpPr>
          <p:cNvPr id="2" name="Datumsplatzhalter 1"/>
          <p:cNvSpPr>
            <a:spLocks noGrp="1"/>
          </p:cNvSpPr>
          <p:nvPr>
            <p:ph type="dt" sz="half" idx="10"/>
          </p:nvPr>
        </p:nvSpPr>
        <p:spPr/>
        <p:txBody>
          <a:bodyPr/>
          <a:lstStyle/>
          <a:p>
            <a:fld id="{72B22FFB-B6C1-4B9E-9BC2-0B7AD3E0E639}" type="datetimeFigureOut">
              <a:rPr lang="de-DE" smtClean="0"/>
              <a:t>04.03.2025</a:t>
            </a:fld>
            <a:endParaRPr lang="de-DE"/>
          </a:p>
        </p:txBody>
      </p:sp>
      <p:sp>
        <p:nvSpPr>
          <p:cNvPr id="3" name="Fußzeilenplatzhalter 2"/>
          <p:cNvSpPr>
            <a:spLocks noGrp="1"/>
          </p:cNvSpPr>
          <p:nvPr>
            <p:ph type="ftr" sz="quarter" idx="11"/>
          </p:nvPr>
        </p:nvSpPr>
        <p:spPr/>
        <p:txBody>
          <a:bodyPr/>
          <a:lstStyle/>
          <a:p>
            <a:endParaRPr lang="de-DE"/>
          </a:p>
        </p:txBody>
      </p:sp>
      <p:sp>
        <p:nvSpPr>
          <p:cNvPr id="4" name="Foliennummernplatzhalter 3"/>
          <p:cNvSpPr>
            <a:spLocks noGrp="1"/>
          </p:cNvSpPr>
          <p:nvPr>
            <p:ph type="sldNum" sz="quarter" idx="12"/>
          </p:nvPr>
        </p:nvSpPr>
        <p:spPr/>
        <p:txBody>
          <a:bodyPr/>
          <a:lstStyle/>
          <a:p>
            <a:fld id="{3BA43CE7-27C1-416B-961E-F8849331F3C0}" type="slidenum">
              <a:rPr lang="de-DE" smtClean="0"/>
              <a:t>‹Nr.›</a:t>
            </a:fld>
            <a:endParaRPr lang="de-DE"/>
          </a:p>
        </p:txBody>
      </p:sp>
    </p:spTree>
    <p:extLst>
      <p:ext uri="{BB962C8B-B14F-4D97-AF65-F5344CB8AC3E}">
        <p14:creationId xmlns:p14="http://schemas.microsoft.com/office/powerpoint/2010/main" val="2490555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alt mit Überschrift">
    <p:spTree>
      <p:nvGrpSpPr>
        <p:cNvPr id="1" name=""/>
        <p:cNvGrpSpPr/>
        <p:nvPr/>
      </p:nvGrpSpPr>
      <p:grpSpPr>
        <a:xfrm>
          <a:off x="0" y="0"/>
          <a:ext cx="0" cy="0"/>
          <a:chOff x="0" y="0"/>
          <a:chExt cx="0" cy="0"/>
        </a:xfrm>
      </p:grpSpPr>
      <p:sp>
        <p:nvSpPr>
          <p:cNvPr id="2" name="Titel 1"/>
          <p:cNvSpPr>
            <a:spLocks noGrp="1"/>
          </p:cNvSpPr>
          <p:nvPr>
            <p:ph type="title"/>
          </p:nvPr>
        </p:nvSpPr>
        <p:spPr>
          <a:xfrm>
            <a:off x="457200" y="273050"/>
            <a:ext cx="3008313" cy="1162050"/>
          </a:xfrm>
        </p:spPr>
        <p:txBody>
          <a:bodyPr anchor="b"/>
          <a:lstStyle>
            <a:lvl1pPr algn="l">
              <a:defRPr sz="2000" b="1"/>
            </a:lvl1pPr>
          </a:lstStyle>
          <a:p>
            <a:r>
              <a:rPr lang="de-DE"/>
              <a:t>Titelmasterformat durch Klicken bearbeiten</a:t>
            </a:r>
          </a:p>
        </p:txBody>
      </p:sp>
      <p:sp>
        <p:nvSpPr>
          <p:cNvPr id="3" name="Inhaltsplatzhalt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p>
        </p:txBody>
      </p:sp>
      <p:sp>
        <p:nvSpPr>
          <p:cNvPr id="4" name="Textplatzhalt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de-DE"/>
              <a:t>Textmasterformat bearbeiten</a:t>
            </a:r>
          </a:p>
        </p:txBody>
      </p:sp>
      <p:sp>
        <p:nvSpPr>
          <p:cNvPr id="5" name="Datumsplatzhalter 4"/>
          <p:cNvSpPr>
            <a:spLocks noGrp="1"/>
          </p:cNvSpPr>
          <p:nvPr>
            <p:ph type="dt" sz="half" idx="10"/>
          </p:nvPr>
        </p:nvSpPr>
        <p:spPr/>
        <p:txBody>
          <a:bodyPr/>
          <a:lstStyle/>
          <a:p>
            <a:fld id="{72B22FFB-B6C1-4B9E-9BC2-0B7AD3E0E639}" type="datetimeFigureOut">
              <a:rPr lang="de-DE" smtClean="0"/>
              <a:t>04.03.2025</a:t>
            </a:fld>
            <a:endParaRPr lang="de-DE"/>
          </a:p>
        </p:txBody>
      </p:sp>
      <p:sp>
        <p:nvSpPr>
          <p:cNvPr id="6" name="Fußzeilenplatzhalter 5"/>
          <p:cNvSpPr>
            <a:spLocks noGrp="1"/>
          </p:cNvSpPr>
          <p:nvPr>
            <p:ph type="ftr" sz="quarter" idx="11"/>
          </p:nvPr>
        </p:nvSpPr>
        <p:spPr/>
        <p:txBody>
          <a:bodyPr/>
          <a:lstStyle/>
          <a:p>
            <a:endParaRPr lang="de-DE"/>
          </a:p>
        </p:txBody>
      </p:sp>
      <p:sp>
        <p:nvSpPr>
          <p:cNvPr id="7" name="Foliennummernplatzhalter 6"/>
          <p:cNvSpPr>
            <a:spLocks noGrp="1"/>
          </p:cNvSpPr>
          <p:nvPr>
            <p:ph type="sldNum" sz="quarter" idx="12"/>
          </p:nvPr>
        </p:nvSpPr>
        <p:spPr/>
        <p:txBody>
          <a:bodyPr/>
          <a:lstStyle/>
          <a:p>
            <a:fld id="{3BA43CE7-27C1-416B-961E-F8849331F3C0}" type="slidenum">
              <a:rPr lang="de-DE" smtClean="0"/>
              <a:t>‹Nr.›</a:t>
            </a:fld>
            <a:endParaRPr lang="de-DE"/>
          </a:p>
        </p:txBody>
      </p:sp>
    </p:spTree>
    <p:extLst>
      <p:ext uri="{BB962C8B-B14F-4D97-AF65-F5344CB8AC3E}">
        <p14:creationId xmlns:p14="http://schemas.microsoft.com/office/powerpoint/2010/main" val="1289426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Bild mit Überschrift">
    <p:spTree>
      <p:nvGrpSpPr>
        <p:cNvPr id="1" name=""/>
        <p:cNvGrpSpPr/>
        <p:nvPr/>
      </p:nvGrpSpPr>
      <p:grpSpPr>
        <a:xfrm>
          <a:off x="0" y="0"/>
          <a:ext cx="0" cy="0"/>
          <a:chOff x="0" y="0"/>
          <a:chExt cx="0" cy="0"/>
        </a:xfrm>
      </p:grpSpPr>
      <p:sp>
        <p:nvSpPr>
          <p:cNvPr id="2" name="Titel 1"/>
          <p:cNvSpPr>
            <a:spLocks noGrp="1"/>
          </p:cNvSpPr>
          <p:nvPr>
            <p:ph type="title"/>
          </p:nvPr>
        </p:nvSpPr>
        <p:spPr>
          <a:xfrm>
            <a:off x="1792288" y="4800600"/>
            <a:ext cx="5486400" cy="566738"/>
          </a:xfrm>
        </p:spPr>
        <p:txBody>
          <a:bodyPr anchor="b"/>
          <a:lstStyle>
            <a:lvl1pPr algn="l">
              <a:defRPr sz="2000" b="1"/>
            </a:lvl1pPr>
          </a:lstStyle>
          <a:p>
            <a:r>
              <a:rPr lang="de-DE"/>
              <a:t>Titelmasterformat durch Klicken bearbeiten</a:t>
            </a:r>
          </a:p>
        </p:txBody>
      </p:sp>
      <p:sp>
        <p:nvSpPr>
          <p:cNvPr id="3" name="Bildplatzhalt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e-DE"/>
          </a:p>
        </p:txBody>
      </p:sp>
      <p:sp>
        <p:nvSpPr>
          <p:cNvPr id="4" name="Textplatzhalt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de-DE"/>
              <a:t>Textmasterformat bearbeiten</a:t>
            </a:r>
          </a:p>
        </p:txBody>
      </p:sp>
      <p:sp>
        <p:nvSpPr>
          <p:cNvPr id="5" name="Datumsplatzhalter 4"/>
          <p:cNvSpPr>
            <a:spLocks noGrp="1"/>
          </p:cNvSpPr>
          <p:nvPr>
            <p:ph type="dt" sz="half" idx="10"/>
          </p:nvPr>
        </p:nvSpPr>
        <p:spPr/>
        <p:txBody>
          <a:bodyPr/>
          <a:lstStyle/>
          <a:p>
            <a:fld id="{72B22FFB-B6C1-4B9E-9BC2-0B7AD3E0E639}" type="datetimeFigureOut">
              <a:rPr lang="de-DE" smtClean="0"/>
              <a:t>04.03.2025</a:t>
            </a:fld>
            <a:endParaRPr lang="de-DE"/>
          </a:p>
        </p:txBody>
      </p:sp>
      <p:sp>
        <p:nvSpPr>
          <p:cNvPr id="6" name="Fußzeilenplatzhalter 5"/>
          <p:cNvSpPr>
            <a:spLocks noGrp="1"/>
          </p:cNvSpPr>
          <p:nvPr>
            <p:ph type="ftr" sz="quarter" idx="11"/>
          </p:nvPr>
        </p:nvSpPr>
        <p:spPr/>
        <p:txBody>
          <a:bodyPr/>
          <a:lstStyle/>
          <a:p>
            <a:endParaRPr lang="de-DE"/>
          </a:p>
        </p:txBody>
      </p:sp>
      <p:sp>
        <p:nvSpPr>
          <p:cNvPr id="7" name="Foliennummernplatzhalter 6"/>
          <p:cNvSpPr>
            <a:spLocks noGrp="1"/>
          </p:cNvSpPr>
          <p:nvPr>
            <p:ph type="sldNum" sz="quarter" idx="12"/>
          </p:nvPr>
        </p:nvSpPr>
        <p:spPr/>
        <p:txBody>
          <a:bodyPr/>
          <a:lstStyle/>
          <a:p>
            <a:fld id="{3BA43CE7-27C1-416B-961E-F8849331F3C0}" type="slidenum">
              <a:rPr lang="de-DE" smtClean="0"/>
              <a:t>‹Nr.›</a:t>
            </a:fld>
            <a:endParaRPr lang="de-DE"/>
          </a:p>
        </p:txBody>
      </p:sp>
    </p:spTree>
    <p:extLst>
      <p:ext uri="{BB962C8B-B14F-4D97-AF65-F5344CB8AC3E}">
        <p14:creationId xmlns:p14="http://schemas.microsoft.com/office/powerpoint/2010/main" val="4276834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und vertikaler Tex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Titelmasterformat durch Klicken bearbeiten</a:t>
            </a:r>
          </a:p>
        </p:txBody>
      </p:sp>
      <p:sp>
        <p:nvSpPr>
          <p:cNvPr id="3" name="Vertikaler Textplatzhalter 2"/>
          <p:cNvSpPr>
            <a:spLocks noGrp="1"/>
          </p:cNvSpPr>
          <p:nvPr>
            <p:ph type="body" orient="vert" idx="1"/>
          </p:nvPr>
        </p:nvSpPr>
        <p:spPr/>
        <p:txBody>
          <a:bodyPr vert="eaVert"/>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p>
        </p:txBody>
      </p:sp>
      <p:sp>
        <p:nvSpPr>
          <p:cNvPr id="4" name="Datumsplatzhalter 3"/>
          <p:cNvSpPr>
            <a:spLocks noGrp="1"/>
          </p:cNvSpPr>
          <p:nvPr>
            <p:ph type="dt" sz="half" idx="10"/>
          </p:nvPr>
        </p:nvSpPr>
        <p:spPr/>
        <p:txBody>
          <a:bodyPr/>
          <a:lstStyle/>
          <a:p>
            <a:fld id="{72B22FFB-B6C1-4B9E-9BC2-0B7AD3E0E639}" type="datetimeFigureOut">
              <a:rPr lang="de-DE" smtClean="0"/>
              <a:t>04.03.2025</a:t>
            </a:fld>
            <a:endParaRPr lang="de-DE"/>
          </a:p>
        </p:txBody>
      </p:sp>
      <p:sp>
        <p:nvSpPr>
          <p:cNvPr id="5" name="Fußzeilenplatzhalter 4"/>
          <p:cNvSpPr>
            <a:spLocks noGrp="1"/>
          </p:cNvSpPr>
          <p:nvPr>
            <p:ph type="ftr" sz="quarter" idx="11"/>
          </p:nvPr>
        </p:nvSpPr>
        <p:spPr/>
        <p:txBody>
          <a:bodyPr/>
          <a:lstStyle/>
          <a:p>
            <a:endParaRPr lang="de-DE"/>
          </a:p>
        </p:txBody>
      </p:sp>
      <p:sp>
        <p:nvSpPr>
          <p:cNvPr id="6" name="Foliennummernplatzhalter 5"/>
          <p:cNvSpPr>
            <a:spLocks noGrp="1"/>
          </p:cNvSpPr>
          <p:nvPr>
            <p:ph type="sldNum" sz="quarter" idx="12"/>
          </p:nvPr>
        </p:nvSpPr>
        <p:spPr/>
        <p:txBody>
          <a:bodyPr/>
          <a:lstStyle/>
          <a:p>
            <a:fld id="{3BA43CE7-27C1-416B-961E-F8849331F3C0}" type="slidenum">
              <a:rPr lang="de-DE" smtClean="0"/>
              <a:t>‹Nr.›</a:t>
            </a:fld>
            <a:endParaRPr lang="de-DE"/>
          </a:p>
        </p:txBody>
      </p:sp>
    </p:spTree>
    <p:extLst>
      <p:ext uri="{BB962C8B-B14F-4D97-AF65-F5344CB8AC3E}">
        <p14:creationId xmlns:p14="http://schemas.microsoft.com/office/powerpoint/2010/main" val="3216606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kaler Titel und Text">
    <p:spTree>
      <p:nvGrpSpPr>
        <p:cNvPr id="1" name=""/>
        <p:cNvGrpSpPr/>
        <p:nvPr/>
      </p:nvGrpSpPr>
      <p:grpSpPr>
        <a:xfrm>
          <a:off x="0" y="0"/>
          <a:ext cx="0" cy="0"/>
          <a:chOff x="0" y="0"/>
          <a:chExt cx="0" cy="0"/>
        </a:xfrm>
      </p:grpSpPr>
      <p:sp>
        <p:nvSpPr>
          <p:cNvPr id="2" name="Vertikaler Titel 1"/>
          <p:cNvSpPr>
            <a:spLocks noGrp="1"/>
          </p:cNvSpPr>
          <p:nvPr>
            <p:ph type="title" orient="vert"/>
          </p:nvPr>
        </p:nvSpPr>
        <p:spPr>
          <a:xfrm>
            <a:off x="6629400" y="274638"/>
            <a:ext cx="2057400" cy="5851525"/>
          </a:xfrm>
        </p:spPr>
        <p:txBody>
          <a:bodyPr vert="eaVert"/>
          <a:lstStyle/>
          <a:p>
            <a:r>
              <a:rPr lang="de-DE"/>
              <a:t>Titelmasterformat durch Klicken bearbeiten</a:t>
            </a:r>
          </a:p>
        </p:txBody>
      </p:sp>
      <p:sp>
        <p:nvSpPr>
          <p:cNvPr id="3" name="Vertikaler Textplatzhalter 2"/>
          <p:cNvSpPr>
            <a:spLocks noGrp="1"/>
          </p:cNvSpPr>
          <p:nvPr>
            <p:ph type="body" orient="vert" idx="1"/>
          </p:nvPr>
        </p:nvSpPr>
        <p:spPr>
          <a:xfrm>
            <a:off x="457200" y="274638"/>
            <a:ext cx="6019800" cy="5851525"/>
          </a:xfrm>
        </p:spPr>
        <p:txBody>
          <a:bodyPr vert="eaVert"/>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p>
        </p:txBody>
      </p:sp>
      <p:sp>
        <p:nvSpPr>
          <p:cNvPr id="4" name="Datumsplatzhalter 3"/>
          <p:cNvSpPr>
            <a:spLocks noGrp="1"/>
          </p:cNvSpPr>
          <p:nvPr>
            <p:ph type="dt" sz="half" idx="10"/>
          </p:nvPr>
        </p:nvSpPr>
        <p:spPr/>
        <p:txBody>
          <a:bodyPr/>
          <a:lstStyle/>
          <a:p>
            <a:fld id="{72B22FFB-B6C1-4B9E-9BC2-0B7AD3E0E639}" type="datetimeFigureOut">
              <a:rPr lang="de-DE" smtClean="0"/>
              <a:t>04.03.2025</a:t>
            </a:fld>
            <a:endParaRPr lang="de-DE"/>
          </a:p>
        </p:txBody>
      </p:sp>
      <p:sp>
        <p:nvSpPr>
          <p:cNvPr id="5" name="Fußzeilenplatzhalter 4"/>
          <p:cNvSpPr>
            <a:spLocks noGrp="1"/>
          </p:cNvSpPr>
          <p:nvPr>
            <p:ph type="ftr" sz="quarter" idx="11"/>
          </p:nvPr>
        </p:nvSpPr>
        <p:spPr/>
        <p:txBody>
          <a:bodyPr/>
          <a:lstStyle/>
          <a:p>
            <a:endParaRPr lang="de-DE"/>
          </a:p>
        </p:txBody>
      </p:sp>
      <p:sp>
        <p:nvSpPr>
          <p:cNvPr id="6" name="Foliennummernplatzhalter 5"/>
          <p:cNvSpPr>
            <a:spLocks noGrp="1"/>
          </p:cNvSpPr>
          <p:nvPr>
            <p:ph type="sldNum" sz="quarter" idx="12"/>
          </p:nvPr>
        </p:nvSpPr>
        <p:spPr/>
        <p:txBody>
          <a:bodyPr/>
          <a:lstStyle/>
          <a:p>
            <a:fld id="{3BA43CE7-27C1-416B-961E-F8849331F3C0}" type="slidenum">
              <a:rPr lang="de-DE" smtClean="0"/>
              <a:t>‹Nr.›</a:t>
            </a:fld>
            <a:endParaRPr lang="de-DE"/>
          </a:p>
        </p:txBody>
      </p:sp>
    </p:spTree>
    <p:extLst>
      <p:ext uri="{BB962C8B-B14F-4D97-AF65-F5344CB8AC3E}">
        <p14:creationId xmlns:p14="http://schemas.microsoft.com/office/powerpoint/2010/main" val="4129641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image" Target="Arbeit:UOS:UOS%20Rede%202%20fz:04%20UOS%20PowerPoint%20PPT:04%20PPT%20Allgemein%2011-12:02%20Pix:UOS_PPT_Allgm_01-B_Kopf.jpg" TargetMode="Externa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Arbeit:UOS:UOS%20Rede%202%20fz:04%20UOS%20PowerPoint%20PPT:04%20PPT%20Allgemein%2011-12:02%20Pix:UOS_PPT_Allgm_01-B_Fuss.jpg" TargetMode="Externa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elplatzhalter 1"/>
          <p:cNvSpPr>
            <a:spLocks noGrp="1"/>
          </p:cNvSpPr>
          <p:nvPr>
            <p:ph type="title"/>
          </p:nvPr>
        </p:nvSpPr>
        <p:spPr>
          <a:xfrm>
            <a:off x="457200" y="764704"/>
            <a:ext cx="8229600" cy="792088"/>
          </a:xfrm>
          <a:prstGeom prst="rect">
            <a:avLst/>
          </a:prstGeom>
        </p:spPr>
        <p:txBody>
          <a:bodyPr vert="horz" lIns="91440" tIns="45720" rIns="91440" bIns="45720" rtlCol="0" anchor="ctr">
            <a:noAutofit/>
          </a:bodyPr>
          <a:lstStyle/>
          <a:p>
            <a:r>
              <a:rPr lang="de-DE" dirty="0"/>
              <a:t>Titelmasterformat durch Klicken bearbeiten</a:t>
            </a:r>
          </a:p>
        </p:txBody>
      </p:sp>
      <p:sp>
        <p:nvSpPr>
          <p:cNvPr id="3" name="Textplatzhalter 2"/>
          <p:cNvSpPr>
            <a:spLocks noGrp="1"/>
          </p:cNvSpPr>
          <p:nvPr>
            <p:ph type="body" idx="1"/>
          </p:nvPr>
        </p:nvSpPr>
        <p:spPr>
          <a:xfrm>
            <a:off x="457200" y="1700808"/>
            <a:ext cx="8229600" cy="4752528"/>
          </a:xfrm>
          <a:prstGeom prst="rect">
            <a:avLst/>
          </a:prstGeom>
        </p:spPr>
        <p:txBody>
          <a:bodyPr vert="horz" lIns="91440" tIns="45720" rIns="91440" bIns="45720" rtlCol="0">
            <a:normAutofit/>
          </a:bodyPr>
          <a:lstStyle/>
          <a:p>
            <a:pPr lvl="0"/>
            <a:r>
              <a:rPr lang="de-DE" dirty="0"/>
              <a:t>Textmasterformat bearbeiten</a:t>
            </a:r>
          </a:p>
          <a:p>
            <a:pPr lvl="1"/>
            <a:r>
              <a:rPr lang="de-DE" dirty="0"/>
              <a:t>Zweite Ebene</a:t>
            </a:r>
          </a:p>
          <a:p>
            <a:pPr lvl="2"/>
            <a:r>
              <a:rPr lang="de-DE" dirty="0"/>
              <a:t>Dritte Ebene</a:t>
            </a:r>
          </a:p>
          <a:p>
            <a:pPr lvl="3"/>
            <a:r>
              <a:rPr lang="de-DE" dirty="0"/>
              <a:t>Vierte Ebene</a:t>
            </a:r>
          </a:p>
          <a:p>
            <a:pPr lvl="4"/>
            <a:r>
              <a:rPr lang="de-DE" dirty="0"/>
              <a:t>Fünfte Ebene</a:t>
            </a:r>
          </a:p>
        </p:txBody>
      </p:sp>
      <p:sp>
        <p:nvSpPr>
          <p:cNvPr id="4" name="Datumsplatzhalter 3"/>
          <p:cNvSpPr>
            <a:spLocks noGrp="1"/>
          </p:cNvSpPr>
          <p:nvPr>
            <p:ph type="dt" sz="half" idx="2"/>
          </p:nvPr>
        </p:nvSpPr>
        <p:spPr>
          <a:xfrm>
            <a:off x="457200" y="6540500"/>
            <a:ext cx="2133600" cy="317500"/>
          </a:xfrm>
          <a:prstGeom prst="rect">
            <a:avLst/>
          </a:prstGeom>
        </p:spPr>
        <p:txBody>
          <a:bodyPr vert="horz" lIns="91440" tIns="45720" rIns="91440" bIns="45720" rtlCol="0" anchor="ctr"/>
          <a:lstStyle>
            <a:lvl1pPr algn="l">
              <a:defRPr sz="1200">
                <a:solidFill>
                  <a:schemeClr val="tx1">
                    <a:tint val="75000"/>
                  </a:schemeClr>
                </a:solidFill>
              </a:defRPr>
            </a:lvl1pPr>
          </a:lstStyle>
          <a:p>
            <a:fld id="{72B22FFB-B6C1-4B9E-9BC2-0B7AD3E0E639}" type="datetimeFigureOut">
              <a:rPr lang="de-DE" smtClean="0"/>
              <a:t>04.03.2025</a:t>
            </a:fld>
            <a:endParaRPr lang="de-DE"/>
          </a:p>
        </p:txBody>
      </p:sp>
      <p:sp>
        <p:nvSpPr>
          <p:cNvPr id="5" name="Fußzeilenplatzhalter 4"/>
          <p:cNvSpPr>
            <a:spLocks noGrp="1"/>
          </p:cNvSpPr>
          <p:nvPr>
            <p:ph type="ftr" sz="quarter" idx="3"/>
          </p:nvPr>
        </p:nvSpPr>
        <p:spPr>
          <a:xfrm>
            <a:off x="3124200" y="6540500"/>
            <a:ext cx="2895600" cy="317500"/>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de-DE" dirty="0"/>
          </a:p>
        </p:txBody>
      </p:sp>
      <p:sp>
        <p:nvSpPr>
          <p:cNvPr id="6" name="Foliennummernplatzhalter 5"/>
          <p:cNvSpPr>
            <a:spLocks noGrp="1"/>
          </p:cNvSpPr>
          <p:nvPr>
            <p:ph type="sldNum" sz="quarter" idx="4"/>
          </p:nvPr>
        </p:nvSpPr>
        <p:spPr>
          <a:xfrm>
            <a:off x="6553200" y="6540500"/>
            <a:ext cx="2133600" cy="317500"/>
          </a:xfrm>
          <a:prstGeom prst="rect">
            <a:avLst/>
          </a:prstGeom>
        </p:spPr>
        <p:txBody>
          <a:bodyPr vert="horz" lIns="91440" tIns="45720" rIns="91440" bIns="45720" rtlCol="0" anchor="ctr"/>
          <a:lstStyle>
            <a:lvl1pPr algn="r">
              <a:defRPr sz="1200">
                <a:solidFill>
                  <a:schemeClr val="tx1">
                    <a:tint val="75000"/>
                  </a:schemeClr>
                </a:solidFill>
              </a:defRPr>
            </a:lvl1pPr>
          </a:lstStyle>
          <a:p>
            <a:fld id="{3BA43CE7-27C1-416B-961E-F8849331F3C0}" type="slidenum">
              <a:rPr lang="de-DE" smtClean="0"/>
              <a:t>‹Nr.›</a:t>
            </a:fld>
            <a:endParaRPr lang="de-DE"/>
          </a:p>
        </p:txBody>
      </p:sp>
      <p:pic>
        <p:nvPicPr>
          <p:cNvPr id="7" name="Picture 23" descr="Arbeit:UOS:UOS Rede 2 fz:04 UOS PowerPoint PPT:04 PPT Allgemein 11-12:02 Pix:UOS_PPT_Allgm_01-B_Fuss.jpg"/>
          <p:cNvPicPr>
            <a:picLocks noChangeAspect="1" noChangeArrowheads="1"/>
          </p:cNvPicPr>
          <p:nvPr/>
        </p:nvPicPr>
        <p:blipFill>
          <a:blip r:embed="rId13" r:link="rId14">
            <a:extLst>
              <a:ext uri="{28A0092B-C50C-407E-A947-70E740481C1C}">
                <a14:useLocalDpi xmlns:a14="http://schemas.microsoft.com/office/drawing/2010/main" val="0"/>
              </a:ext>
            </a:extLst>
          </a:blip>
          <a:srcRect/>
          <a:stretch>
            <a:fillRect/>
          </a:stretch>
        </p:blipFill>
        <p:spPr bwMode="auto">
          <a:xfrm>
            <a:off x="-1588" y="6540500"/>
            <a:ext cx="9145588" cy="31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4" descr="Arbeit:UOS:UOS Rede 2 fz:04 UOS PowerPoint PPT:04 PPT Allgemein 11-12:02 Pix:UOS_PPT_Allgm_01-B_Kopf.jpg"/>
          <p:cNvPicPr>
            <a:picLocks noChangeAspect="1" noChangeArrowheads="1"/>
          </p:cNvPicPr>
          <p:nvPr/>
        </p:nvPicPr>
        <p:blipFill>
          <a:blip r:embed="rId15" r:link="rId16">
            <a:extLst>
              <a:ext uri="{28A0092B-C50C-407E-A947-70E740481C1C}">
                <a14:useLocalDpi xmlns:a14="http://schemas.microsoft.com/office/drawing/2010/main" val="0"/>
              </a:ext>
            </a:extLst>
          </a:blip>
          <a:srcRect/>
          <a:stretch>
            <a:fillRect/>
          </a:stretch>
        </p:blipFill>
        <p:spPr bwMode="auto">
          <a:xfrm>
            <a:off x="4936" y="0"/>
            <a:ext cx="9145587" cy="63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p:cNvPicPr>
            <a:picLocks noChangeAspect="1"/>
          </p:cNvPicPr>
          <p:nvPr userDrawn="1"/>
        </p:nvPicPr>
        <p:blipFill rotWithShape="1">
          <a:blip r:embed="rId17">
            <a:extLst>
              <a:ext uri="{28A0092B-C50C-407E-A947-70E740481C1C}">
                <a14:useLocalDpi xmlns:a14="http://schemas.microsoft.com/office/drawing/2010/main" val="0"/>
              </a:ext>
            </a:extLst>
          </a:blip>
          <a:srcRect b="28472"/>
          <a:stretch/>
        </p:blipFill>
        <p:spPr bwMode="auto">
          <a:xfrm>
            <a:off x="7878852" y="1"/>
            <a:ext cx="1265148" cy="620687"/>
          </a:xfrm>
          <a:prstGeom prst="rect">
            <a:avLst/>
          </a:prstGeom>
          <a:noFill/>
          <a:ln>
            <a:noFill/>
          </a:ln>
        </p:spPr>
      </p:pic>
    </p:spTree>
    <p:extLst>
      <p:ext uri="{BB962C8B-B14F-4D97-AF65-F5344CB8AC3E}">
        <p14:creationId xmlns:p14="http://schemas.microsoft.com/office/powerpoint/2010/main" val="40805367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spcBef>
          <a:spcPct val="0"/>
        </a:spcBef>
        <a:buNone/>
        <a:defRPr sz="2400" b="1" kern="1200">
          <a:solidFill>
            <a:srgbClr val="980528"/>
          </a:solidFill>
          <a:latin typeface="Arial" panose="020B0604020202020204" pitchFamily="34" charset="0"/>
          <a:ea typeface="+mj-ea"/>
          <a:cs typeface="Arial" panose="020B0604020202020204" pitchFamily="34" charset="0"/>
        </a:defRPr>
      </a:lvl1pPr>
    </p:titleStyle>
    <p:bodyStyle>
      <a:lvl1pPr marL="357188" indent="-357188" algn="l" defTabSz="914400" rtl="0" eaLnBrk="1" latinLnBrk="0" hangingPunct="1">
        <a:spcBef>
          <a:spcPct val="20000"/>
        </a:spcBef>
        <a:buClr>
          <a:srgbClr val="980528"/>
        </a:buClr>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22300" indent="-265113" algn="l" defTabSz="914400" rtl="0" eaLnBrk="1" latinLnBrk="0" hangingPunct="1">
        <a:spcBef>
          <a:spcPct val="20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spcBef>
          <a:spcPct val="200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spcBef>
          <a:spcPct val="200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spcBef>
          <a:spcPct val="200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moodle.nibis.de/nunphysk/"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18.jpeg"/><Relationship Id="rId5" Type="http://schemas.openxmlformats.org/officeDocument/2006/relationships/image" Target="../media/image17.png"/><Relationship Id="rId4" Type="http://schemas.openxmlformats.org/officeDocument/2006/relationships/notesSlide" Target="../notesSlides/notesSlide7.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62.png"/></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physikdidaktik.uni-osnabrueck.de/elehre_fahrradkett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2" Type="http://schemas.openxmlformats.org/officeDocument/2006/relationships/image" Target="../media/image17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33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7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4.mp4"/><Relationship Id="rId1" Type="http://schemas.openxmlformats.org/officeDocument/2006/relationships/video" Target="NULL" TargetMode="External"/><Relationship Id="rId4" Type="http://schemas.openxmlformats.org/officeDocument/2006/relationships/image" Target="../media/image39.png"/></Relationships>
</file>

<file path=ppt/slides/_rels/slide3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5.mp4"/><Relationship Id="rId1" Type="http://schemas.openxmlformats.org/officeDocument/2006/relationships/video" Target="NULL" TargetMode="External"/><Relationship Id="rId4" Type="http://schemas.openxmlformats.org/officeDocument/2006/relationships/image" Target="../media/image41.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24.png"/><Relationship Id="rId4" Type="http://schemas.openxmlformats.org/officeDocument/2006/relationships/notesSlide" Target="../notesSlides/notesSlide10.xml"/></Relationships>
</file>

<file path=ppt/slides/_rels/slide4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7.mp4"/><Relationship Id="rId1" Type="http://schemas.openxmlformats.org/officeDocument/2006/relationships/video" Target="NULL" TargetMode="External"/><Relationship Id="rId5" Type="http://schemas.openxmlformats.org/officeDocument/2006/relationships/image" Target="../media/image44.png"/><Relationship Id="rId4" Type="http://schemas.openxmlformats.org/officeDocument/2006/relationships/image" Target="../media/image43.png"/></Relationships>
</file>

<file path=ppt/slides/_rels/slide44.xml.rels><?xml version="1.0" encoding="UTF-8" standalone="yes"?>
<Relationships xmlns="http://schemas.openxmlformats.org/package/2006/relationships"><Relationship Id="rId2" Type="http://schemas.openxmlformats.org/officeDocument/2006/relationships/image" Target="../media/image45.em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8.mp4"/><Relationship Id="rId1" Type="http://schemas.openxmlformats.org/officeDocument/2006/relationships/video" Target="NULL" TargetMode="External"/><Relationship Id="rId5" Type="http://schemas.openxmlformats.org/officeDocument/2006/relationships/image" Target="../media/image45.emf"/><Relationship Id="rId4" Type="http://schemas.openxmlformats.org/officeDocument/2006/relationships/image" Target="../media/image46.png"/></Relationships>
</file>

<file path=ppt/slides/_rels/slide4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5.em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5.emf"/><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slide" Target="slide5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50.emf"/><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1.emf"/><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2.em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55.png"/><Relationship Id="rId4" Type="http://schemas.openxmlformats.org/officeDocument/2006/relationships/image" Target="../media/image54.png"/></Relationships>
</file>

<file path=ppt/slides/_rels/slide58.xml.rels><?xml version="1.0" encoding="UTF-8" standalone="yes"?>
<Relationships xmlns="http://schemas.openxmlformats.org/package/2006/relationships"><Relationship Id="rId2" Type="http://schemas.openxmlformats.org/officeDocument/2006/relationships/hyperlink" Target="mailto:mkahnt@uni-osnabrueck.d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DD49C0E-2EF7-B98B-339F-9E1EA0A2AB8E}"/>
              </a:ext>
            </a:extLst>
          </p:cNvPr>
          <p:cNvSpPr>
            <a:spLocks noGrp="1"/>
          </p:cNvSpPr>
          <p:nvPr>
            <p:ph type="title"/>
          </p:nvPr>
        </p:nvSpPr>
        <p:spPr>
          <a:xfrm>
            <a:off x="839343" y="937378"/>
            <a:ext cx="6995575" cy="857250"/>
          </a:xfrm>
        </p:spPr>
        <p:txBody>
          <a:bodyPr>
            <a:normAutofit/>
          </a:bodyPr>
          <a:lstStyle/>
          <a:p>
            <a:r>
              <a:rPr lang="de-DE" dirty="0">
                <a:solidFill>
                  <a:srgbClr val="FF0000"/>
                </a:solidFill>
                <a:latin typeface="Calibri" panose="020F0502020204030204" pitchFamily="34" charset="0"/>
                <a:ea typeface="Calibri" panose="020F0502020204030204" pitchFamily="34" charset="0"/>
                <a:cs typeface="Calibri" panose="020F0502020204030204" pitchFamily="34" charset="0"/>
              </a:rPr>
              <a:t>Online-Zugang (ca. 75 MB, *.</a:t>
            </a:r>
            <a:r>
              <a:rPr lang="de-DE" dirty="0" err="1">
                <a:solidFill>
                  <a:srgbClr val="FF0000"/>
                </a:solidFill>
                <a:latin typeface="Calibri" panose="020F0502020204030204" pitchFamily="34" charset="0"/>
                <a:ea typeface="Calibri" panose="020F0502020204030204" pitchFamily="34" charset="0"/>
                <a:cs typeface="Calibri" panose="020F0502020204030204" pitchFamily="34" charset="0"/>
              </a:rPr>
              <a:t>zip</a:t>
            </a:r>
            <a:r>
              <a:rPr lang="de-DE" dirty="0">
                <a:solidFill>
                  <a:srgbClr val="FF0000"/>
                </a:solidFill>
                <a:latin typeface="Calibri" panose="020F0502020204030204" pitchFamily="34" charset="0"/>
                <a:ea typeface="Calibri" panose="020F0502020204030204" pitchFamily="34" charset="0"/>
                <a:cs typeface="Calibri" panose="020F0502020204030204" pitchFamily="34" charset="0"/>
              </a:rPr>
              <a:t>)</a:t>
            </a:r>
          </a:p>
        </p:txBody>
      </p:sp>
      <p:sp>
        <p:nvSpPr>
          <p:cNvPr id="3" name="Inhaltsplatzhalter 2">
            <a:extLst>
              <a:ext uri="{FF2B5EF4-FFF2-40B4-BE49-F238E27FC236}">
                <a16:creationId xmlns:a16="http://schemas.microsoft.com/office/drawing/2014/main" id="{0DEEF63C-3F58-5B04-24BC-A2D655A746F4}"/>
              </a:ext>
            </a:extLst>
          </p:cNvPr>
          <p:cNvSpPr>
            <a:spLocks noGrp="1"/>
          </p:cNvSpPr>
          <p:nvPr>
            <p:ph idx="1"/>
          </p:nvPr>
        </p:nvSpPr>
        <p:spPr>
          <a:xfrm>
            <a:off x="1657350" y="1794628"/>
            <a:ext cx="5829300" cy="3586346"/>
          </a:xfrm>
        </p:spPr>
        <p:txBody>
          <a:bodyPr>
            <a:normAutofit/>
          </a:bodyPr>
          <a:lstStyle/>
          <a:p>
            <a:pPr marL="0" indent="0" algn="ctr">
              <a:buNone/>
            </a:pPr>
            <a:r>
              <a:rPr lang="de-DE" dirty="0">
                <a:latin typeface="Calibri" panose="020F0502020204030204" pitchFamily="34" charset="0"/>
                <a:ea typeface="Calibri" panose="020F0502020204030204" pitchFamily="34" charset="0"/>
                <a:cs typeface="Calibri" panose="020F0502020204030204" pitchFamily="34" charset="0"/>
                <a:hlinkClick r:id="rId2"/>
              </a:rPr>
              <a:t>https://moodle.nibis.de/nunphysk/</a:t>
            </a:r>
            <a:endParaRPr lang="de-DE" dirty="0">
              <a:latin typeface="Calibri" panose="020F0502020204030204" pitchFamily="34" charset="0"/>
              <a:ea typeface="Calibri" panose="020F0502020204030204" pitchFamily="34" charset="0"/>
              <a:cs typeface="Calibri" panose="020F0502020204030204" pitchFamily="34" charset="0"/>
            </a:endParaRPr>
          </a:p>
          <a:p>
            <a:pPr marL="0" indent="0" algn="ctr">
              <a:buNone/>
            </a:pPr>
            <a:r>
              <a:rPr lang="de-DE" dirty="0">
                <a:solidFill>
                  <a:srgbClr val="FF0000"/>
                </a:solidFill>
                <a:latin typeface="Calibri" panose="020F0502020204030204" pitchFamily="34" charset="0"/>
                <a:ea typeface="Calibri" panose="020F0502020204030204" pitchFamily="34" charset="0"/>
                <a:cs typeface="Calibri" panose="020F0502020204030204" pitchFamily="34" charset="0"/>
              </a:rPr>
              <a:t>Achtung: ohne „i“</a:t>
            </a:r>
          </a:p>
          <a:p>
            <a:pPr marL="0" indent="0" algn="ctr">
              <a:buNone/>
            </a:pPr>
            <a:endParaRPr lang="de-DE" dirty="0">
              <a:latin typeface="Calibri" panose="020F0502020204030204" pitchFamily="34" charset="0"/>
              <a:ea typeface="Calibri" panose="020F0502020204030204" pitchFamily="34" charset="0"/>
              <a:cs typeface="Calibri" panose="020F0502020204030204" pitchFamily="34" charset="0"/>
            </a:endParaRPr>
          </a:p>
          <a:p>
            <a:pPr marL="0" indent="0" algn="ctr">
              <a:buNone/>
            </a:pPr>
            <a:endParaRPr lang="de-DE" dirty="0">
              <a:latin typeface="Calibri" panose="020F0502020204030204" pitchFamily="34" charset="0"/>
              <a:ea typeface="Calibri" panose="020F0502020204030204" pitchFamily="34" charset="0"/>
              <a:cs typeface="Calibri" panose="020F0502020204030204" pitchFamily="34" charset="0"/>
            </a:endParaRPr>
          </a:p>
          <a:p>
            <a:pPr marL="0" indent="0" algn="ctr">
              <a:buNone/>
            </a:pPr>
            <a:endParaRPr lang="de-DE" dirty="0">
              <a:latin typeface="Calibri" panose="020F0502020204030204" pitchFamily="34" charset="0"/>
              <a:ea typeface="Calibri" panose="020F0502020204030204" pitchFamily="34" charset="0"/>
              <a:cs typeface="Calibri" panose="020F0502020204030204" pitchFamily="34" charset="0"/>
            </a:endParaRPr>
          </a:p>
          <a:p>
            <a:pPr marL="0" indent="0" algn="ctr">
              <a:buNone/>
            </a:pPr>
            <a:endParaRPr lang="de-DE" dirty="0">
              <a:latin typeface="Calibri" panose="020F0502020204030204" pitchFamily="34" charset="0"/>
              <a:ea typeface="Calibri" panose="020F0502020204030204" pitchFamily="34" charset="0"/>
              <a:cs typeface="Calibri" panose="020F0502020204030204" pitchFamily="34" charset="0"/>
            </a:endParaRPr>
          </a:p>
          <a:p>
            <a:pPr marL="0" indent="0" algn="ctr">
              <a:buNone/>
            </a:pPr>
            <a:r>
              <a:rPr lang="de-DE" dirty="0">
                <a:latin typeface="Calibri" panose="020F0502020204030204" pitchFamily="34" charset="0"/>
                <a:ea typeface="Calibri" panose="020F0502020204030204" pitchFamily="34" charset="0"/>
                <a:cs typeface="Calibri" panose="020F0502020204030204" pitchFamily="34" charset="0"/>
              </a:rPr>
              <a:t>„Klick“ auf Gastbereich … dann ganz oben</a:t>
            </a:r>
          </a:p>
          <a:p>
            <a:pPr marL="0" indent="0" algn="ctr">
              <a:buNone/>
            </a:pPr>
            <a:r>
              <a:rPr lang="de-DE" sz="1900" b="1" dirty="0">
                <a:solidFill>
                  <a:srgbClr val="FF0000"/>
                </a:solidFill>
              </a:rPr>
              <a:t>Vortrag zur Fahrradkette mit Link zum Material / Einführung zum Kraftbegriff / Bewertungskompetenz Sek I </a:t>
            </a:r>
          </a:p>
          <a:p>
            <a:pPr marL="0" indent="0" algn="ctr">
              <a:buNone/>
            </a:pPr>
            <a:endParaRPr lang="de-DE" sz="1500" dirty="0"/>
          </a:p>
          <a:p>
            <a:pPr marL="0" indent="0" algn="ctr">
              <a:buNone/>
            </a:pPr>
            <a:endParaRPr lang="de-DE" dirty="0">
              <a:latin typeface="Calibri" panose="020F0502020204030204" pitchFamily="34" charset="0"/>
              <a:ea typeface="Calibri" panose="020F0502020204030204" pitchFamily="34" charset="0"/>
              <a:cs typeface="Calibri" panose="020F0502020204030204" pitchFamily="34" charset="0"/>
            </a:endParaRPr>
          </a:p>
        </p:txBody>
      </p:sp>
      <p:pic>
        <p:nvPicPr>
          <p:cNvPr id="4" name="Grafik 3">
            <a:extLst>
              <a:ext uri="{FF2B5EF4-FFF2-40B4-BE49-F238E27FC236}">
                <a16:creationId xmlns:a16="http://schemas.microsoft.com/office/drawing/2014/main" id="{353C0EFF-1E4E-E350-F82B-9BB5693BBC9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3722440" y="2651878"/>
            <a:ext cx="1474478" cy="1474478"/>
          </a:xfrm>
          <a:prstGeom prst="rect">
            <a:avLst/>
          </a:prstGeom>
          <a:noFill/>
          <a:ln>
            <a:noFill/>
          </a:ln>
        </p:spPr>
      </p:pic>
    </p:spTree>
    <p:extLst>
      <p:ext uri="{BB962C8B-B14F-4D97-AF65-F5344CB8AC3E}">
        <p14:creationId xmlns:p14="http://schemas.microsoft.com/office/powerpoint/2010/main" val="15314211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ctrTitle"/>
          </p:nvPr>
        </p:nvSpPr>
        <p:spPr>
          <a:xfrm>
            <a:off x="0" y="908720"/>
            <a:ext cx="9144000" cy="2448272"/>
          </a:xfrm>
        </p:spPr>
        <p:txBody>
          <a:bodyPr/>
          <a:lstStyle/>
          <a:p>
            <a:r>
              <a:rPr lang="de-DE" dirty="0"/>
              <a:t>Die Fahrradkette als Modell</a:t>
            </a:r>
            <a:br>
              <a:rPr lang="de-DE" dirty="0"/>
            </a:br>
            <a:r>
              <a:rPr lang="de-DE" dirty="0"/>
              <a:t>im Elektrikunterricht der Sek I</a:t>
            </a:r>
          </a:p>
        </p:txBody>
      </p:sp>
      <p:sp>
        <p:nvSpPr>
          <p:cNvPr id="3" name="Untertitel 2"/>
          <p:cNvSpPr>
            <a:spLocks noGrp="1"/>
          </p:cNvSpPr>
          <p:nvPr>
            <p:ph type="subTitle" idx="1"/>
          </p:nvPr>
        </p:nvSpPr>
        <p:spPr>
          <a:xfrm>
            <a:off x="1371600" y="3284984"/>
            <a:ext cx="6400800" cy="744488"/>
          </a:xfrm>
        </p:spPr>
        <p:txBody>
          <a:bodyPr/>
          <a:lstStyle/>
          <a:p>
            <a:endParaRPr lang="de-DE" dirty="0"/>
          </a:p>
        </p:txBody>
      </p:sp>
      <p:pic>
        <p:nvPicPr>
          <p:cNvPr id="276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767" t="14565" r="-2767" b="33270"/>
          <a:stretch/>
        </p:blipFill>
        <p:spPr bwMode="auto">
          <a:xfrm>
            <a:off x="-180528" y="3717032"/>
            <a:ext cx="9865096" cy="28510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20654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Inhalt </a:t>
            </a:r>
          </a:p>
        </p:txBody>
      </p:sp>
      <p:sp>
        <p:nvSpPr>
          <p:cNvPr id="3" name="Inhaltsplatzhalter 2"/>
          <p:cNvSpPr>
            <a:spLocks noGrp="1"/>
          </p:cNvSpPr>
          <p:nvPr>
            <p:ph idx="1"/>
          </p:nvPr>
        </p:nvSpPr>
        <p:spPr/>
        <p:txBody>
          <a:bodyPr>
            <a:normAutofit/>
          </a:bodyPr>
          <a:lstStyle/>
          <a:p>
            <a:pPr>
              <a:buFont typeface="Wingdings" panose="05000000000000000000" pitchFamily="2" charset="2"/>
              <a:buChar char="Ø"/>
            </a:pPr>
            <a:r>
              <a:rPr lang="de-DE" dirty="0"/>
              <a:t>Ausgangslage und Motivation</a:t>
            </a:r>
          </a:p>
          <a:p>
            <a:pPr>
              <a:buFont typeface="Wingdings" panose="05000000000000000000" pitchFamily="2" charset="2"/>
              <a:buChar char="Ø"/>
            </a:pPr>
            <a:r>
              <a:rPr lang="de-DE" dirty="0"/>
              <a:t>Vorstellung des Fahrradkettenmodells, </a:t>
            </a:r>
            <a:br>
              <a:rPr lang="de-DE" dirty="0"/>
            </a:br>
            <a:r>
              <a:rPr lang="de-DE" dirty="0"/>
              <a:t>Gegenüberstellung physikalischer Größen</a:t>
            </a:r>
          </a:p>
          <a:p>
            <a:pPr>
              <a:buFont typeface="Wingdings" panose="05000000000000000000" pitchFamily="2" charset="2"/>
              <a:buChar char="Ø"/>
            </a:pPr>
            <a:r>
              <a:rPr lang="de-DE" dirty="0"/>
              <a:t>Die Fahrradkette als durchgängiges Modell</a:t>
            </a:r>
          </a:p>
          <a:p>
            <a:pPr>
              <a:buFont typeface="Wingdings" panose="05000000000000000000" pitchFamily="2" charset="2"/>
              <a:buChar char="Ø"/>
            </a:pPr>
            <a:r>
              <a:rPr lang="de-DE" dirty="0"/>
              <a:t>Unterrichtselemente </a:t>
            </a:r>
          </a:p>
          <a:p>
            <a:pPr>
              <a:buFont typeface="Wingdings" panose="05000000000000000000" pitchFamily="2" charset="2"/>
              <a:buChar char="Ø"/>
            </a:pPr>
            <a:r>
              <a:rPr lang="de-DE" dirty="0"/>
              <a:t>Empirische Untersuchung</a:t>
            </a:r>
          </a:p>
          <a:p>
            <a:pPr>
              <a:buFont typeface="Wingdings" panose="05000000000000000000" pitchFamily="2" charset="2"/>
              <a:buChar char="Ø"/>
            </a:pPr>
            <a:endParaRPr lang="de-DE" dirty="0"/>
          </a:p>
          <a:p>
            <a:pPr>
              <a:buFont typeface="Wingdings" panose="05000000000000000000" pitchFamily="2" charset="2"/>
              <a:buChar char="Ø"/>
            </a:pPr>
            <a:endParaRPr lang="de-DE" dirty="0"/>
          </a:p>
          <a:p>
            <a:pPr marL="0" indent="0">
              <a:buNone/>
            </a:pPr>
            <a:r>
              <a:rPr lang="de-DE" b="1" dirty="0">
                <a:solidFill>
                  <a:srgbClr val="980528"/>
                </a:solidFill>
              </a:rPr>
              <a:t>Fortbildungsidee: </a:t>
            </a:r>
            <a:br>
              <a:rPr lang="de-DE" dirty="0"/>
            </a:br>
            <a:r>
              <a:rPr lang="de-DE" dirty="0"/>
              <a:t>Vorstellen eines „fertigen“ Vorschlags aus der Uni Osnabrück</a:t>
            </a:r>
            <a:br>
              <a:rPr lang="de-DE" dirty="0"/>
            </a:br>
            <a:r>
              <a:rPr lang="de-DE" dirty="0"/>
              <a:t>Ausprobieren zentraler Materialien und Experimente</a:t>
            </a:r>
          </a:p>
          <a:p>
            <a:pPr>
              <a:buFont typeface="Wingdings" panose="05000000000000000000" pitchFamily="2" charset="2"/>
              <a:buChar char="Ø"/>
            </a:pPr>
            <a:endParaRPr lang="de-DE" dirty="0"/>
          </a:p>
        </p:txBody>
      </p:sp>
    </p:spTree>
    <p:extLst>
      <p:ext uri="{BB962C8B-B14F-4D97-AF65-F5344CB8AC3E}">
        <p14:creationId xmlns:p14="http://schemas.microsoft.com/office/powerpoint/2010/main" val="28091280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3FEF4C-DEA2-0BCA-2E7E-E898582F8216}"/>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933D885B-85C9-1298-3E50-C887E9E9B33F}"/>
              </a:ext>
            </a:extLst>
          </p:cNvPr>
          <p:cNvSpPr>
            <a:spLocks noGrp="1"/>
          </p:cNvSpPr>
          <p:nvPr>
            <p:ph type="title"/>
          </p:nvPr>
        </p:nvSpPr>
        <p:spPr/>
        <p:txBody>
          <a:bodyPr/>
          <a:lstStyle/>
          <a:p>
            <a:r>
              <a:rPr lang="de-DE" dirty="0"/>
              <a:t>Ausgangslage und Motivation </a:t>
            </a:r>
          </a:p>
        </p:txBody>
      </p:sp>
      <p:sp>
        <p:nvSpPr>
          <p:cNvPr id="3" name="Inhaltsplatzhalter 2">
            <a:extLst>
              <a:ext uri="{FF2B5EF4-FFF2-40B4-BE49-F238E27FC236}">
                <a16:creationId xmlns:a16="http://schemas.microsoft.com/office/drawing/2014/main" id="{7A7CDC3A-62E7-581B-9396-87DD8E61EFF3}"/>
              </a:ext>
            </a:extLst>
          </p:cNvPr>
          <p:cNvSpPr>
            <a:spLocks noGrp="1"/>
          </p:cNvSpPr>
          <p:nvPr>
            <p:ph idx="1"/>
          </p:nvPr>
        </p:nvSpPr>
        <p:spPr>
          <a:xfrm>
            <a:off x="457200" y="1527292"/>
            <a:ext cx="8579296" cy="4896544"/>
          </a:xfrm>
        </p:spPr>
        <p:txBody>
          <a:bodyPr>
            <a:normAutofit/>
          </a:bodyPr>
          <a:lstStyle/>
          <a:p>
            <a:pPr marL="0" indent="0">
              <a:buNone/>
            </a:pPr>
            <a:r>
              <a:rPr lang="de-DE" dirty="0">
                <a:solidFill>
                  <a:srgbClr val="980528"/>
                </a:solidFill>
              </a:rPr>
              <a:t>Probleme des traditionellen </a:t>
            </a:r>
            <a:r>
              <a:rPr lang="de-DE" dirty="0" err="1">
                <a:solidFill>
                  <a:srgbClr val="980528"/>
                </a:solidFill>
              </a:rPr>
              <a:t>Elektrikunterrichts</a:t>
            </a:r>
            <a:r>
              <a:rPr lang="de-DE" dirty="0">
                <a:solidFill>
                  <a:srgbClr val="980528"/>
                </a:solidFill>
              </a:rPr>
              <a:t> </a:t>
            </a:r>
            <a:r>
              <a:rPr lang="de-DE" sz="1400" dirty="0"/>
              <a:t>(</a:t>
            </a:r>
            <a:r>
              <a:rPr lang="de-DE" sz="1400" dirty="0" err="1"/>
              <a:t>Schecker</a:t>
            </a:r>
            <a:r>
              <a:rPr lang="de-DE" sz="1400" dirty="0"/>
              <a:t> et al. 2018, </a:t>
            </a:r>
            <a:r>
              <a:rPr lang="de-DE" sz="1400" dirty="0" err="1"/>
              <a:t>Rhöneck</a:t>
            </a:r>
            <a:r>
              <a:rPr lang="de-DE" sz="1400" dirty="0"/>
              <a:t> 1986)</a:t>
            </a:r>
          </a:p>
          <a:p>
            <a:r>
              <a:rPr lang="de-DE" dirty="0"/>
              <a:t>Verbrauchsvorstellung</a:t>
            </a:r>
          </a:p>
          <a:p>
            <a:r>
              <a:rPr lang="de-DE" dirty="0"/>
              <a:t>fehlende Differenzierung von Spannung und Strom</a:t>
            </a:r>
          </a:p>
          <a:p>
            <a:r>
              <a:rPr lang="de-DE" dirty="0"/>
              <a:t>dominierender Strombegriff </a:t>
            </a:r>
          </a:p>
          <a:p>
            <a:pPr marL="0" indent="0">
              <a:buNone/>
            </a:pPr>
            <a:endParaRPr lang="de-DE" dirty="0">
              <a:solidFill>
                <a:srgbClr val="980528"/>
              </a:solidFill>
            </a:endParaRPr>
          </a:p>
          <a:p>
            <a:pPr marL="0" indent="0">
              <a:buNone/>
            </a:pPr>
            <a:r>
              <a:rPr lang="de-DE" dirty="0">
                <a:solidFill>
                  <a:srgbClr val="980528"/>
                </a:solidFill>
              </a:rPr>
              <a:t>Bisherige Nutzung des Fahrradkettenmodells:</a:t>
            </a:r>
          </a:p>
          <a:p>
            <a:r>
              <a:rPr lang="de-DE" dirty="0"/>
              <a:t>„eines von vielen“ </a:t>
            </a:r>
            <a:r>
              <a:rPr lang="de-DE" sz="1400" dirty="0"/>
              <a:t>(</a:t>
            </a:r>
            <a:r>
              <a:rPr lang="de-DE" sz="1400" dirty="0" err="1"/>
              <a:t>Bredthauer</a:t>
            </a:r>
            <a:r>
              <a:rPr lang="de-DE" sz="1400" dirty="0"/>
              <a:t> et al. 2017, </a:t>
            </a:r>
            <a:r>
              <a:rPr lang="de-DE" sz="1400" dirty="0" err="1"/>
              <a:t>Oberholz</a:t>
            </a:r>
            <a:r>
              <a:rPr lang="de-DE" sz="1400" dirty="0"/>
              <a:t> 2012)</a:t>
            </a:r>
          </a:p>
          <a:p>
            <a:r>
              <a:rPr lang="de-DE" dirty="0"/>
              <a:t>zur Nutzung der Kreislaufvorstellung </a:t>
            </a:r>
            <a:r>
              <a:rPr lang="de-DE" sz="1400" dirty="0"/>
              <a:t>(Lichtenberger 2019)</a:t>
            </a:r>
          </a:p>
          <a:p>
            <a:r>
              <a:rPr lang="de-DE" dirty="0"/>
              <a:t>zu Beginn des </a:t>
            </a:r>
            <a:r>
              <a:rPr lang="de-DE" dirty="0" err="1"/>
              <a:t>Elektrikunterrichts</a:t>
            </a:r>
            <a:endParaRPr lang="de-DE" dirty="0"/>
          </a:p>
          <a:p>
            <a:pPr marL="0" indent="0">
              <a:buNone/>
            </a:pPr>
            <a:endParaRPr lang="de-DE" dirty="0">
              <a:solidFill>
                <a:srgbClr val="980528"/>
              </a:solidFill>
            </a:endParaRPr>
          </a:p>
          <a:p>
            <a:pPr marL="0" indent="0">
              <a:buNone/>
            </a:pPr>
            <a:r>
              <a:rPr lang="de-DE" dirty="0">
                <a:solidFill>
                  <a:srgbClr val="980528"/>
                </a:solidFill>
              </a:rPr>
              <a:t>Gibt es überhaupt eine geeignete Modellvorstellung?</a:t>
            </a:r>
          </a:p>
          <a:p>
            <a:endParaRPr lang="de-DE" dirty="0"/>
          </a:p>
          <a:p>
            <a:endParaRPr lang="de-DE" dirty="0"/>
          </a:p>
          <a:p>
            <a:endParaRPr lang="de-DE" dirty="0"/>
          </a:p>
          <a:p>
            <a:endParaRPr lang="de-DE" dirty="0"/>
          </a:p>
          <a:p>
            <a:endParaRPr lang="de-DE" dirty="0"/>
          </a:p>
          <a:p>
            <a:endParaRPr lang="de-DE" dirty="0"/>
          </a:p>
          <a:p>
            <a:pPr marL="0" indent="0">
              <a:buNone/>
            </a:pPr>
            <a:endParaRPr lang="de-DE" dirty="0"/>
          </a:p>
        </p:txBody>
      </p:sp>
    </p:spTree>
    <p:extLst>
      <p:ext uri="{BB962C8B-B14F-4D97-AF65-F5344CB8AC3E}">
        <p14:creationId xmlns:p14="http://schemas.microsoft.com/office/powerpoint/2010/main" val="251139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0AB29CF-597C-447C-8B29-E6BA44575464}"/>
              </a:ext>
            </a:extLst>
          </p:cNvPr>
          <p:cNvSpPr>
            <a:spLocks noGrp="1"/>
          </p:cNvSpPr>
          <p:nvPr>
            <p:ph type="title"/>
          </p:nvPr>
        </p:nvSpPr>
        <p:spPr>
          <a:xfrm>
            <a:off x="457200" y="764704"/>
            <a:ext cx="8229600" cy="4608512"/>
          </a:xfrm>
        </p:spPr>
        <p:txBody>
          <a:bodyPr anchor="t" anchorCtr="0">
            <a:normAutofit fontScale="90000"/>
          </a:bodyPr>
          <a:lstStyle/>
          <a:p>
            <a:r>
              <a:rPr lang="de-DE" dirty="0"/>
              <a:t>Wassermodell - offen</a:t>
            </a:r>
            <a:br>
              <a:rPr lang="de-DE" dirty="0"/>
            </a:br>
            <a:r>
              <a:rPr lang="de-DE" dirty="0"/>
              <a:t>Wassermodell – geschlossen</a:t>
            </a:r>
            <a:br>
              <a:rPr lang="de-DE" dirty="0"/>
            </a:br>
            <a:br>
              <a:rPr lang="de-DE" dirty="0"/>
            </a:br>
            <a:br>
              <a:rPr lang="de-DE" dirty="0"/>
            </a:br>
            <a:r>
              <a:rPr lang="de-DE" dirty="0"/>
              <a:t>Stäbchenmodell               </a:t>
            </a:r>
            <a:br>
              <a:rPr lang="de-DE" dirty="0"/>
            </a:br>
            <a:r>
              <a:rPr lang="de-DE" dirty="0"/>
              <a:t>                                                                Elektronengasmodell</a:t>
            </a:r>
            <a:br>
              <a:rPr lang="de-DE" dirty="0"/>
            </a:br>
            <a:br>
              <a:rPr lang="de-DE" dirty="0"/>
            </a:br>
            <a:br>
              <a:rPr lang="de-DE" dirty="0"/>
            </a:br>
            <a:r>
              <a:rPr lang="de-DE" dirty="0"/>
              <a:t> </a:t>
            </a:r>
            <a:br>
              <a:rPr lang="de-DE" dirty="0"/>
            </a:br>
            <a:br>
              <a:rPr lang="de-DE" dirty="0"/>
            </a:br>
            <a:r>
              <a:rPr lang="de-DE" dirty="0"/>
              <a:t>                                  Rucksackmodell</a:t>
            </a:r>
            <a:br>
              <a:rPr lang="de-DE" dirty="0"/>
            </a:br>
            <a:br>
              <a:rPr lang="de-DE" dirty="0"/>
            </a:br>
            <a:br>
              <a:rPr lang="de-DE" dirty="0"/>
            </a:br>
            <a:endParaRPr lang="de-DE" dirty="0"/>
          </a:p>
        </p:txBody>
      </p:sp>
      <p:pic>
        <p:nvPicPr>
          <p:cNvPr id="4" name="Grafik 3">
            <a:extLst>
              <a:ext uri="{FF2B5EF4-FFF2-40B4-BE49-F238E27FC236}">
                <a16:creationId xmlns:a16="http://schemas.microsoft.com/office/drawing/2014/main" id="{8591D524-1D00-8FF2-FB83-A62AD3D45282}"/>
              </a:ext>
            </a:extLst>
          </p:cNvPr>
          <p:cNvPicPr>
            <a:picLocks noChangeAspect="1"/>
          </p:cNvPicPr>
          <p:nvPr/>
        </p:nvPicPr>
        <p:blipFill>
          <a:blip r:embed="rId2"/>
          <a:stretch>
            <a:fillRect/>
          </a:stretch>
        </p:blipFill>
        <p:spPr>
          <a:xfrm>
            <a:off x="4860032" y="692696"/>
            <a:ext cx="2048937" cy="1728192"/>
          </a:xfrm>
          <a:prstGeom prst="rect">
            <a:avLst/>
          </a:prstGeom>
        </p:spPr>
      </p:pic>
      <p:pic>
        <p:nvPicPr>
          <p:cNvPr id="3" name="Grafik 2">
            <a:extLst>
              <a:ext uri="{FF2B5EF4-FFF2-40B4-BE49-F238E27FC236}">
                <a16:creationId xmlns:a16="http://schemas.microsoft.com/office/drawing/2014/main" id="{8248DF19-2239-503D-140D-0C3CD6D6C0E3}"/>
              </a:ext>
            </a:extLst>
          </p:cNvPr>
          <p:cNvPicPr>
            <a:picLocks noChangeAspect="1"/>
          </p:cNvPicPr>
          <p:nvPr/>
        </p:nvPicPr>
        <p:blipFill>
          <a:blip r:embed="rId3"/>
          <a:srcRect t="2750"/>
          <a:stretch/>
        </p:blipFill>
        <p:spPr>
          <a:xfrm>
            <a:off x="6309183" y="3068960"/>
            <a:ext cx="2377617" cy="2023198"/>
          </a:xfrm>
          <a:prstGeom prst="rect">
            <a:avLst/>
          </a:prstGeom>
        </p:spPr>
      </p:pic>
      <p:pic>
        <p:nvPicPr>
          <p:cNvPr id="5" name="Grafik 4">
            <a:extLst>
              <a:ext uri="{FF2B5EF4-FFF2-40B4-BE49-F238E27FC236}">
                <a16:creationId xmlns:a16="http://schemas.microsoft.com/office/drawing/2014/main" id="{991AB79A-52D2-26A6-4121-CA5EBC5A313D}"/>
              </a:ext>
            </a:extLst>
          </p:cNvPr>
          <p:cNvPicPr>
            <a:picLocks noChangeAspect="1"/>
          </p:cNvPicPr>
          <p:nvPr/>
        </p:nvPicPr>
        <p:blipFill>
          <a:blip r:embed="rId4"/>
          <a:stretch>
            <a:fillRect/>
          </a:stretch>
        </p:blipFill>
        <p:spPr>
          <a:xfrm>
            <a:off x="6834502" y="635561"/>
            <a:ext cx="1766284" cy="1641311"/>
          </a:xfrm>
          <a:prstGeom prst="rect">
            <a:avLst/>
          </a:prstGeom>
        </p:spPr>
      </p:pic>
      <p:pic>
        <p:nvPicPr>
          <p:cNvPr id="6" name="Grafik 5">
            <a:extLst>
              <a:ext uri="{FF2B5EF4-FFF2-40B4-BE49-F238E27FC236}">
                <a16:creationId xmlns:a16="http://schemas.microsoft.com/office/drawing/2014/main" id="{177EC3A6-6907-93B1-6ED6-764EFFA40430}"/>
              </a:ext>
            </a:extLst>
          </p:cNvPr>
          <p:cNvPicPr>
            <a:picLocks noChangeAspect="1"/>
          </p:cNvPicPr>
          <p:nvPr/>
        </p:nvPicPr>
        <p:blipFill>
          <a:blip r:embed="rId5"/>
          <a:srcRect l="6045" t="11749" r="10231" b="8561"/>
          <a:stretch/>
        </p:blipFill>
        <p:spPr>
          <a:xfrm>
            <a:off x="611560" y="2493260"/>
            <a:ext cx="2547390" cy="1592118"/>
          </a:xfrm>
          <a:prstGeom prst="rect">
            <a:avLst/>
          </a:prstGeom>
        </p:spPr>
      </p:pic>
      <p:pic>
        <p:nvPicPr>
          <p:cNvPr id="7" name="Grafik 6">
            <a:extLst>
              <a:ext uri="{FF2B5EF4-FFF2-40B4-BE49-F238E27FC236}">
                <a16:creationId xmlns:a16="http://schemas.microsoft.com/office/drawing/2014/main" id="{6FD612B2-CA01-2400-CB20-9C900BB26687}"/>
              </a:ext>
            </a:extLst>
          </p:cNvPr>
          <p:cNvPicPr>
            <a:picLocks noChangeAspect="1"/>
          </p:cNvPicPr>
          <p:nvPr/>
        </p:nvPicPr>
        <p:blipFill>
          <a:blip r:embed="rId6"/>
          <a:stretch>
            <a:fillRect/>
          </a:stretch>
        </p:blipFill>
        <p:spPr>
          <a:xfrm>
            <a:off x="2159311" y="4493279"/>
            <a:ext cx="3736206" cy="1872209"/>
          </a:xfrm>
          <a:prstGeom prst="rect">
            <a:avLst/>
          </a:prstGeom>
        </p:spPr>
      </p:pic>
    </p:spTree>
    <p:extLst>
      <p:ext uri="{BB962C8B-B14F-4D97-AF65-F5344CB8AC3E}">
        <p14:creationId xmlns:p14="http://schemas.microsoft.com/office/powerpoint/2010/main" val="9100563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Ausgangslage und Motivation</a:t>
            </a:r>
          </a:p>
        </p:txBody>
      </p:sp>
      <p:sp>
        <p:nvSpPr>
          <p:cNvPr id="3" name="Inhaltsplatzhalter 2"/>
          <p:cNvSpPr>
            <a:spLocks noGrp="1"/>
          </p:cNvSpPr>
          <p:nvPr>
            <p:ph idx="1"/>
          </p:nvPr>
        </p:nvSpPr>
        <p:spPr>
          <a:xfrm>
            <a:off x="932468" y="5647681"/>
            <a:ext cx="8229600" cy="720080"/>
          </a:xfrm>
        </p:spPr>
        <p:txBody>
          <a:bodyPr>
            <a:normAutofit/>
          </a:bodyPr>
          <a:lstStyle/>
          <a:p>
            <a:pPr marL="0" indent="0">
              <a:buNone/>
            </a:pPr>
            <a:r>
              <a:rPr lang="de-DE" sz="1400" dirty="0"/>
              <a:t>Aus: </a:t>
            </a:r>
            <a:r>
              <a:rPr lang="de-DE" sz="1400" dirty="0" err="1"/>
              <a:t>Schubatzky</a:t>
            </a:r>
            <a:r>
              <a:rPr lang="de-DE" sz="1400" dirty="0"/>
              <a:t>, T. et. al: Die Unterschiedlichkeit des Elektrizitätslehreunterrichts in der Sekundarstufe I. In: Plus Lucis 2/2022</a:t>
            </a:r>
            <a:r>
              <a:rPr lang="de-DE" dirty="0"/>
              <a:t>.</a:t>
            </a:r>
          </a:p>
        </p:txBody>
      </p:sp>
      <p:pic>
        <p:nvPicPr>
          <p:cNvPr id="5" name="Grafik 4"/>
          <p:cNvPicPr>
            <a:picLocks noChangeAspect="1"/>
          </p:cNvPicPr>
          <p:nvPr/>
        </p:nvPicPr>
        <p:blipFill>
          <a:blip r:embed="rId2"/>
          <a:stretch>
            <a:fillRect/>
          </a:stretch>
        </p:blipFill>
        <p:spPr>
          <a:xfrm>
            <a:off x="1750665" y="1556792"/>
            <a:ext cx="5642671" cy="4018881"/>
          </a:xfrm>
          <a:prstGeom prst="rect">
            <a:avLst/>
          </a:prstGeom>
        </p:spPr>
      </p:pic>
    </p:spTree>
    <p:extLst>
      <p:ext uri="{BB962C8B-B14F-4D97-AF65-F5344CB8AC3E}">
        <p14:creationId xmlns:p14="http://schemas.microsoft.com/office/powerpoint/2010/main" val="4109996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A5BF5A-1F3A-30F4-EE08-55FE91EFEC57}"/>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AF194D59-E403-199D-5BAC-8BD047064836}"/>
              </a:ext>
            </a:extLst>
          </p:cNvPr>
          <p:cNvSpPr>
            <a:spLocks noGrp="1"/>
          </p:cNvSpPr>
          <p:nvPr>
            <p:ph type="ctrTitle"/>
          </p:nvPr>
        </p:nvSpPr>
        <p:spPr>
          <a:xfrm>
            <a:off x="314864" y="132864"/>
            <a:ext cx="7710934" cy="1841152"/>
          </a:xfrm>
        </p:spPr>
        <p:txBody>
          <a:bodyPr>
            <a:normAutofit/>
          </a:bodyPr>
          <a:lstStyle/>
          <a:p>
            <a:pPr algn="l"/>
            <a:r>
              <a:rPr lang="de-DE" sz="2400" dirty="0"/>
              <a:t>Thesen zu Modellen in der Elektrizitätslehre - 2017</a:t>
            </a:r>
          </a:p>
        </p:txBody>
      </p:sp>
      <p:sp>
        <p:nvSpPr>
          <p:cNvPr id="14" name="Inhaltsplatzhalter 2">
            <a:extLst>
              <a:ext uri="{FF2B5EF4-FFF2-40B4-BE49-F238E27FC236}">
                <a16:creationId xmlns:a16="http://schemas.microsoft.com/office/drawing/2014/main" id="{4CE2DAF5-2937-EA36-8EC1-EFCBDFAC99E0}"/>
              </a:ext>
            </a:extLst>
          </p:cNvPr>
          <p:cNvSpPr txBox="1">
            <a:spLocks/>
          </p:cNvSpPr>
          <p:nvPr/>
        </p:nvSpPr>
        <p:spPr>
          <a:xfrm>
            <a:off x="395536" y="1556792"/>
            <a:ext cx="7992887" cy="4104456"/>
          </a:xfrm>
          <a:prstGeom prst="rect">
            <a:avLst/>
          </a:prstGeom>
          <a:solidFill>
            <a:srgbClr val="F5F5F5"/>
          </a:solidFill>
          <a:effectLst>
            <a:outerShdw blurRad="50800" dist="38100" dir="2700000" algn="tl" rotWithShape="0">
              <a:prstClr val="black">
                <a:alpha val="40000"/>
              </a:prstClr>
            </a:outerShdw>
          </a:effectLst>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de-DE" dirty="0"/>
              <a:t>Wassermodelle und Rucksackmodell sind nicht geeignet</a:t>
            </a:r>
          </a:p>
          <a:p>
            <a:pPr algn="l"/>
            <a:r>
              <a:rPr lang="de-DE" dirty="0"/>
              <a:t>Stäbchenmodell ist wenig anschaulich und abstrakt</a:t>
            </a:r>
          </a:p>
          <a:p>
            <a:pPr algn="l"/>
            <a:r>
              <a:rPr lang="de-DE" dirty="0"/>
              <a:t>Elektronengasmodell wenig erforscht, aber erfolgsversprechend</a:t>
            </a:r>
            <a:br>
              <a:rPr lang="de-DE" dirty="0"/>
            </a:br>
            <a:endParaRPr lang="de-DE" dirty="0"/>
          </a:p>
          <a:p>
            <a:pPr algn="l"/>
            <a:r>
              <a:rPr lang="de-DE" dirty="0"/>
              <a:t>Fahrradkettenmodell alltagsnah, anschaulich, Anknüpfung an einen vertrauten „Basisbereich“</a:t>
            </a:r>
          </a:p>
          <a:p>
            <a:pPr algn="l"/>
            <a:r>
              <a:rPr lang="de-DE" dirty="0"/>
              <a:t>Stärken: Systemcharakter, Verbrauchsvorstellung, Differenzierung Energiestrom/Ladungsträgerstrom</a:t>
            </a:r>
          </a:p>
          <a:p>
            <a:pPr algn="l"/>
            <a:r>
              <a:rPr lang="de-DE" sz="1200" i="1" dirty="0">
                <a:solidFill>
                  <a:schemeClr val="bg1">
                    <a:lumMod val="65000"/>
                  </a:schemeClr>
                </a:solidFill>
              </a:rPr>
              <a:t>aus: </a:t>
            </a:r>
            <a:r>
              <a:rPr lang="de-DE" sz="1200" i="1" dirty="0" err="1">
                <a:solidFill>
                  <a:schemeClr val="bg1">
                    <a:lumMod val="65000"/>
                  </a:schemeClr>
                </a:solidFill>
              </a:rPr>
              <a:t>Burde</a:t>
            </a:r>
            <a:r>
              <a:rPr lang="de-DE" sz="1200" i="1" dirty="0">
                <a:solidFill>
                  <a:schemeClr val="bg1">
                    <a:lumMod val="65000"/>
                  </a:schemeClr>
                </a:solidFill>
              </a:rPr>
              <a:t> und Wilhelm: Modelle in der Elektrizitätslehre. Ein didaktischer Vergleich verbreiteter Stromkreismodelle.</a:t>
            </a:r>
            <a:br>
              <a:rPr lang="de-DE" sz="1200" i="1" dirty="0">
                <a:solidFill>
                  <a:schemeClr val="bg1">
                    <a:lumMod val="65000"/>
                  </a:schemeClr>
                </a:solidFill>
              </a:rPr>
            </a:br>
            <a:r>
              <a:rPr lang="de-DE" sz="1200" i="1" dirty="0">
                <a:solidFill>
                  <a:schemeClr val="bg1">
                    <a:lumMod val="65000"/>
                  </a:schemeClr>
                </a:solidFill>
              </a:rPr>
              <a:t>Naturwissenschaften im Unterricht Physik 28, Heft 157, Nr. 1/17, 2017</a:t>
            </a:r>
          </a:p>
          <a:p>
            <a:pPr algn="l"/>
            <a:endParaRPr lang="de-DE" dirty="0"/>
          </a:p>
          <a:p>
            <a:pPr algn="l">
              <a:buFont typeface="Arial" panose="020B0604020202020204" pitchFamily="34" charset="0"/>
              <a:buBlip>
                <a:blip r:embed="rId2"/>
              </a:buBlip>
            </a:pPr>
            <a:endParaRPr lang="de-DE" dirty="0"/>
          </a:p>
          <a:p>
            <a:pPr algn="l"/>
            <a:endParaRPr lang="de-DE" sz="3600" dirty="0"/>
          </a:p>
        </p:txBody>
      </p:sp>
    </p:spTree>
    <p:extLst>
      <p:ext uri="{BB962C8B-B14F-4D97-AF65-F5344CB8AC3E}">
        <p14:creationId xmlns:p14="http://schemas.microsoft.com/office/powerpoint/2010/main" val="1981684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Ausgangslage und Motivation </a:t>
            </a:r>
          </a:p>
        </p:txBody>
      </p:sp>
      <p:sp>
        <p:nvSpPr>
          <p:cNvPr id="3" name="Inhaltsplatzhalter 2"/>
          <p:cNvSpPr>
            <a:spLocks noGrp="1"/>
          </p:cNvSpPr>
          <p:nvPr>
            <p:ph idx="1"/>
          </p:nvPr>
        </p:nvSpPr>
        <p:spPr>
          <a:xfrm>
            <a:off x="457200" y="2060848"/>
            <a:ext cx="8579296" cy="4392488"/>
          </a:xfrm>
        </p:spPr>
        <p:txBody>
          <a:bodyPr>
            <a:normAutofit/>
          </a:bodyPr>
          <a:lstStyle/>
          <a:p>
            <a:pPr marL="0" indent="0">
              <a:buNone/>
            </a:pPr>
            <a:r>
              <a:rPr lang="de-DE" dirty="0">
                <a:solidFill>
                  <a:srgbClr val="980528"/>
                </a:solidFill>
              </a:rPr>
              <a:t>Neue Aspekte</a:t>
            </a:r>
            <a:endParaRPr lang="de-DE" sz="1400" dirty="0"/>
          </a:p>
          <a:p>
            <a:r>
              <a:rPr lang="de-DE" dirty="0"/>
              <a:t>gleichzeitige qualitative Einführung der Größen Spannung, Strom und Widerstand</a:t>
            </a:r>
          </a:p>
          <a:p>
            <a:pPr marL="0" indent="0">
              <a:buNone/>
            </a:pPr>
            <a:endParaRPr lang="de-DE" dirty="0"/>
          </a:p>
        </p:txBody>
      </p:sp>
      <p:sp>
        <p:nvSpPr>
          <p:cNvPr id="4" name="Textfeld 3"/>
          <p:cNvSpPr txBox="1"/>
          <p:nvPr/>
        </p:nvSpPr>
        <p:spPr>
          <a:xfrm>
            <a:off x="442392" y="2420888"/>
            <a:ext cx="8417697" cy="1477328"/>
          </a:xfrm>
          <a:prstGeom prst="rect">
            <a:avLst/>
          </a:prstGeom>
          <a:solidFill>
            <a:schemeClr val="bg1">
              <a:lumMod val="85000"/>
            </a:schemeClr>
          </a:solidFill>
        </p:spPr>
        <p:txBody>
          <a:bodyPr wrap="square" rtlCol="0">
            <a:spAutoFit/>
          </a:bodyPr>
          <a:lstStyle/>
          <a:p>
            <a:r>
              <a:rPr lang="de-DE"/>
              <a:t>„Zu beachten ist, dass die drei Eckpfeiler der Elektrizitätslehre – </a:t>
            </a:r>
            <a:r>
              <a:rPr lang="de-DE" b="1">
                <a:solidFill>
                  <a:srgbClr val="980528"/>
                </a:solidFill>
              </a:rPr>
              <a:t>Stromstärke, Spannung und Widerstand – nur als „Trio“ zu erlernen </a:t>
            </a:r>
            <a:r>
              <a:rPr lang="de-DE"/>
              <a:t>sind. Die Beziehungen zwischen den drei Begriffen sind wesentliche Bestandteile der Begriffe selbst. Die anschauliche Vorstellung – Stromfluss, Antrieb und Behinderung des Stromflusses – kann helfen, den Schülerinnen und Schülern die Zusammenhänge klar zu machen.“ (Duit, 2009)</a:t>
            </a:r>
            <a:endParaRPr lang="de-DE" dirty="0"/>
          </a:p>
        </p:txBody>
      </p:sp>
    </p:spTree>
    <p:extLst>
      <p:ext uri="{BB962C8B-B14F-4D97-AF65-F5344CB8AC3E}">
        <p14:creationId xmlns:p14="http://schemas.microsoft.com/office/powerpoint/2010/main" val="2676575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Ausgangslage und Motivation </a:t>
            </a:r>
          </a:p>
        </p:txBody>
      </p:sp>
      <p:sp>
        <p:nvSpPr>
          <p:cNvPr id="3" name="Inhaltsplatzhalter 2"/>
          <p:cNvSpPr>
            <a:spLocks noGrp="1"/>
          </p:cNvSpPr>
          <p:nvPr>
            <p:ph idx="1"/>
          </p:nvPr>
        </p:nvSpPr>
        <p:spPr>
          <a:xfrm>
            <a:off x="457200" y="2060848"/>
            <a:ext cx="8579296" cy="4392488"/>
          </a:xfrm>
        </p:spPr>
        <p:txBody>
          <a:bodyPr>
            <a:normAutofit/>
          </a:bodyPr>
          <a:lstStyle/>
          <a:p>
            <a:pPr marL="0" indent="0">
              <a:buNone/>
            </a:pPr>
            <a:r>
              <a:rPr lang="de-DE" dirty="0">
                <a:solidFill>
                  <a:srgbClr val="980528"/>
                </a:solidFill>
              </a:rPr>
              <a:t>Neue Aspekte</a:t>
            </a:r>
            <a:endParaRPr lang="de-DE" sz="1400" dirty="0"/>
          </a:p>
          <a:p>
            <a:r>
              <a:rPr lang="de-DE" dirty="0"/>
              <a:t>gleichzeitige qualitative Einführung der Größen Spannung, Strom und Widerstand</a:t>
            </a:r>
          </a:p>
          <a:p>
            <a:r>
              <a:rPr lang="de-DE" dirty="0"/>
              <a:t>Behandlung des Potenzials möglich</a:t>
            </a:r>
            <a:br>
              <a:rPr lang="de-DE" dirty="0"/>
            </a:br>
            <a:r>
              <a:rPr lang="de-DE" sz="1400" dirty="0"/>
              <a:t> („lernförderlich“ vgl. Gleixner 1998, </a:t>
            </a:r>
            <a:r>
              <a:rPr lang="de-DE" sz="1400" dirty="0" err="1"/>
              <a:t>Burde</a:t>
            </a:r>
            <a:r>
              <a:rPr lang="de-DE" sz="1400" dirty="0"/>
              <a:t> 2016a,b)</a:t>
            </a:r>
          </a:p>
          <a:p>
            <a:r>
              <a:rPr lang="de-DE" dirty="0"/>
              <a:t>Expliziter Aufbau von Modellkompetenz</a:t>
            </a:r>
          </a:p>
          <a:p>
            <a:r>
              <a:rPr lang="de-DE" dirty="0"/>
              <a:t>Nutzung als durchgängiges Modell möglich (Unter- und Mittelstufe)</a:t>
            </a:r>
          </a:p>
          <a:p>
            <a:pPr marL="0" indent="0">
              <a:buNone/>
            </a:pPr>
            <a:endParaRPr lang="de-DE" dirty="0"/>
          </a:p>
        </p:txBody>
      </p:sp>
    </p:spTree>
    <p:extLst>
      <p:ext uri="{BB962C8B-B14F-4D97-AF65-F5344CB8AC3E}">
        <p14:creationId xmlns:p14="http://schemas.microsoft.com/office/powerpoint/2010/main" val="35030431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Das Fahrradkettenmodell </a:t>
            </a:r>
          </a:p>
        </p:txBody>
      </p:sp>
      <p:sp>
        <p:nvSpPr>
          <p:cNvPr id="3" name="Inhaltsplatzhalter 2"/>
          <p:cNvSpPr>
            <a:spLocks noGrp="1"/>
          </p:cNvSpPr>
          <p:nvPr>
            <p:ph idx="1"/>
          </p:nvPr>
        </p:nvSpPr>
        <p:spPr/>
        <p:txBody>
          <a:bodyPr>
            <a:normAutofit/>
          </a:bodyPr>
          <a:lstStyle/>
          <a:p>
            <a:pPr marL="3200400" lvl="7" indent="0">
              <a:buNone/>
            </a:pPr>
            <a:endParaRPr lang="de-DE" dirty="0"/>
          </a:p>
          <a:p>
            <a:pPr marL="3200400" lvl="7" indent="0">
              <a:buNone/>
            </a:pPr>
            <a:endParaRPr lang="de-DE" dirty="0"/>
          </a:p>
          <a:p>
            <a:pPr marL="3200400" lvl="7" indent="0">
              <a:buNone/>
            </a:pPr>
            <a:endParaRPr lang="de-DE" dirty="0"/>
          </a:p>
          <a:p>
            <a:pPr marL="3200400" lvl="7" indent="0">
              <a:buNone/>
            </a:pPr>
            <a:endParaRPr lang="de-DE" dirty="0"/>
          </a:p>
          <a:p>
            <a:pPr marL="3200400" lvl="7" indent="0">
              <a:buNone/>
            </a:pPr>
            <a:endParaRPr lang="de-DE" dirty="0"/>
          </a:p>
          <a:p>
            <a:pPr marL="3200400" lvl="7" indent="0">
              <a:buNone/>
            </a:pPr>
            <a:endParaRPr lang="de-DE" dirty="0"/>
          </a:p>
          <a:p>
            <a:pPr marL="3200400" lvl="7" indent="0">
              <a:buNone/>
            </a:pPr>
            <a:endParaRPr lang="de-DE" dirty="0"/>
          </a:p>
          <a:p>
            <a:pPr marL="3200400" lvl="7" indent="0">
              <a:buNone/>
            </a:pPr>
            <a:endParaRPr lang="de-DE" dirty="0"/>
          </a:p>
          <a:p>
            <a:pPr marL="3200400" lvl="7" indent="0">
              <a:buNone/>
            </a:pPr>
            <a:endParaRPr lang="de-DE" dirty="0"/>
          </a:p>
          <a:p>
            <a:pPr marL="3200400" lvl="7" indent="0">
              <a:buNone/>
            </a:pPr>
            <a:endParaRPr lang="de-DE" dirty="0"/>
          </a:p>
          <a:p>
            <a:pPr marL="3200400" lvl="7" indent="0">
              <a:buNone/>
            </a:pPr>
            <a:endParaRPr lang="de-DE"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2028" y="1500378"/>
            <a:ext cx="3281334" cy="4038433"/>
          </a:xfrm>
          <a:prstGeom prst="rect">
            <a:avLst/>
          </a:prstGeom>
          <a:noFill/>
          <a:ln w="38100">
            <a:noFill/>
            <a:miter lim="800000"/>
            <a:headEnd/>
            <a:tailEnd/>
          </a:ln>
          <a:extLst>
            <a:ext uri="{909E8E84-426E-40DD-AFC4-6F175D3DCCD1}">
              <a14:hiddenFill xmlns:a14="http://schemas.microsoft.com/office/drawing/2010/main">
                <a:solidFill>
                  <a:schemeClr val="accent1"/>
                </a:solidFill>
              </a14:hiddenFill>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51920" y="2492896"/>
            <a:ext cx="4936864" cy="2197412"/>
          </a:xfrm>
          <a:prstGeom prst="rect">
            <a:avLst/>
          </a:prstGeom>
          <a:noFill/>
          <a:ln w="9525">
            <a:solidFill>
              <a:schemeClr val="bg1">
                <a:lumMod val="95000"/>
              </a:schemeClr>
            </a:solidFill>
            <a:miter lim="800000"/>
            <a:headEnd/>
            <a:tailEnd/>
          </a:ln>
          <a:extLst>
            <a:ext uri="{909E8E84-426E-40DD-AFC4-6F175D3DCCD1}">
              <a14:hiddenFill xmlns:a14="http://schemas.microsoft.com/office/drawing/2010/main">
                <a:solidFill>
                  <a:schemeClr val="accent1"/>
                </a:solidFill>
              </a14:hiddenFill>
            </a:ext>
          </a:extLst>
        </p:spPr>
      </p:pic>
      <p:sp>
        <p:nvSpPr>
          <p:cNvPr id="6" name="Inhaltsplatzhalter 2"/>
          <p:cNvSpPr txBox="1">
            <a:spLocks/>
          </p:cNvSpPr>
          <p:nvPr/>
        </p:nvSpPr>
        <p:spPr>
          <a:xfrm>
            <a:off x="4427984" y="1502451"/>
            <a:ext cx="4258816" cy="4680520"/>
          </a:xfrm>
          <a:prstGeom prst="rect">
            <a:avLst/>
          </a:prstGeom>
        </p:spPr>
        <p:txBody>
          <a:bodyPr vert="horz" lIns="91440" tIns="45720" rIns="91440" bIns="45720" rtlCol="0">
            <a:normAutofit/>
          </a:bodyPr>
          <a:lstStyle>
            <a:lvl1pPr marL="357188" indent="-357188" algn="l" defTabSz="914400" rtl="0" eaLnBrk="1" latinLnBrk="0" hangingPunct="1">
              <a:spcBef>
                <a:spcPct val="20000"/>
              </a:spcBef>
              <a:buClr>
                <a:srgbClr val="980528"/>
              </a:buClr>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22300" indent="-265113" algn="l" defTabSz="914400" rtl="0" eaLnBrk="1" latinLnBrk="0" hangingPunct="1">
              <a:spcBef>
                <a:spcPct val="20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spcBef>
                <a:spcPct val="200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spcBef>
                <a:spcPct val="200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spcBef>
                <a:spcPct val="200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174625" lvl="7" indent="0">
              <a:buFont typeface="Arial" panose="020B0604020202020204" pitchFamily="34" charset="0"/>
              <a:buNone/>
            </a:pPr>
            <a:endParaRPr lang="de-DE" dirty="0"/>
          </a:p>
        </p:txBody>
      </p:sp>
    </p:spTree>
    <p:extLst>
      <p:ext uri="{BB962C8B-B14F-4D97-AF65-F5344CB8AC3E}">
        <p14:creationId xmlns:p14="http://schemas.microsoft.com/office/powerpoint/2010/main" val="27286810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Das Fahrradkettenmodell </a:t>
            </a:r>
          </a:p>
        </p:txBody>
      </p:sp>
      <p:sp>
        <p:nvSpPr>
          <p:cNvPr id="3" name="Inhaltsplatzhalter 2"/>
          <p:cNvSpPr>
            <a:spLocks noGrp="1"/>
          </p:cNvSpPr>
          <p:nvPr>
            <p:ph idx="1"/>
          </p:nvPr>
        </p:nvSpPr>
        <p:spPr/>
        <p:txBody>
          <a:bodyPr>
            <a:normAutofit/>
          </a:bodyPr>
          <a:lstStyle/>
          <a:p>
            <a:pPr marL="3200400" lvl="7" indent="0">
              <a:buNone/>
            </a:pPr>
            <a:endParaRPr lang="de-DE" dirty="0"/>
          </a:p>
          <a:p>
            <a:pPr marL="3200400" lvl="7" indent="0">
              <a:buNone/>
            </a:pPr>
            <a:endParaRPr lang="de-DE" dirty="0"/>
          </a:p>
          <a:p>
            <a:pPr marL="3200400" lvl="7" indent="0">
              <a:buNone/>
            </a:pPr>
            <a:endParaRPr lang="de-DE" dirty="0"/>
          </a:p>
          <a:p>
            <a:pPr marL="3200400" lvl="7" indent="0">
              <a:buNone/>
            </a:pPr>
            <a:endParaRPr lang="de-DE" dirty="0"/>
          </a:p>
          <a:p>
            <a:pPr marL="3200400" lvl="7" indent="0">
              <a:buNone/>
            </a:pPr>
            <a:endParaRPr lang="de-DE" dirty="0"/>
          </a:p>
          <a:p>
            <a:pPr marL="3200400" lvl="7" indent="0">
              <a:buNone/>
            </a:pPr>
            <a:endParaRPr lang="de-DE" dirty="0"/>
          </a:p>
          <a:p>
            <a:pPr marL="3200400" lvl="7" indent="0">
              <a:buNone/>
            </a:pPr>
            <a:endParaRPr lang="de-DE" dirty="0"/>
          </a:p>
          <a:p>
            <a:pPr marL="3200400" lvl="7" indent="0">
              <a:buNone/>
            </a:pPr>
            <a:endParaRPr lang="de-DE" dirty="0"/>
          </a:p>
          <a:p>
            <a:pPr marL="3200400" lvl="7" indent="0">
              <a:buNone/>
            </a:pPr>
            <a:endParaRPr lang="de-DE" dirty="0"/>
          </a:p>
          <a:p>
            <a:pPr marL="3200400" lvl="7" indent="0">
              <a:buNone/>
            </a:pPr>
            <a:endParaRPr lang="de-DE" dirty="0"/>
          </a:p>
          <a:p>
            <a:pPr marL="3200400" lvl="7" indent="0">
              <a:buNone/>
            </a:pPr>
            <a:endParaRPr lang="de-DE"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2028" y="1500378"/>
            <a:ext cx="3281334" cy="4038433"/>
          </a:xfrm>
          <a:prstGeom prst="rect">
            <a:avLst/>
          </a:prstGeom>
          <a:noFill/>
          <a:ln w="38100">
            <a:solidFill>
              <a:srgbClr val="980528"/>
            </a:solidFill>
            <a:miter lim="800000"/>
            <a:headEnd/>
            <a:tailEnd/>
          </a:ln>
          <a:extLst>
            <a:ext uri="{909E8E84-426E-40DD-AFC4-6F175D3DCCD1}">
              <a14:hiddenFill xmlns:a14="http://schemas.microsoft.com/office/drawing/2010/main">
                <a:solidFill>
                  <a:schemeClr val="accent1"/>
                </a:solidFill>
              </a14:hiddenFill>
            </a:ext>
          </a:extLst>
        </p:spPr>
      </p:pic>
      <p:pic>
        <p:nvPicPr>
          <p:cNvPr id="1027" name="Picture 3"/>
          <p:cNvPicPr>
            <a:picLocks noChangeAspect="1" noChangeArrowheads="1"/>
          </p:cNvPicPr>
          <p:nvPr/>
        </p:nvPicPr>
        <p:blipFill>
          <a:blip r:embed="rId4"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3851920" y="2492896"/>
            <a:ext cx="4936864" cy="2197412"/>
          </a:xfrm>
          <a:prstGeom prst="rect">
            <a:avLst/>
          </a:prstGeom>
          <a:noFill/>
          <a:ln w="9525">
            <a:solidFill>
              <a:schemeClr val="bg1">
                <a:lumMod val="95000"/>
              </a:schemeClr>
            </a:solidFill>
            <a:miter lim="800000"/>
            <a:headEnd/>
            <a:tailEnd/>
          </a:ln>
          <a:extLst>
            <a:ext uri="{909E8E84-426E-40DD-AFC4-6F175D3DCCD1}">
              <a14:hiddenFill xmlns:a14="http://schemas.microsoft.com/office/drawing/2010/main">
                <a:solidFill>
                  <a:schemeClr val="accent1"/>
                </a:solidFill>
              </a14:hiddenFill>
            </a:ext>
          </a:extLst>
        </p:spPr>
      </p:pic>
      <p:sp>
        <p:nvSpPr>
          <p:cNvPr id="6" name="Inhaltsplatzhalter 2"/>
          <p:cNvSpPr txBox="1">
            <a:spLocks/>
          </p:cNvSpPr>
          <p:nvPr/>
        </p:nvSpPr>
        <p:spPr>
          <a:xfrm>
            <a:off x="4427984" y="1502451"/>
            <a:ext cx="4258816" cy="4680520"/>
          </a:xfrm>
          <a:prstGeom prst="rect">
            <a:avLst/>
          </a:prstGeom>
        </p:spPr>
        <p:txBody>
          <a:bodyPr vert="horz" lIns="91440" tIns="45720" rIns="91440" bIns="45720" rtlCol="0">
            <a:normAutofit/>
          </a:bodyPr>
          <a:lstStyle>
            <a:lvl1pPr marL="357188" indent="-357188" algn="l" defTabSz="914400" rtl="0" eaLnBrk="1" latinLnBrk="0" hangingPunct="1">
              <a:spcBef>
                <a:spcPct val="20000"/>
              </a:spcBef>
              <a:buClr>
                <a:srgbClr val="980528"/>
              </a:buClr>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22300" indent="-265113" algn="l" defTabSz="914400" rtl="0" eaLnBrk="1" latinLnBrk="0" hangingPunct="1">
              <a:spcBef>
                <a:spcPct val="20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spcBef>
                <a:spcPct val="200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spcBef>
                <a:spcPct val="200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spcBef>
                <a:spcPct val="200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174625" lvl="7" indent="0">
              <a:buFont typeface="Arial" panose="020B0604020202020204" pitchFamily="34" charset="0"/>
              <a:buNone/>
            </a:pPr>
            <a:r>
              <a:rPr lang="de-DE" dirty="0"/>
              <a:t>Dieses Modell wird im Folgenden verwendet.</a:t>
            </a:r>
          </a:p>
        </p:txBody>
      </p:sp>
      <p:sp>
        <p:nvSpPr>
          <p:cNvPr id="7" name="Pfeil nach rechts 6"/>
          <p:cNvSpPr/>
          <p:nvPr/>
        </p:nvSpPr>
        <p:spPr>
          <a:xfrm rot="10800000">
            <a:off x="3851920" y="1646467"/>
            <a:ext cx="720080" cy="360040"/>
          </a:xfrm>
          <a:prstGeom prst="rightArrow">
            <a:avLst/>
          </a:prstGeom>
          <a:solidFill>
            <a:srgbClr val="98052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22119912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457200" y="764704"/>
            <a:ext cx="8435280" cy="792088"/>
          </a:xfrm>
        </p:spPr>
        <p:txBody>
          <a:bodyPr/>
          <a:lstStyle/>
          <a:p>
            <a:r>
              <a:rPr lang="de-DE" dirty="0"/>
              <a:t>Gegenüberstellung der physikalischen Größen</a:t>
            </a:r>
          </a:p>
        </p:txBody>
      </p:sp>
      <p:sp>
        <p:nvSpPr>
          <p:cNvPr id="3" name="Inhaltsplatzhalter 2"/>
          <p:cNvSpPr>
            <a:spLocks noGrp="1"/>
          </p:cNvSpPr>
          <p:nvPr>
            <p:ph idx="1"/>
          </p:nvPr>
        </p:nvSpPr>
        <p:spPr>
          <a:xfrm>
            <a:off x="457200" y="1628800"/>
            <a:ext cx="8229600" cy="4824536"/>
          </a:xfrm>
        </p:spPr>
        <p:txBody>
          <a:bodyPr/>
          <a:lstStyle/>
          <a:p>
            <a:pPr marL="0" indent="0">
              <a:buNone/>
            </a:pPr>
            <a:endParaRPr lang="de-DE" dirty="0"/>
          </a:p>
        </p:txBody>
      </p:sp>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000" y="1620000"/>
            <a:ext cx="8928000" cy="1678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mc:AlternateContent xmlns:mc="http://schemas.openxmlformats.org/markup-compatibility/2006" xmlns:a14="http://schemas.microsoft.com/office/drawing/2010/main">
        <mc:Choice Requires="a14">
          <p:graphicFrame>
            <p:nvGraphicFramePr>
              <p:cNvPr id="7" name="Inhaltsplatzhalter 3"/>
              <p:cNvGraphicFramePr>
                <a:graphicFrameLocks/>
              </p:cNvGraphicFramePr>
              <p:nvPr>
                <p:extLst>
                  <p:ext uri="{D42A27DB-BD31-4B8C-83A1-F6EECF244321}">
                    <p14:modId xmlns:p14="http://schemas.microsoft.com/office/powerpoint/2010/main" val="2141734214"/>
                  </p:ext>
                </p:extLst>
              </p:nvPr>
            </p:nvGraphicFramePr>
            <p:xfrm>
              <a:off x="1187624" y="3361745"/>
              <a:ext cx="6768591" cy="2538984"/>
            </p:xfrm>
            <a:graphic>
              <a:graphicData uri="http://schemas.openxmlformats.org/drawingml/2006/table">
                <a:tbl>
                  <a:tblPr firstRow="1" bandRow="1">
                    <a:tableStyleId>{21E4AEA4-8DFA-4A89-87EB-49C32662AFE0}</a:tableStyleId>
                  </a:tblPr>
                  <a:tblGrid>
                    <a:gridCol w="1898357">
                      <a:extLst>
                        <a:ext uri="{9D8B030D-6E8A-4147-A177-3AD203B41FA5}">
                          <a16:colId xmlns:a16="http://schemas.microsoft.com/office/drawing/2014/main" val="20000"/>
                        </a:ext>
                      </a:extLst>
                    </a:gridCol>
                    <a:gridCol w="2393844">
                      <a:extLst>
                        <a:ext uri="{9D8B030D-6E8A-4147-A177-3AD203B41FA5}">
                          <a16:colId xmlns:a16="http://schemas.microsoft.com/office/drawing/2014/main" val="20001"/>
                        </a:ext>
                      </a:extLst>
                    </a:gridCol>
                    <a:gridCol w="2476390">
                      <a:extLst>
                        <a:ext uri="{9D8B030D-6E8A-4147-A177-3AD203B41FA5}">
                          <a16:colId xmlns:a16="http://schemas.microsoft.com/office/drawing/2014/main" val="20002"/>
                        </a:ext>
                      </a:extLst>
                    </a:gridCol>
                  </a:tblGrid>
                  <a:tr h="370840">
                    <a:tc>
                      <a:txBody>
                        <a:bodyPr/>
                        <a:lstStyle/>
                        <a:p>
                          <a:endParaRPr lang="de-DE" sz="2000" dirty="0"/>
                        </a:p>
                      </a:txBody>
                      <a:tcPr/>
                    </a:tc>
                    <a:tc>
                      <a:txBody>
                        <a:bodyPr/>
                        <a:lstStyle/>
                        <a:p>
                          <a:r>
                            <a:rPr lang="de-DE" sz="2000" dirty="0"/>
                            <a:t>Stromkreis</a:t>
                          </a:r>
                        </a:p>
                      </a:txBody>
                      <a:tcPr/>
                    </a:tc>
                    <a:tc>
                      <a:txBody>
                        <a:bodyPr/>
                        <a:lstStyle/>
                        <a:p>
                          <a:r>
                            <a:rPr lang="de-DE" sz="2000" dirty="0"/>
                            <a:t>Fahrrad</a:t>
                          </a:r>
                        </a:p>
                      </a:txBody>
                      <a:tcPr/>
                    </a:tc>
                    <a:extLst>
                      <a:ext uri="{0D108BD9-81ED-4DB2-BD59-A6C34878D82A}">
                        <a16:rowId xmlns:a16="http://schemas.microsoft.com/office/drawing/2014/main" val="10000"/>
                      </a:ext>
                    </a:extLst>
                  </a:tr>
                  <a:tr h="370840">
                    <a:tc>
                      <a:txBody>
                        <a:bodyPr/>
                        <a:lstStyle/>
                        <a:p>
                          <a:r>
                            <a:rPr lang="de-DE" sz="2000" dirty="0"/>
                            <a:t>Antrieb</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2000" dirty="0"/>
                            <a:t>Spannung</a:t>
                          </a:r>
                          <a:r>
                            <a:rPr lang="de-DE" sz="2000" baseline="0" dirty="0"/>
                            <a:t>  </a:t>
                          </a:r>
                          <a14:m>
                            <m:oMath xmlns:m="http://schemas.openxmlformats.org/officeDocument/2006/math">
                              <m:r>
                                <a:rPr lang="de-DE" sz="2000" b="0" i="1" baseline="0" smtClean="0">
                                  <a:latin typeface="Cambria Math"/>
                                </a:rPr>
                                <m:t>𝑈</m:t>
                              </m:r>
                            </m:oMath>
                          </a14:m>
                          <a:endParaRPr lang="de-DE" sz="2000" dirty="0"/>
                        </a:p>
                      </a:txBody>
                      <a:tcPr/>
                    </a:tc>
                    <a:tc>
                      <a:txBody>
                        <a:bodyPr/>
                        <a:lstStyle/>
                        <a:p>
                          <a:r>
                            <a:rPr lang="de-DE" sz="2000" dirty="0"/>
                            <a:t>Trittkraft</a:t>
                          </a:r>
                          <a:r>
                            <a:rPr lang="de-DE" sz="2000" baseline="0" dirty="0"/>
                            <a:t> </a:t>
                          </a:r>
                          <a14:m>
                            <m:oMath xmlns:m="http://schemas.openxmlformats.org/officeDocument/2006/math">
                              <m:r>
                                <a:rPr lang="de-DE" sz="2000" b="0" i="1" baseline="0" smtClean="0">
                                  <a:latin typeface="Cambria Math"/>
                                </a:rPr>
                                <m:t>𝐹</m:t>
                              </m:r>
                            </m:oMath>
                          </a14:m>
                          <a:endParaRPr lang="de-DE" sz="2000" dirty="0"/>
                        </a:p>
                      </a:txBody>
                      <a:tcPr/>
                    </a:tc>
                    <a:extLst>
                      <a:ext uri="{0D108BD9-81ED-4DB2-BD59-A6C34878D82A}">
                        <a16:rowId xmlns:a16="http://schemas.microsoft.com/office/drawing/2014/main" val="10001"/>
                      </a:ext>
                    </a:extLst>
                  </a:tr>
                  <a:tr h="370840">
                    <a:tc>
                      <a:txBody>
                        <a:bodyPr/>
                        <a:lstStyle/>
                        <a:p>
                          <a:r>
                            <a:rPr lang="de-DE" sz="2000" dirty="0"/>
                            <a:t>Kreisstrom </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2000" dirty="0"/>
                            <a:t>Elektronenstrom </a:t>
                          </a:r>
                          <a14:m>
                            <m:oMath xmlns:m="http://schemas.openxmlformats.org/officeDocument/2006/math">
                              <m:r>
                                <a:rPr lang="de-DE" sz="2000" b="0" i="1" smtClean="0">
                                  <a:latin typeface="Cambria Math"/>
                                </a:rPr>
                                <m:t>𝐼</m:t>
                              </m:r>
                            </m:oMath>
                          </a14:m>
                          <a:endParaRPr lang="de-DE" sz="20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2000" dirty="0"/>
                            <a:t>Kettenstrom </a:t>
                          </a:r>
                          <a14:m>
                            <m:oMath xmlns:m="http://schemas.openxmlformats.org/officeDocument/2006/math">
                              <m:sSub>
                                <m:sSubPr>
                                  <m:ctrlPr>
                                    <a:rPr lang="de-DE" sz="2000" b="0" i="1" baseline="0" smtClean="0">
                                      <a:latin typeface="Cambria Math" panose="02040503050406030204" pitchFamily="18" charset="0"/>
                                    </a:rPr>
                                  </m:ctrlPr>
                                </m:sSubPr>
                                <m:e>
                                  <m:r>
                                    <a:rPr lang="de-DE" sz="2000" b="0" i="1" baseline="0" smtClean="0">
                                      <a:latin typeface="Cambria Math"/>
                                    </a:rPr>
                                    <m:t>𝑣</m:t>
                                  </m:r>
                                </m:e>
                                <m:sub>
                                  <m:r>
                                    <m:rPr>
                                      <m:sty m:val="p"/>
                                    </m:rPr>
                                    <a:rPr lang="de-DE" sz="2000" b="0" i="0" baseline="0" smtClean="0">
                                      <a:latin typeface="Cambria Math"/>
                                    </a:rPr>
                                    <m:t>K</m:t>
                                  </m:r>
                                </m:sub>
                              </m:sSub>
                            </m:oMath>
                          </a14:m>
                          <a:r>
                            <a:rPr lang="de-DE" sz="2000" dirty="0"/>
                            <a:t> </a:t>
                          </a:r>
                        </a:p>
                      </a:txBody>
                      <a:tcPr/>
                    </a:tc>
                    <a:extLst>
                      <a:ext uri="{0D108BD9-81ED-4DB2-BD59-A6C34878D82A}">
                        <a16:rowId xmlns:a16="http://schemas.microsoft.com/office/drawing/2014/main" val="10002"/>
                      </a:ext>
                    </a:extLst>
                  </a:tr>
                  <a:tr h="370840">
                    <a:tc>
                      <a:txBody>
                        <a:bodyPr/>
                        <a:lstStyle/>
                        <a:p>
                          <a:r>
                            <a:rPr lang="de-DE" sz="2000" dirty="0"/>
                            <a:t>Widerstand</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2000" dirty="0"/>
                            <a:t>El. Widerstand</a:t>
                          </a:r>
                          <a:r>
                            <a:rPr lang="de-DE" sz="2000" baseline="0" dirty="0"/>
                            <a:t> </a:t>
                          </a:r>
                          <a14:m>
                            <m:oMath xmlns:m="http://schemas.openxmlformats.org/officeDocument/2006/math">
                              <m:r>
                                <a:rPr lang="en-US" sz="2000" b="0" i="1" baseline="0" smtClean="0">
                                  <a:latin typeface="Cambria Math"/>
                                </a:rPr>
                                <m:t>𝑅</m:t>
                              </m:r>
                            </m:oMath>
                          </a14:m>
                          <a:endParaRPr lang="de-DE" sz="20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2000" dirty="0"/>
                            <a:t>Fahrwiderstand </a:t>
                          </a:r>
                          <a14:m>
                            <m:oMath xmlns:m="http://schemas.openxmlformats.org/officeDocument/2006/math">
                              <m:sSub>
                                <m:sSubPr>
                                  <m:ctrlPr>
                                    <a:rPr lang="de-DE" sz="2000" b="0" i="1" baseline="0" smtClean="0">
                                      <a:latin typeface="Cambria Math" panose="02040503050406030204" pitchFamily="18" charset="0"/>
                                    </a:rPr>
                                  </m:ctrlPr>
                                </m:sSubPr>
                                <m:e>
                                  <m:r>
                                    <a:rPr lang="en-US" sz="2000" b="0" i="1" baseline="0" smtClean="0">
                                      <a:latin typeface="Cambria Math"/>
                                    </a:rPr>
                                    <m:t>𝑅</m:t>
                                  </m:r>
                                </m:e>
                                <m:sub>
                                  <m:r>
                                    <a:rPr lang="de-DE" sz="2000" b="0" i="1" baseline="0" smtClean="0">
                                      <a:latin typeface="Cambria Math"/>
                                    </a:rPr>
                                    <m:t>𝐾</m:t>
                                  </m:r>
                                </m:sub>
                              </m:sSub>
                            </m:oMath>
                          </a14:m>
                          <a:endParaRPr lang="de-DE" sz="2000" dirty="0"/>
                        </a:p>
                      </a:txBody>
                      <a:tcPr/>
                    </a:tc>
                    <a:extLst>
                      <a:ext uri="{0D108BD9-81ED-4DB2-BD59-A6C34878D82A}">
                        <a16:rowId xmlns:a16="http://schemas.microsoft.com/office/drawing/2014/main" val="10003"/>
                      </a:ext>
                    </a:extLst>
                  </a:tr>
                  <a:tr h="370840">
                    <a:tc>
                      <a:txBody>
                        <a:bodyPr/>
                        <a:lstStyle/>
                        <a:p>
                          <a:endParaRPr lang="de-DE" sz="20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2000" dirty="0"/>
                            <a:t>Ladung </a:t>
                          </a:r>
                          <a14:m>
                            <m:oMath xmlns:m="http://schemas.openxmlformats.org/officeDocument/2006/math">
                              <m:r>
                                <a:rPr lang="de-DE" sz="2000" b="0" i="1" baseline="0" smtClean="0">
                                  <a:latin typeface="Cambria Math" panose="02040503050406030204" pitchFamily="18" charset="0"/>
                                </a:rPr>
                                <m:t>𝑞</m:t>
                              </m:r>
                            </m:oMath>
                          </a14:m>
                          <a:endParaRPr lang="de-DE" sz="20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2000" dirty="0"/>
                            <a:t>Kettenlänge </a:t>
                          </a:r>
                          <a14:m>
                            <m:oMath xmlns:m="http://schemas.openxmlformats.org/officeDocument/2006/math">
                              <m:r>
                                <a:rPr lang="de-DE" sz="2000" b="0" i="1" baseline="0" smtClean="0">
                                  <a:latin typeface="Cambria Math" panose="02040503050406030204" pitchFamily="18" charset="0"/>
                                </a:rPr>
                                <m:t>𝑙</m:t>
                              </m:r>
                            </m:oMath>
                          </a14:m>
                          <a:endParaRPr lang="de-DE" sz="2000" i="1" dirty="0"/>
                        </a:p>
                      </a:txBody>
                      <a:tcPr/>
                    </a:tc>
                    <a:extLst>
                      <a:ext uri="{0D108BD9-81ED-4DB2-BD59-A6C34878D82A}">
                        <a16:rowId xmlns:a16="http://schemas.microsoft.com/office/drawing/2014/main" val="3314764505"/>
                      </a:ext>
                    </a:extLst>
                  </a:tr>
                  <a:tr h="370840">
                    <a:tc>
                      <a:txBody>
                        <a:bodyPr/>
                        <a:lstStyle/>
                        <a:p>
                          <a:endParaRPr lang="de-DE" sz="20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2000" b="0" baseline="0" dirty="0"/>
                            <a:t>Spannung </a:t>
                          </a:r>
                          <a14:m>
                            <m:oMath xmlns:m="http://schemas.openxmlformats.org/officeDocument/2006/math">
                              <m:r>
                                <a:rPr lang="de-DE" sz="2000" b="0" i="1" baseline="0" smtClean="0">
                                  <a:latin typeface="Cambria Math"/>
                                </a:rPr>
                                <m:t>𝑈</m:t>
                              </m:r>
                              <m:r>
                                <a:rPr lang="de-DE" sz="2000" b="0" i="1" baseline="0" smtClean="0">
                                  <a:latin typeface="Cambria Math" panose="02040503050406030204" pitchFamily="18" charset="0"/>
                                </a:rPr>
                                <m:t>=</m:t>
                              </m:r>
                              <m:f>
                                <m:fPr>
                                  <m:ctrlPr>
                                    <a:rPr lang="de-DE" sz="2000" b="0" i="1" baseline="0" smtClean="0">
                                      <a:latin typeface="Cambria Math" panose="02040503050406030204" pitchFamily="18" charset="0"/>
                                    </a:rPr>
                                  </m:ctrlPr>
                                </m:fPr>
                                <m:num>
                                  <m:r>
                                    <a:rPr lang="de-DE" sz="2000" b="0" i="1" baseline="0" smtClean="0">
                                      <a:latin typeface="Cambria Math" panose="02040503050406030204" pitchFamily="18" charset="0"/>
                                    </a:rPr>
                                    <m:t>𝐸</m:t>
                                  </m:r>
                                </m:num>
                                <m:den>
                                  <m:r>
                                    <a:rPr lang="de-DE" sz="2000" b="0" i="1" baseline="0" smtClean="0">
                                      <a:latin typeface="Cambria Math" panose="02040503050406030204" pitchFamily="18" charset="0"/>
                                    </a:rPr>
                                    <m:t>𝑞</m:t>
                                  </m:r>
                                </m:den>
                              </m:f>
                            </m:oMath>
                          </a14:m>
                          <a:endParaRPr lang="de-DE" sz="20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2000" b="0" baseline="0" dirty="0"/>
                            <a:t>Kraft </a:t>
                          </a:r>
                          <a14:m>
                            <m:oMath xmlns:m="http://schemas.openxmlformats.org/officeDocument/2006/math">
                              <m:r>
                                <a:rPr lang="de-DE" sz="2000" b="0" i="1" baseline="0" smtClean="0">
                                  <a:latin typeface="Cambria Math" panose="02040503050406030204" pitchFamily="18" charset="0"/>
                                </a:rPr>
                                <m:t>𝐹</m:t>
                              </m:r>
                              <m:r>
                                <a:rPr lang="de-DE" sz="2000" b="0" i="1" baseline="0" smtClean="0">
                                  <a:latin typeface="Cambria Math" panose="02040503050406030204" pitchFamily="18" charset="0"/>
                                </a:rPr>
                                <m:t>=</m:t>
                              </m:r>
                              <m:f>
                                <m:fPr>
                                  <m:ctrlPr>
                                    <a:rPr lang="de-DE" sz="2000" b="0" i="1" baseline="0" smtClean="0">
                                      <a:latin typeface="Cambria Math" panose="02040503050406030204" pitchFamily="18" charset="0"/>
                                    </a:rPr>
                                  </m:ctrlPr>
                                </m:fPr>
                                <m:num>
                                  <m:r>
                                    <a:rPr lang="de-DE" sz="2000" b="0" i="1" baseline="0" smtClean="0">
                                      <a:latin typeface="Cambria Math" panose="02040503050406030204" pitchFamily="18" charset="0"/>
                                    </a:rPr>
                                    <m:t>𝐸</m:t>
                                  </m:r>
                                </m:num>
                                <m:den>
                                  <m:r>
                                    <a:rPr lang="de-DE" sz="2000" b="0" i="1" baseline="0" smtClean="0">
                                      <a:latin typeface="Cambria Math" panose="02040503050406030204" pitchFamily="18" charset="0"/>
                                    </a:rPr>
                                    <m:t>𝑙</m:t>
                                  </m:r>
                                </m:den>
                              </m:f>
                            </m:oMath>
                          </a14:m>
                          <a:endParaRPr lang="de-DE" sz="2000" dirty="0"/>
                        </a:p>
                      </a:txBody>
                      <a:tcPr/>
                    </a:tc>
                    <a:extLst>
                      <a:ext uri="{0D108BD9-81ED-4DB2-BD59-A6C34878D82A}">
                        <a16:rowId xmlns:a16="http://schemas.microsoft.com/office/drawing/2014/main" val="3675004493"/>
                      </a:ext>
                    </a:extLst>
                  </a:tr>
                </a:tbl>
              </a:graphicData>
            </a:graphic>
          </p:graphicFrame>
        </mc:Choice>
        <mc:Fallback xmlns="">
          <p:graphicFrame>
            <p:nvGraphicFramePr>
              <p:cNvPr id="7" name="Inhaltsplatzhalter 3"/>
              <p:cNvGraphicFramePr>
                <a:graphicFrameLocks/>
              </p:cNvGraphicFramePr>
              <p:nvPr>
                <p:extLst>
                  <p:ext uri="{D42A27DB-BD31-4B8C-83A1-F6EECF244321}">
                    <p14:modId xmlns:p14="http://schemas.microsoft.com/office/powerpoint/2010/main" val="2141734214"/>
                  </p:ext>
                </p:extLst>
              </p:nvPr>
            </p:nvGraphicFramePr>
            <p:xfrm>
              <a:off x="1187624" y="3361745"/>
              <a:ext cx="6768591" cy="2538984"/>
            </p:xfrm>
            <a:graphic>
              <a:graphicData uri="http://schemas.openxmlformats.org/drawingml/2006/table">
                <a:tbl>
                  <a:tblPr firstRow="1" bandRow="1">
                    <a:tableStyleId>{21E4AEA4-8DFA-4A89-87EB-49C32662AFE0}</a:tableStyleId>
                  </a:tblPr>
                  <a:tblGrid>
                    <a:gridCol w="1898357">
                      <a:extLst>
                        <a:ext uri="{9D8B030D-6E8A-4147-A177-3AD203B41FA5}">
                          <a16:colId xmlns:a16="http://schemas.microsoft.com/office/drawing/2014/main" val="20000"/>
                        </a:ext>
                      </a:extLst>
                    </a:gridCol>
                    <a:gridCol w="2393844">
                      <a:extLst>
                        <a:ext uri="{9D8B030D-6E8A-4147-A177-3AD203B41FA5}">
                          <a16:colId xmlns:a16="http://schemas.microsoft.com/office/drawing/2014/main" val="20001"/>
                        </a:ext>
                      </a:extLst>
                    </a:gridCol>
                    <a:gridCol w="2476390">
                      <a:extLst>
                        <a:ext uri="{9D8B030D-6E8A-4147-A177-3AD203B41FA5}">
                          <a16:colId xmlns:a16="http://schemas.microsoft.com/office/drawing/2014/main" val="20002"/>
                        </a:ext>
                      </a:extLst>
                    </a:gridCol>
                  </a:tblGrid>
                  <a:tr h="396240">
                    <a:tc>
                      <a:txBody>
                        <a:bodyPr/>
                        <a:lstStyle/>
                        <a:p>
                          <a:endParaRPr lang="de-DE" sz="2000" dirty="0"/>
                        </a:p>
                      </a:txBody>
                      <a:tcPr/>
                    </a:tc>
                    <a:tc>
                      <a:txBody>
                        <a:bodyPr/>
                        <a:lstStyle/>
                        <a:p>
                          <a:r>
                            <a:rPr lang="de-DE" sz="2000" dirty="0"/>
                            <a:t>Stromkreis</a:t>
                          </a:r>
                        </a:p>
                      </a:txBody>
                      <a:tcPr/>
                    </a:tc>
                    <a:tc>
                      <a:txBody>
                        <a:bodyPr/>
                        <a:lstStyle/>
                        <a:p>
                          <a:r>
                            <a:rPr lang="de-DE" sz="2000" dirty="0"/>
                            <a:t>Fahrrad</a:t>
                          </a:r>
                        </a:p>
                      </a:txBody>
                      <a:tcPr/>
                    </a:tc>
                    <a:extLst>
                      <a:ext uri="{0D108BD9-81ED-4DB2-BD59-A6C34878D82A}">
                        <a16:rowId xmlns:a16="http://schemas.microsoft.com/office/drawing/2014/main" val="10000"/>
                      </a:ext>
                    </a:extLst>
                  </a:tr>
                  <a:tr h="396240">
                    <a:tc>
                      <a:txBody>
                        <a:bodyPr/>
                        <a:lstStyle/>
                        <a:p>
                          <a:r>
                            <a:rPr lang="de-DE" sz="2000" dirty="0"/>
                            <a:t>Antrieb</a:t>
                          </a:r>
                        </a:p>
                      </a:txBody>
                      <a:tcPr/>
                    </a:tc>
                    <a:tc>
                      <a:txBody>
                        <a:bodyPr/>
                        <a:lstStyle/>
                        <a:p>
                          <a:endParaRPr lang="de-DE"/>
                        </a:p>
                      </a:txBody>
                      <a:tcPr>
                        <a:blipFill>
                          <a:blip r:embed="rId3"/>
                          <a:stretch>
                            <a:fillRect l="-79644" t="-107692" r="-104580" b="-447692"/>
                          </a:stretch>
                        </a:blipFill>
                      </a:tcPr>
                    </a:tc>
                    <a:tc>
                      <a:txBody>
                        <a:bodyPr/>
                        <a:lstStyle/>
                        <a:p>
                          <a:endParaRPr lang="de-DE"/>
                        </a:p>
                      </a:txBody>
                      <a:tcPr>
                        <a:blipFill>
                          <a:blip r:embed="rId3"/>
                          <a:stretch>
                            <a:fillRect l="-173464" t="-107692" r="-983" b="-447692"/>
                          </a:stretch>
                        </a:blipFill>
                      </a:tcPr>
                    </a:tc>
                    <a:extLst>
                      <a:ext uri="{0D108BD9-81ED-4DB2-BD59-A6C34878D82A}">
                        <a16:rowId xmlns:a16="http://schemas.microsoft.com/office/drawing/2014/main" val="10001"/>
                      </a:ext>
                    </a:extLst>
                  </a:tr>
                  <a:tr h="396240">
                    <a:tc>
                      <a:txBody>
                        <a:bodyPr/>
                        <a:lstStyle/>
                        <a:p>
                          <a:r>
                            <a:rPr lang="de-DE" sz="2000" dirty="0"/>
                            <a:t>Kreisstrom </a:t>
                          </a:r>
                        </a:p>
                      </a:txBody>
                      <a:tcPr/>
                    </a:tc>
                    <a:tc>
                      <a:txBody>
                        <a:bodyPr/>
                        <a:lstStyle/>
                        <a:p>
                          <a:endParaRPr lang="de-DE"/>
                        </a:p>
                      </a:txBody>
                      <a:tcPr>
                        <a:blipFill>
                          <a:blip r:embed="rId3"/>
                          <a:stretch>
                            <a:fillRect l="-79644" t="-207692" r="-104580" b="-347692"/>
                          </a:stretch>
                        </a:blipFill>
                      </a:tcPr>
                    </a:tc>
                    <a:tc>
                      <a:txBody>
                        <a:bodyPr/>
                        <a:lstStyle/>
                        <a:p>
                          <a:endParaRPr lang="de-DE"/>
                        </a:p>
                      </a:txBody>
                      <a:tcPr>
                        <a:blipFill>
                          <a:blip r:embed="rId3"/>
                          <a:stretch>
                            <a:fillRect l="-173464" t="-207692" r="-983" b="-347692"/>
                          </a:stretch>
                        </a:blipFill>
                      </a:tcPr>
                    </a:tc>
                    <a:extLst>
                      <a:ext uri="{0D108BD9-81ED-4DB2-BD59-A6C34878D82A}">
                        <a16:rowId xmlns:a16="http://schemas.microsoft.com/office/drawing/2014/main" val="10002"/>
                      </a:ext>
                    </a:extLst>
                  </a:tr>
                  <a:tr h="396240">
                    <a:tc>
                      <a:txBody>
                        <a:bodyPr/>
                        <a:lstStyle/>
                        <a:p>
                          <a:r>
                            <a:rPr lang="de-DE" sz="2000" dirty="0"/>
                            <a:t>Widerstand</a:t>
                          </a:r>
                        </a:p>
                      </a:txBody>
                      <a:tcPr/>
                    </a:tc>
                    <a:tc>
                      <a:txBody>
                        <a:bodyPr/>
                        <a:lstStyle/>
                        <a:p>
                          <a:endParaRPr lang="de-DE"/>
                        </a:p>
                      </a:txBody>
                      <a:tcPr>
                        <a:blipFill>
                          <a:blip r:embed="rId3"/>
                          <a:stretch>
                            <a:fillRect l="-79644" t="-307692" r="-104580" b="-247692"/>
                          </a:stretch>
                        </a:blipFill>
                      </a:tcPr>
                    </a:tc>
                    <a:tc>
                      <a:txBody>
                        <a:bodyPr/>
                        <a:lstStyle/>
                        <a:p>
                          <a:endParaRPr lang="de-DE"/>
                        </a:p>
                      </a:txBody>
                      <a:tcPr>
                        <a:blipFill>
                          <a:blip r:embed="rId3"/>
                          <a:stretch>
                            <a:fillRect l="-173464" t="-307692" r="-983" b="-247692"/>
                          </a:stretch>
                        </a:blipFill>
                      </a:tcPr>
                    </a:tc>
                    <a:extLst>
                      <a:ext uri="{0D108BD9-81ED-4DB2-BD59-A6C34878D82A}">
                        <a16:rowId xmlns:a16="http://schemas.microsoft.com/office/drawing/2014/main" val="10003"/>
                      </a:ext>
                    </a:extLst>
                  </a:tr>
                  <a:tr h="396240">
                    <a:tc>
                      <a:txBody>
                        <a:bodyPr/>
                        <a:lstStyle/>
                        <a:p>
                          <a:endParaRPr lang="de-DE" sz="2000" dirty="0"/>
                        </a:p>
                      </a:txBody>
                      <a:tcPr/>
                    </a:tc>
                    <a:tc>
                      <a:txBody>
                        <a:bodyPr/>
                        <a:lstStyle/>
                        <a:p>
                          <a:endParaRPr lang="de-DE"/>
                        </a:p>
                      </a:txBody>
                      <a:tcPr>
                        <a:blipFill>
                          <a:blip r:embed="rId3"/>
                          <a:stretch>
                            <a:fillRect l="-79644" t="-407692" r="-104580" b="-147692"/>
                          </a:stretch>
                        </a:blipFill>
                      </a:tcPr>
                    </a:tc>
                    <a:tc>
                      <a:txBody>
                        <a:bodyPr/>
                        <a:lstStyle/>
                        <a:p>
                          <a:endParaRPr lang="de-DE"/>
                        </a:p>
                      </a:txBody>
                      <a:tcPr>
                        <a:blipFill>
                          <a:blip r:embed="rId3"/>
                          <a:stretch>
                            <a:fillRect l="-173464" t="-407692" r="-983" b="-147692"/>
                          </a:stretch>
                        </a:blipFill>
                      </a:tcPr>
                    </a:tc>
                    <a:extLst>
                      <a:ext uri="{0D108BD9-81ED-4DB2-BD59-A6C34878D82A}">
                        <a16:rowId xmlns:a16="http://schemas.microsoft.com/office/drawing/2014/main" val="3314764505"/>
                      </a:ext>
                    </a:extLst>
                  </a:tr>
                  <a:tr h="557784">
                    <a:tc>
                      <a:txBody>
                        <a:bodyPr/>
                        <a:lstStyle/>
                        <a:p>
                          <a:endParaRPr lang="de-DE" sz="2000" dirty="0"/>
                        </a:p>
                      </a:txBody>
                      <a:tcPr/>
                    </a:tc>
                    <a:tc>
                      <a:txBody>
                        <a:bodyPr/>
                        <a:lstStyle/>
                        <a:p>
                          <a:endParaRPr lang="de-DE"/>
                        </a:p>
                      </a:txBody>
                      <a:tcPr>
                        <a:blipFill>
                          <a:blip r:embed="rId3"/>
                          <a:stretch>
                            <a:fillRect l="-79644" t="-358696" r="-104580" b="-4348"/>
                          </a:stretch>
                        </a:blipFill>
                      </a:tcPr>
                    </a:tc>
                    <a:tc>
                      <a:txBody>
                        <a:bodyPr/>
                        <a:lstStyle/>
                        <a:p>
                          <a:endParaRPr lang="de-DE"/>
                        </a:p>
                      </a:txBody>
                      <a:tcPr>
                        <a:blipFill>
                          <a:blip r:embed="rId3"/>
                          <a:stretch>
                            <a:fillRect l="-173464" t="-358696" r="-983" b="-4348"/>
                          </a:stretch>
                        </a:blipFill>
                      </a:tcPr>
                    </a:tc>
                    <a:extLst>
                      <a:ext uri="{0D108BD9-81ED-4DB2-BD59-A6C34878D82A}">
                        <a16:rowId xmlns:a16="http://schemas.microsoft.com/office/drawing/2014/main" val="3675004493"/>
                      </a:ext>
                    </a:extLst>
                  </a:tr>
                </a:tbl>
              </a:graphicData>
            </a:graphic>
          </p:graphicFrame>
        </mc:Fallback>
      </mc:AlternateContent>
      <p:sp>
        <p:nvSpPr>
          <p:cNvPr id="6" name="Textfeld 5"/>
          <p:cNvSpPr txBox="1"/>
          <p:nvPr/>
        </p:nvSpPr>
        <p:spPr>
          <a:xfrm>
            <a:off x="7884368" y="1797772"/>
            <a:ext cx="1151632" cy="523220"/>
          </a:xfrm>
          <a:prstGeom prst="rect">
            <a:avLst/>
          </a:prstGeom>
          <a:solidFill>
            <a:schemeClr val="bg1"/>
          </a:solidFill>
        </p:spPr>
        <p:txBody>
          <a:bodyPr wrap="square" rtlCol="0">
            <a:spAutoFit/>
          </a:bodyPr>
          <a:lstStyle/>
          <a:p>
            <a:pPr algn="ctr"/>
            <a:r>
              <a:rPr lang="de-DE" sz="1400" dirty="0">
                <a:latin typeface="Arial" panose="020B0604020202020204" pitchFamily="34" charset="0"/>
                <a:cs typeface="Arial" panose="020B0604020202020204" pitchFamily="34" charset="0"/>
              </a:rPr>
              <a:t>Fahr-</a:t>
            </a:r>
          </a:p>
          <a:p>
            <a:pPr algn="ctr"/>
            <a:r>
              <a:rPr lang="de-DE" sz="1400" dirty="0">
                <a:latin typeface="Arial" panose="020B0604020202020204" pitchFamily="34" charset="0"/>
                <a:cs typeface="Arial" panose="020B0604020202020204" pitchFamily="34" charset="0"/>
              </a:rPr>
              <a:t>widerstand</a:t>
            </a:r>
          </a:p>
        </p:txBody>
      </p:sp>
    </p:spTree>
    <p:extLst>
      <p:ext uri="{BB962C8B-B14F-4D97-AF65-F5344CB8AC3E}">
        <p14:creationId xmlns:p14="http://schemas.microsoft.com/office/powerpoint/2010/main" val="3066021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Fahrradkettenmodell mit einfachen Mitteln </a:t>
            </a:r>
          </a:p>
        </p:txBody>
      </p:sp>
      <p:pic>
        <p:nvPicPr>
          <p:cNvPr id="5" name="00077_klein">
            <a:hlinkClick r:id="" action="ppaction://media"/>
          </p:cNvPr>
          <p:cNvPicPr>
            <a:picLocks noGrp="1" noChangeAspect="1"/>
          </p:cNvPicPr>
          <p:nvPr>
            <p:ph idx="1"/>
            <a:videoFile r:link="rId1"/>
            <p:extLst>
              <p:ext uri="{DAA4B4D4-6D71-4841-9C94-3DE7FCFB9230}">
                <p14:media xmlns:p14="http://schemas.microsoft.com/office/powerpoint/2010/main" r:embed="rId2">
                  <p14:trim st="3006" end="4379.9999"/>
                </p14:media>
              </p:ext>
            </p:extLst>
          </p:nvPr>
        </p:nvPicPr>
        <p:blipFill>
          <a:blip r:embed="rId5"/>
          <a:stretch>
            <a:fillRect/>
          </a:stretch>
        </p:blipFill>
        <p:spPr>
          <a:xfrm>
            <a:off x="457200" y="1700808"/>
            <a:ext cx="5194920" cy="2922142"/>
          </a:xfrm>
        </p:spPr>
      </p:pic>
      <p:pic>
        <p:nvPicPr>
          <p:cNvPr id="4" name="Picture 2" descr="F:\Filme E-Lehre-Projekt\Material\DSC01866.JP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7834" r="15261" b="12798"/>
          <a:stretch/>
        </p:blipFill>
        <p:spPr bwMode="auto">
          <a:xfrm>
            <a:off x="5868144" y="1700808"/>
            <a:ext cx="2989838" cy="2922142"/>
          </a:xfrm>
          <a:prstGeom prst="rect">
            <a:avLst/>
          </a:prstGeom>
          <a:noFill/>
          <a:extLst>
            <a:ext uri="{909E8E84-426E-40DD-AFC4-6F175D3DCCD1}">
              <a14:hiddenFill xmlns:a14="http://schemas.microsoft.com/office/drawing/2010/main">
                <a:solidFill>
                  <a:srgbClr val="FFFFFF"/>
                </a:solidFill>
              </a14:hiddenFill>
            </a:ext>
          </a:extLst>
        </p:spPr>
      </p:pic>
      <p:sp>
        <p:nvSpPr>
          <p:cNvPr id="3" name="Textfeld 2">
            <a:extLst>
              <a:ext uri="{FF2B5EF4-FFF2-40B4-BE49-F238E27FC236}">
                <a16:creationId xmlns:a16="http://schemas.microsoft.com/office/drawing/2014/main" id="{01A0D27A-2CA1-B193-840A-5D0AAD301682}"/>
              </a:ext>
            </a:extLst>
          </p:cNvPr>
          <p:cNvSpPr txBox="1"/>
          <p:nvPr/>
        </p:nvSpPr>
        <p:spPr>
          <a:xfrm>
            <a:off x="457200" y="4869160"/>
            <a:ext cx="8400782" cy="923330"/>
          </a:xfrm>
          <a:prstGeom prst="rect">
            <a:avLst/>
          </a:prstGeom>
          <a:noFill/>
        </p:spPr>
        <p:txBody>
          <a:bodyPr wrap="square" rtlCol="0">
            <a:spAutoFit/>
          </a:bodyPr>
          <a:lstStyle/>
          <a:p>
            <a:r>
              <a:rPr lang="de-DE" dirty="0"/>
              <a:t>Heute leider nicht dabei. Fahrradkurbel + Fahrradkette + Ritzel auf Holzscheibe</a:t>
            </a:r>
          </a:p>
          <a:p>
            <a:r>
              <a:rPr lang="de-DE" dirty="0"/>
              <a:t>Montage an </a:t>
            </a:r>
            <a:r>
              <a:rPr lang="de-DE" dirty="0" err="1"/>
              <a:t>Dynamot</a:t>
            </a:r>
            <a:r>
              <a:rPr lang="de-DE" dirty="0"/>
              <a:t> mit regelbarem Widerstand</a:t>
            </a:r>
          </a:p>
          <a:p>
            <a:r>
              <a:rPr lang="de-DE" dirty="0"/>
              <a:t>Kosten ca. 60€</a:t>
            </a:r>
          </a:p>
        </p:txBody>
      </p:sp>
    </p:spTree>
    <p:extLst>
      <p:ext uri="{BB962C8B-B14F-4D97-AF65-F5344CB8AC3E}">
        <p14:creationId xmlns:p14="http://schemas.microsoft.com/office/powerpoint/2010/main" val="121800421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0">
                <p:cTn id="7" fill="hold" display="0">
                  <p:stCondLst>
                    <p:cond delay="indefinite"/>
                  </p:stCondLst>
                </p:cTn>
                <p:tgtEl>
                  <p:spTgt spid="5"/>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141" y="2102812"/>
            <a:ext cx="3456384" cy="3666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el 1"/>
          <p:cNvSpPr>
            <a:spLocks noGrp="1"/>
          </p:cNvSpPr>
          <p:nvPr>
            <p:ph type="title"/>
          </p:nvPr>
        </p:nvSpPr>
        <p:spPr/>
        <p:txBody>
          <a:bodyPr/>
          <a:lstStyle/>
          <a:p>
            <a:r>
              <a:rPr lang="de-DE" dirty="0"/>
              <a:t>Das Fahrradkette als durchgängiges Modell</a:t>
            </a:r>
          </a:p>
        </p:txBody>
      </p:sp>
      <p:sp>
        <p:nvSpPr>
          <p:cNvPr id="3" name="Inhaltsplatzhalter 2"/>
          <p:cNvSpPr>
            <a:spLocks noGrp="1"/>
          </p:cNvSpPr>
          <p:nvPr>
            <p:ph idx="1"/>
          </p:nvPr>
        </p:nvSpPr>
        <p:spPr>
          <a:xfrm>
            <a:off x="457200" y="1556792"/>
            <a:ext cx="8229600" cy="4896544"/>
          </a:xfrm>
        </p:spPr>
        <p:txBody>
          <a:bodyPr/>
          <a:lstStyle/>
          <a:p>
            <a:endParaRPr lang="de-DE" dirty="0"/>
          </a:p>
        </p:txBody>
      </p:sp>
      <p:sp>
        <p:nvSpPr>
          <p:cNvPr id="12" name="Textfeld 11"/>
          <p:cNvSpPr txBox="1"/>
          <p:nvPr/>
        </p:nvSpPr>
        <p:spPr>
          <a:xfrm>
            <a:off x="2902786" y="5123193"/>
            <a:ext cx="5702377" cy="646331"/>
          </a:xfrm>
          <a:prstGeom prst="rect">
            <a:avLst/>
          </a:prstGeom>
          <a:solidFill>
            <a:schemeClr val="accent2">
              <a:lumMod val="20000"/>
              <a:lumOff val="80000"/>
            </a:schemeClr>
          </a:solidFill>
        </p:spPr>
        <p:txBody>
          <a:bodyPr wrap="square" rtlCol="0">
            <a:spAutoFit/>
          </a:bodyPr>
          <a:lstStyle/>
          <a:p>
            <a:r>
              <a:rPr lang="de-DE" dirty="0"/>
              <a:t>Antrieb-Kreisstrom-Widerstand-Konzept </a:t>
            </a:r>
          </a:p>
          <a:p>
            <a:r>
              <a:rPr lang="de-DE" dirty="0"/>
              <a:t>Verbrauchsvorstellung, Systemcharakter</a:t>
            </a:r>
          </a:p>
        </p:txBody>
      </p:sp>
      <p:sp>
        <p:nvSpPr>
          <p:cNvPr id="13" name="Textfeld 12"/>
          <p:cNvSpPr txBox="1"/>
          <p:nvPr/>
        </p:nvSpPr>
        <p:spPr>
          <a:xfrm>
            <a:off x="3326267" y="4293096"/>
            <a:ext cx="5270329" cy="648000"/>
          </a:xfrm>
          <a:prstGeom prst="rect">
            <a:avLst/>
          </a:prstGeom>
          <a:solidFill>
            <a:schemeClr val="accent2">
              <a:lumMod val="40000"/>
              <a:lumOff val="60000"/>
            </a:schemeClr>
          </a:solidFill>
        </p:spPr>
        <p:txBody>
          <a:bodyPr wrap="square" rtlCol="0" anchor="ctr" anchorCtr="0">
            <a:spAutoFit/>
          </a:bodyPr>
          <a:lstStyle/>
          <a:p>
            <a:r>
              <a:rPr lang="de-DE" dirty="0"/>
              <a:t>Differenzierung Energiestrom-Elektronenstrom</a:t>
            </a:r>
          </a:p>
        </p:txBody>
      </p:sp>
      <mc:AlternateContent xmlns:mc="http://schemas.openxmlformats.org/markup-compatibility/2006" xmlns:a14="http://schemas.microsoft.com/office/drawing/2010/main">
        <mc:Choice Requires="a14">
          <p:sp>
            <p:nvSpPr>
              <p:cNvPr id="14" name="Textfeld 13"/>
              <p:cNvSpPr txBox="1"/>
              <p:nvPr/>
            </p:nvSpPr>
            <p:spPr>
              <a:xfrm>
                <a:off x="3838889" y="3501008"/>
                <a:ext cx="4766274" cy="646331"/>
              </a:xfrm>
              <a:prstGeom prst="rect">
                <a:avLst/>
              </a:prstGeom>
              <a:solidFill>
                <a:schemeClr val="accent2">
                  <a:lumMod val="60000"/>
                  <a:lumOff val="40000"/>
                </a:schemeClr>
              </a:solidFill>
            </p:spPr>
            <p:txBody>
              <a:bodyPr wrap="square" rtlCol="0">
                <a:spAutoFit/>
              </a:bodyPr>
              <a:lstStyle/>
              <a:p>
                <a:r>
                  <a:rPr lang="de-DE" dirty="0"/>
                  <a:t>Definition </a:t>
                </a:r>
                <a14:m>
                  <m:oMath xmlns:m="http://schemas.openxmlformats.org/officeDocument/2006/math">
                    <m:r>
                      <a:rPr lang="de-DE" b="0" i="1" smtClean="0">
                        <a:latin typeface="Cambria Math"/>
                      </a:rPr>
                      <m:t>𝑈</m:t>
                    </m:r>
                    <m:r>
                      <a:rPr lang="de-DE" b="0" i="1" smtClean="0">
                        <a:latin typeface="Cambria Math"/>
                      </a:rPr>
                      <m:t>=</m:t>
                    </m:r>
                    <m:r>
                      <a:rPr lang="de-DE" b="0" i="1" smtClean="0">
                        <a:latin typeface="Cambria Math"/>
                      </a:rPr>
                      <m:t>𝑃</m:t>
                    </m:r>
                    <m:r>
                      <a:rPr lang="de-DE" b="0" i="1" smtClean="0">
                        <a:latin typeface="Cambria Math"/>
                      </a:rPr>
                      <m:t>/</m:t>
                    </m:r>
                    <m:r>
                      <a:rPr lang="de-DE" b="0" i="1" smtClean="0">
                        <a:latin typeface="Cambria Math"/>
                      </a:rPr>
                      <m:t>𝐼</m:t>
                    </m:r>
                  </m:oMath>
                </a14:m>
                <a:endParaRPr lang="de-DE" dirty="0"/>
              </a:p>
              <a:p>
                <a:r>
                  <a:rPr lang="de-DE" dirty="0"/>
                  <a:t>Zusammenhang mit Antriebsvorstellung </a:t>
                </a:r>
              </a:p>
            </p:txBody>
          </p:sp>
        </mc:Choice>
        <mc:Fallback xmlns="">
          <p:sp>
            <p:nvSpPr>
              <p:cNvPr id="14" name="Textfeld 13"/>
              <p:cNvSpPr txBox="1">
                <a:spLocks noRot="1" noChangeAspect="1" noMove="1" noResize="1" noEditPoints="1" noAdjustHandles="1" noChangeArrowheads="1" noChangeShapeType="1" noTextEdit="1"/>
              </p:cNvSpPr>
              <p:nvPr/>
            </p:nvSpPr>
            <p:spPr>
              <a:xfrm>
                <a:off x="3838889" y="3501008"/>
                <a:ext cx="4766274" cy="646331"/>
              </a:xfrm>
              <a:prstGeom prst="rect">
                <a:avLst/>
              </a:prstGeom>
              <a:blipFill rotWithShape="1">
                <a:blip r:embed="rId5"/>
                <a:stretch>
                  <a:fillRect l="-1151" t="-4717" b="-14151"/>
                </a:stretch>
              </a:blipFill>
            </p:spPr>
            <p:txBody>
              <a:bodyPr/>
              <a:lstStyle/>
              <a:p>
                <a:r>
                  <a:rPr lang="de-DE">
                    <a:noFill/>
                  </a:rPr>
                  <a:t> </a:t>
                </a:r>
              </a:p>
            </p:txBody>
          </p:sp>
        </mc:Fallback>
      </mc:AlternateContent>
      <p:sp>
        <p:nvSpPr>
          <p:cNvPr id="15" name="Textfeld 14"/>
          <p:cNvSpPr txBox="1"/>
          <p:nvPr/>
        </p:nvSpPr>
        <p:spPr>
          <a:xfrm>
            <a:off x="4283966" y="2708920"/>
            <a:ext cx="4312630" cy="646331"/>
          </a:xfrm>
          <a:prstGeom prst="rect">
            <a:avLst/>
          </a:prstGeom>
          <a:solidFill>
            <a:schemeClr val="accent2"/>
          </a:solidFill>
        </p:spPr>
        <p:txBody>
          <a:bodyPr wrap="square" rtlCol="0" anchor="ctr" anchorCtr="0">
            <a:spAutoFit/>
          </a:bodyPr>
          <a:lstStyle/>
          <a:p>
            <a:r>
              <a:rPr lang="de-DE" dirty="0"/>
              <a:t>Potenzialansatz,</a:t>
            </a:r>
          </a:p>
          <a:p>
            <a:r>
              <a:rPr lang="de-DE" dirty="0"/>
              <a:t>Reihen-, Parallelschaltung</a:t>
            </a:r>
          </a:p>
        </p:txBody>
      </p:sp>
    </p:spTree>
    <p:extLst>
      <p:ext uri="{BB962C8B-B14F-4D97-AF65-F5344CB8AC3E}">
        <p14:creationId xmlns:p14="http://schemas.microsoft.com/office/powerpoint/2010/main" val="18806605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BEC2AD-E1A3-E19B-1F5F-5E5F6571F62F}"/>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48AA0869-A43A-7F6A-EF31-B5CB75D91CAC}"/>
              </a:ext>
            </a:extLst>
          </p:cNvPr>
          <p:cNvSpPr>
            <a:spLocks noGrp="1"/>
          </p:cNvSpPr>
          <p:nvPr>
            <p:ph type="title"/>
          </p:nvPr>
        </p:nvSpPr>
        <p:spPr/>
        <p:txBody>
          <a:bodyPr/>
          <a:lstStyle/>
          <a:p>
            <a:r>
              <a:rPr lang="de-DE" dirty="0"/>
              <a:t>Überblick über den modellbasierten </a:t>
            </a:r>
            <a:br>
              <a:rPr lang="de-DE" dirty="0"/>
            </a:br>
            <a:r>
              <a:rPr lang="de-DE" dirty="0"/>
              <a:t>Elektrizitätslehre-Unterricht der Sek I</a:t>
            </a:r>
          </a:p>
        </p:txBody>
      </p:sp>
      <p:sp>
        <p:nvSpPr>
          <p:cNvPr id="4" name="Rechteck 3">
            <a:extLst>
              <a:ext uri="{FF2B5EF4-FFF2-40B4-BE49-F238E27FC236}">
                <a16:creationId xmlns:a16="http://schemas.microsoft.com/office/drawing/2014/main" id="{3348C0FC-737B-20E6-04F7-BC813F972503}"/>
              </a:ext>
            </a:extLst>
          </p:cNvPr>
          <p:cNvSpPr/>
          <p:nvPr/>
        </p:nvSpPr>
        <p:spPr>
          <a:xfrm>
            <a:off x="441595" y="2313653"/>
            <a:ext cx="5688632" cy="72008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5" name="Rechteck 4">
            <a:extLst>
              <a:ext uri="{FF2B5EF4-FFF2-40B4-BE49-F238E27FC236}">
                <a16:creationId xmlns:a16="http://schemas.microsoft.com/office/drawing/2014/main" id="{B2B46D64-A7E8-F1FB-4AB9-9F1A7F19246A}"/>
              </a:ext>
            </a:extLst>
          </p:cNvPr>
          <p:cNvSpPr/>
          <p:nvPr/>
        </p:nvSpPr>
        <p:spPr>
          <a:xfrm>
            <a:off x="395536" y="3111292"/>
            <a:ext cx="5688632" cy="317708"/>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6" name="Rechteck 5">
            <a:extLst>
              <a:ext uri="{FF2B5EF4-FFF2-40B4-BE49-F238E27FC236}">
                <a16:creationId xmlns:a16="http://schemas.microsoft.com/office/drawing/2014/main" id="{E3854A4E-C43E-9D08-7A53-8FB9666D2D52}"/>
              </a:ext>
            </a:extLst>
          </p:cNvPr>
          <p:cNvSpPr/>
          <p:nvPr/>
        </p:nvSpPr>
        <p:spPr>
          <a:xfrm>
            <a:off x="395536" y="4246320"/>
            <a:ext cx="5688632" cy="316310"/>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7" name="Rechteck 6">
            <a:extLst>
              <a:ext uri="{FF2B5EF4-FFF2-40B4-BE49-F238E27FC236}">
                <a16:creationId xmlns:a16="http://schemas.microsoft.com/office/drawing/2014/main" id="{3C5F68A1-EA5B-396A-2701-C641923BE035}"/>
              </a:ext>
            </a:extLst>
          </p:cNvPr>
          <p:cNvSpPr/>
          <p:nvPr/>
        </p:nvSpPr>
        <p:spPr>
          <a:xfrm>
            <a:off x="395536" y="4581128"/>
            <a:ext cx="5688632" cy="31368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mc:AlternateContent xmlns:mc="http://schemas.openxmlformats.org/markup-compatibility/2006" xmlns:a14="http://schemas.microsoft.com/office/drawing/2010/main">
        <mc:Choice Requires="a14">
          <p:sp>
            <p:nvSpPr>
              <p:cNvPr id="3" name="Inhaltsplatzhalter 2">
                <a:extLst>
                  <a:ext uri="{FF2B5EF4-FFF2-40B4-BE49-F238E27FC236}">
                    <a16:creationId xmlns:a16="http://schemas.microsoft.com/office/drawing/2014/main" id="{001A8FA2-6A02-052B-FC54-9E2B30DA352B}"/>
                  </a:ext>
                </a:extLst>
              </p:cNvPr>
              <p:cNvSpPr>
                <a:spLocks noGrp="1"/>
              </p:cNvSpPr>
              <p:nvPr>
                <p:ph idx="1"/>
              </p:nvPr>
            </p:nvSpPr>
            <p:spPr>
              <a:xfrm>
                <a:off x="446856" y="1628800"/>
                <a:ext cx="8229600" cy="4464496"/>
              </a:xfrm>
            </p:spPr>
            <p:txBody>
              <a:bodyPr>
                <a:normAutofit/>
              </a:bodyPr>
              <a:lstStyle/>
              <a:p>
                <a:pPr marL="0" indent="0">
                  <a:buNone/>
                </a:pPr>
                <a:endParaRPr lang="de-DE" dirty="0"/>
              </a:p>
              <a:p>
                <a:pPr marL="0" indent="0">
                  <a:buNone/>
                </a:pPr>
                <a:endParaRPr lang="de-DE" dirty="0"/>
              </a:p>
              <a:p>
                <a:pPr marL="457200" indent="-457200">
                  <a:buAutoNum type="arabicPeriod"/>
                </a:pPr>
                <a:r>
                  <a:rPr lang="de-DE" dirty="0"/>
                  <a:t>Das Fahrrad als Vorstellungshilfe</a:t>
                </a:r>
              </a:p>
              <a:p>
                <a:pPr marL="457200" indent="-457200">
                  <a:buAutoNum type="arabicPeriod"/>
                </a:pPr>
                <a:r>
                  <a:rPr lang="de-DE" dirty="0"/>
                  <a:t>Antrieb, Strom, Widerstand</a:t>
                </a:r>
              </a:p>
              <a:p>
                <a:pPr marL="457200" indent="-457200">
                  <a:buFont typeface="Arial" panose="020B0604020202020204" pitchFamily="34" charset="0"/>
                  <a:buAutoNum type="arabicPeriod"/>
                </a:pPr>
                <a:r>
                  <a:rPr lang="de-DE" dirty="0"/>
                  <a:t>Energietransport durch Kreisläufe </a:t>
                </a:r>
              </a:p>
              <a:p>
                <a:pPr marL="457200" indent="-457200">
                  <a:buAutoNum type="arabicPeriod"/>
                </a:pPr>
                <a:r>
                  <a:rPr lang="de-DE" dirty="0"/>
                  <a:t>Der elektrische Strom </a:t>
                </a:r>
              </a:p>
              <a:p>
                <a:pPr marL="457200" indent="-457200">
                  <a:buAutoNum type="arabicPeriod"/>
                </a:pPr>
                <a:r>
                  <a:rPr lang="de-DE" dirty="0"/>
                  <a:t>Schaltskizzen</a:t>
                </a:r>
              </a:p>
              <a:p>
                <a:pPr marL="457200" indent="-457200">
                  <a:buAutoNum type="arabicPeriod"/>
                </a:pPr>
                <a:r>
                  <a:rPr lang="de-DE" dirty="0"/>
                  <a:t>Die Spannung </a:t>
                </a:r>
                <a14:m>
                  <m:oMath xmlns:m="http://schemas.openxmlformats.org/officeDocument/2006/math">
                    <m:r>
                      <a:rPr lang="de-DE" i="1">
                        <a:latin typeface="Cambria Math"/>
                      </a:rPr>
                      <m:t>𝑈</m:t>
                    </m:r>
                    <m:r>
                      <a:rPr lang="de-DE" i="1">
                        <a:latin typeface="Cambria Math"/>
                      </a:rPr>
                      <m:t>=</m:t>
                    </m:r>
                    <m:r>
                      <a:rPr lang="de-DE" i="1">
                        <a:latin typeface="Cambria Math"/>
                      </a:rPr>
                      <m:t>𝑃</m:t>
                    </m:r>
                    <m:r>
                      <a:rPr lang="de-DE" i="1">
                        <a:latin typeface="Cambria Math"/>
                      </a:rPr>
                      <m:t>/</m:t>
                    </m:r>
                    <m:r>
                      <a:rPr lang="de-DE" i="1">
                        <a:latin typeface="Cambria Math"/>
                      </a:rPr>
                      <m:t>𝐼</m:t>
                    </m:r>
                  </m:oMath>
                </a14:m>
                <a:endParaRPr lang="de-DE" dirty="0"/>
              </a:p>
              <a:p>
                <a:pPr marL="457200" indent="-457200">
                  <a:buAutoNum type="arabicPeriod"/>
                </a:pPr>
                <a:r>
                  <a:rPr lang="de-DE" dirty="0"/>
                  <a:t>Das Potenzial</a:t>
                </a:r>
              </a:p>
              <a:p>
                <a:pPr marL="457200" indent="-457200">
                  <a:buAutoNum type="arabicPeriod"/>
                </a:pPr>
                <a:r>
                  <a:rPr lang="de-DE" dirty="0"/>
                  <a:t>Knotenregel</a:t>
                </a:r>
              </a:p>
              <a:p>
                <a:pPr marL="457200" indent="-457200">
                  <a:buAutoNum type="arabicPeriod"/>
                </a:pPr>
                <a:r>
                  <a:rPr lang="de-DE" dirty="0"/>
                  <a:t>Reihen- und Parallelschaltungen</a:t>
                </a:r>
              </a:p>
              <a:p>
                <a:pPr marL="457200" indent="-457200">
                  <a:buAutoNum type="arabicPeriod"/>
                </a:pPr>
                <a:r>
                  <a:rPr lang="de-DE" dirty="0"/>
                  <a:t>Der Widerstand</a:t>
                </a:r>
              </a:p>
            </p:txBody>
          </p:sp>
        </mc:Choice>
        <mc:Fallback xmlns="">
          <p:sp>
            <p:nvSpPr>
              <p:cNvPr id="3" name="Inhaltsplatzhalter 2">
                <a:extLst>
                  <a:ext uri="{FF2B5EF4-FFF2-40B4-BE49-F238E27FC236}">
                    <a16:creationId xmlns:a16="http://schemas.microsoft.com/office/drawing/2014/main" id="{001A8FA2-6A02-052B-FC54-9E2B30DA352B}"/>
                  </a:ext>
                </a:extLst>
              </p:cNvPr>
              <p:cNvSpPr>
                <a:spLocks noGrp="1" noRot="1" noChangeAspect="1" noMove="1" noResize="1" noEditPoints="1" noAdjustHandles="1" noChangeArrowheads="1" noChangeShapeType="1" noTextEdit="1"/>
              </p:cNvSpPr>
              <p:nvPr>
                <p:ph idx="1"/>
              </p:nvPr>
            </p:nvSpPr>
            <p:spPr>
              <a:xfrm>
                <a:off x="446856" y="1628800"/>
                <a:ext cx="8229600" cy="4464496"/>
              </a:xfrm>
              <a:blipFill>
                <a:blip r:embed="rId2"/>
                <a:stretch>
                  <a:fillRect l="-667" b="-1501"/>
                </a:stretch>
              </a:blipFill>
            </p:spPr>
            <p:txBody>
              <a:bodyPr/>
              <a:lstStyle/>
              <a:p>
                <a:r>
                  <a:rPr lang="de-DE">
                    <a:noFill/>
                  </a:rPr>
                  <a:t> </a:t>
                </a:r>
              </a:p>
            </p:txBody>
          </p:sp>
        </mc:Fallback>
      </mc:AlternateContent>
    </p:spTree>
    <p:extLst>
      <p:ext uri="{BB962C8B-B14F-4D97-AF65-F5344CB8AC3E}">
        <p14:creationId xmlns:p14="http://schemas.microsoft.com/office/powerpoint/2010/main" val="8212348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212114-B696-6A27-0A1E-A7B70ABB0EC6}"/>
            </a:ext>
          </a:extLst>
        </p:cNvPr>
        <p:cNvGrpSpPr/>
        <p:nvPr/>
      </p:nvGrpSpPr>
      <p:grpSpPr>
        <a:xfrm>
          <a:off x="0" y="0"/>
          <a:ext cx="0" cy="0"/>
          <a:chOff x="0" y="0"/>
          <a:chExt cx="0" cy="0"/>
        </a:xfrm>
      </p:grpSpPr>
      <p:sp>
        <p:nvSpPr>
          <p:cNvPr id="5" name="Rechteck 4">
            <a:extLst>
              <a:ext uri="{FF2B5EF4-FFF2-40B4-BE49-F238E27FC236}">
                <a16:creationId xmlns:a16="http://schemas.microsoft.com/office/drawing/2014/main" id="{9FF21010-7C55-E071-7E15-AF5899D54685}"/>
              </a:ext>
            </a:extLst>
          </p:cNvPr>
          <p:cNvSpPr/>
          <p:nvPr/>
        </p:nvSpPr>
        <p:spPr>
          <a:xfrm>
            <a:off x="395536" y="1700808"/>
            <a:ext cx="5688632" cy="317708"/>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 name="Titel 1">
            <a:extLst>
              <a:ext uri="{FF2B5EF4-FFF2-40B4-BE49-F238E27FC236}">
                <a16:creationId xmlns:a16="http://schemas.microsoft.com/office/drawing/2014/main" id="{255B67E1-A3B1-7C2F-B713-7911C4D5DECB}"/>
              </a:ext>
            </a:extLst>
          </p:cNvPr>
          <p:cNvSpPr>
            <a:spLocks noGrp="1"/>
          </p:cNvSpPr>
          <p:nvPr>
            <p:ph type="title"/>
          </p:nvPr>
        </p:nvSpPr>
        <p:spPr/>
        <p:txBody>
          <a:bodyPr/>
          <a:lstStyle/>
          <a:p>
            <a:r>
              <a:rPr lang="de-DE" dirty="0"/>
              <a:t>Überblick über den modellbasierten </a:t>
            </a:r>
            <a:br>
              <a:rPr lang="de-DE" dirty="0"/>
            </a:br>
            <a:r>
              <a:rPr lang="de-DE" dirty="0"/>
              <a:t>Elektrizitätslehre-Unterricht der Sek I</a:t>
            </a:r>
          </a:p>
        </p:txBody>
      </p:sp>
      <p:sp>
        <p:nvSpPr>
          <p:cNvPr id="4" name="Rechteck 3">
            <a:extLst>
              <a:ext uri="{FF2B5EF4-FFF2-40B4-BE49-F238E27FC236}">
                <a16:creationId xmlns:a16="http://schemas.microsoft.com/office/drawing/2014/main" id="{A8AD34CB-1156-D27E-DBFF-FB3CA2A04E02}"/>
              </a:ext>
            </a:extLst>
          </p:cNvPr>
          <p:cNvSpPr/>
          <p:nvPr/>
        </p:nvSpPr>
        <p:spPr>
          <a:xfrm>
            <a:off x="441595" y="2313653"/>
            <a:ext cx="5688632" cy="72008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6" name="Rechteck 5">
            <a:extLst>
              <a:ext uri="{FF2B5EF4-FFF2-40B4-BE49-F238E27FC236}">
                <a16:creationId xmlns:a16="http://schemas.microsoft.com/office/drawing/2014/main" id="{119B5273-1B91-50B8-3410-96A8553A791A}"/>
              </a:ext>
            </a:extLst>
          </p:cNvPr>
          <p:cNvSpPr/>
          <p:nvPr/>
        </p:nvSpPr>
        <p:spPr>
          <a:xfrm>
            <a:off x="395536" y="4246320"/>
            <a:ext cx="5688632" cy="316310"/>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7" name="Rechteck 6">
            <a:extLst>
              <a:ext uri="{FF2B5EF4-FFF2-40B4-BE49-F238E27FC236}">
                <a16:creationId xmlns:a16="http://schemas.microsoft.com/office/drawing/2014/main" id="{F613F5B4-1F34-C451-BF72-570AF575518C}"/>
              </a:ext>
            </a:extLst>
          </p:cNvPr>
          <p:cNvSpPr/>
          <p:nvPr/>
        </p:nvSpPr>
        <p:spPr>
          <a:xfrm>
            <a:off x="395536" y="4581128"/>
            <a:ext cx="5688632" cy="31368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8" name="Textfeld 7">
            <a:extLst>
              <a:ext uri="{FF2B5EF4-FFF2-40B4-BE49-F238E27FC236}">
                <a16:creationId xmlns:a16="http://schemas.microsoft.com/office/drawing/2014/main" id="{309CB551-2326-C525-507F-E05A27F7B5F2}"/>
              </a:ext>
            </a:extLst>
          </p:cNvPr>
          <p:cNvSpPr txBox="1"/>
          <p:nvPr/>
        </p:nvSpPr>
        <p:spPr>
          <a:xfrm>
            <a:off x="6168937" y="1988840"/>
            <a:ext cx="2795551" cy="646331"/>
          </a:xfrm>
          <a:prstGeom prst="rect">
            <a:avLst/>
          </a:prstGeom>
          <a:noFill/>
        </p:spPr>
        <p:txBody>
          <a:bodyPr wrap="square" rtlCol="0">
            <a:spAutoFit/>
          </a:bodyPr>
          <a:lstStyle/>
          <a:p>
            <a:r>
              <a:rPr lang="de-DE" dirty="0">
                <a:solidFill>
                  <a:srgbClr val="FF0000"/>
                </a:solidFill>
              </a:rPr>
              <a:t>Vorschlag Wolfsburg:</a:t>
            </a:r>
            <a:br>
              <a:rPr lang="de-DE" dirty="0">
                <a:solidFill>
                  <a:srgbClr val="FF0000"/>
                </a:solidFill>
              </a:rPr>
            </a:br>
            <a:r>
              <a:rPr lang="de-DE" dirty="0">
                <a:solidFill>
                  <a:srgbClr val="FF0000"/>
                </a:solidFill>
              </a:rPr>
              <a:t>Änderung der Reihenfolge</a:t>
            </a:r>
          </a:p>
        </p:txBody>
      </p:sp>
      <p:sp>
        <p:nvSpPr>
          <p:cNvPr id="9" name="Textfeld 8">
            <a:extLst>
              <a:ext uri="{FF2B5EF4-FFF2-40B4-BE49-F238E27FC236}">
                <a16:creationId xmlns:a16="http://schemas.microsoft.com/office/drawing/2014/main" id="{2D337EB7-92BA-E904-2F1E-2A1A2E7A2845}"/>
              </a:ext>
            </a:extLst>
          </p:cNvPr>
          <p:cNvSpPr txBox="1"/>
          <p:nvPr/>
        </p:nvSpPr>
        <p:spPr>
          <a:xfrm>
            <a:off x="827584" y="1644411"/>
            <a:ext cx="5757796" cy="707886"/>
          </a:xfrm>
          <a:prstGeom prst="rect">
            <a:avLst/>
          </a:prstGeom>
          <a:noFill/>
        </p:spPr>
        <p:txBody>
          <a:bodyPr wrap="square" rtlCol="0">
            <a:spAutoFit/>
          </a:bodyPr>
          <a:lstStyle/>
          <a:p>
            <a:pPr marL="0" indent="0">
              <a:buNone/>
            </a:pPr>
            <a:r>
              <a:rPr lang="de-DE" sz="2000" dirty="0">
                <a:solidFill>
                  <a:srgbClr val="FF0000"/>
                </a:solidFill>
              </a:rPr>
              <a:t>Energietransport durch Kreisläufe </a:t>
            </a:r>
          </a:p>
          <a:p>
            <a:pPr marL="0" indent="0">
              <a:buNone/>
            </a:pPr>
            <a:r>
              <a:rPr lang="de-DE" sz="2000" dirty="0">
                <a:solidFill>
                  <a:srgbClr val="FF0000"/>
                </a:solidFill>
              </a:rPr>
              <a:t>Elektrostatik - Atommodell </a:t>
            </a:r>
          </a:p>
        </p:txBody>
      </p:sp>
      <mc:AlternateContent xmlns:mc="http://schemas.openxmlformats.org/markup-compatibility/2006" xmlns:a14="http://schemas.microsoft.com/office/drawing/2010/main">
        <mc:Choice Requires="a14">
          <p:sp>
            <p:nvSpPr>
              <p:cNvPr id="3" name="Inhaltsplatzhalter 2">
                <a:extLst>
                  <a:ext uri="{FF2B5EF4-FFF2-40B4-BE49-F238E27FC236}">
                    <a16:creationId xmlns:a16="http://schemas.microsoft.com/office/drawing/2014/main" id="{994AA6D2-A32C-83B0-F8D2-5907C9EFA1C0}"/>
                  </a:ext>
                </a:extLst>
              </p:cNvPr>
              <p:cNvSpPr>
                <a:spLocks noGrp="1"/>
              </p:cNvSpPr>
              <p:nvPr>
                <p:ph idx="1"/>
              </p:nvPr>
            </p:nvSpPr>
            <p:spPr>
              <a:xfrm>
                <a:off x="446856" y="1628800"/>
                <a:ext cx="8229600" cy="4464496"/>
              </a:xfrm>
            </p:spPr>
            <p:txBody>
              <a:bodyPr>
                <a:normAutofit/>
              </a:bodyPr>
              <a:lstStyle/>
              <a:p>
                <a:pPr marL="0" indent="0">
                  <a:buNone/>
                </a:pPr>
                <a:endParaRPr lang="de-DE" dirty="0"/>
              </a:p>
              <a:p>
                <a:pPr marL="0" indent="0">
                  <a:buNone/>
                </a:pPr>
                <a:endParaRPr lang="de-DE" dirty="0"/>
              </a:p>
              <a:p>
                <a:pPr marL="457200" indent="-457200">
                  <a:buAutoNum type="arabicPeriod"/>
                </a:pPr>
                <a:r>
                  <a:rPr lang="de-DE" dirty="0"/>
                  <a:t>Das Fahrrad als Vorstellungshilfe</a:t>
                </a:r>
              </a:p>
              <a:p>
                <a:pPr marL="457200" indent="-457200">
                  <a:buAutoNum type="arabicPeriod"/>
                </a:pPr>
                <a:r>
                  <a:rPr lang="de-DE" dirty="0"/>
                  <a:t>Antrieb, Strom, Widerstand</a:t>
                </a:r>
              </a:p>
              <a:p>
                <a:pPr marL="457200" indent="-457200">
                  <a:buFont typeface="Arial" panose="020B0604020202020204" pitchFamily="34" charset="0"/>
                  <a:buAutoNum type="arabicPeriod"/>
                </a:pPr>
                <a:r>
                  <a:rPr lang="de-DE" strike="sngStrike" dirty="0">
                    <a:solidFill>
                      <a:srgbClr val="FF0000"/>
                    </a:solidFill>
                  </a:rPr>
                  <a:t>Energietransport durch Kreisläufe </a:t>
                </a:r>
              </a:p>
              <a:p>
                <a:pPr marL="457200" indent="-457200">
                  <a:buAutoNum type="arabicPeriod"/>
                </a:pPr>
                <a:r>
                  <a:rPr lang="de-DE" dirty="0"/>
                  <a:t>Der elektrische Strom </a:t>
                </a:r>
              </a:p>
              <a:p>
                <a:pPr marL="457200" indent="-457200">
                  <a:buAutoNum type="arabicPeriod"/>
                </a:pPr>
                <a:r>
                  <a:rPr lang="de-DE" dirty="0"/>
                  <a:t>Schaltskizzen</a:t>
                </a:r>
              </a:p>
              <a:p>
                <a:pPr marL="457200" indent="-457200">
                  <a:buAutoNum type="arabicPeriod"/>
                </a:pPr>
                <a:r>
                  <a:rPr lang="de-DE" dirty="0"/>
                  <a:t>Die Spannung </a:t>
                </a:r>
                <a14:m>
                  <m:oMath xmlns:m="http://schemas.openxmlformats.org/officeDocument/2006/math">
                    <m:r>
                      <a:rPr lang="de-DE" i="1">
                        <a:latin typeface="Cambria Math"/>
                      </a:rPr>
                      <m:t>𝑈</m:t>
                    </m:r>
                    <m:r>
                      <a:rPr lang="de-DE" i="1">
                        <a:latin typeface="Cambria Math"/>
                      </a:rPr>
                      <m:t>=</m:t>
                    </m:r>
                    <m:r>
                      <a:rPr lang="de-DE" i="1">
                        <a:latin typeface="Cambria Math"/>
                      </a:rPr>
                      <m:t>𝑃</m:t>
                    </m:r>
                    <m:r>
                      <a:rPr lang="de-DE" i="1">
                        <a:latin typeface="Cambria Math"/>
                      </a:rPr>
                      <m:t>/</m:t>
                    </m:r>
                    <m:r>
                      <a:rPr lang="de-DE" i="1">
                        <a:latin typeface="Cambria Math"/>
                      </a:rPr>
                      <m:t>𝐼</m:t>
                    </m:r>
                  </m:oMath>
                </a14:m>
                <a:endParaRPr lang="de-DE" dirty="0"/>
              </a:p>
              <a:p>
                <a:pPr marL="457200" indent="-457200">
                  <a:buAutoNum type="arabicPeriod"/>
                </a:pPr>
                <a:r>
                  <a:rPr lang="de-DE" dirty="0"/>
                  <a:t>Das Potenzial</a:t>
                </a:r>
              </a:p>
              <a:p>
                <a:pPr marL="457200" indent="-457200">
                  <a:buAutoNum type="arabicPeriod"/>
                </a:pPr>
                <a:r>
                  <a:rPr lang="de-DE" dirty="0"/>
                  <a:t>Knotenregel</a:t>
                </a:r>
              </a:p>
              <a:p>
                <a:pPr marL="457200" indent="-457200">
                  <a:buAutoNum type="arabicPeriod"/>
                </a:pPr>
                <a:r>
                  <a:rPr lang="de-DE" dirty="0"/>
                  <a:t>Reihen- und Parallelschaltungen</a:t>
                </a:r>
              </a:p>
              <a:p>
                <a:pPr marL="457200" indent="-457200">
                  <a:buAutoNum type="arabicPeriod"/>
                </a:pPr>
                <a:r>
                  <a:rPr lang="de-DE" dirty="0"/>
                  <a:t>Der Widerstand</a:t>
                </a:r>
              </a:p>
            </p:txBody>
          </p:sp>
        </mc:Choice>
        <mc:Fallback xmlns="">
          <p:sp>
            <p:nvSpPr>
              <p:cNvPr id="3" name="Inhaltsplatzhalter 2">
                <a:extLst>
                  <a:ext uri="{FF2B5EF4-FFF2-40B4-BE49-F238E27FC236}">
                    <a16:creationId xmlns:a16="http://schemas.microsoft.com/office/drawing/2014/main" id="{994AA6D2-A32C-83B0-F8D2-5907C9EFA1C0}"/>
                  </a:ext>
                </a:extLst>
              </p:cNvPr>
              <p:cNvSpPr>
                <a:spLocks noGrp="1" noRot="1" noChangeAspect="1" noMove="1" noResize="1" noEditPoints="1" noAdjustHandles="1" noChangeArrowheads="1" noChangeShapeType="1" noTextEdit="1"/>
              </p:cNvSpPr>
              <p:nvPr>
                <p:ph idx="1"/>
              </p:nvPr>
            </p:nvSpPr>
            <p:spPr>
              <a:xfrm>
                <a:off x="446856" y="1628800"/>
                <a:ext cx="8229600" cy="4464496"/>
              </a:xfrm>
              <a:blipFill>
                <a:blip r:embed="rId2"/>
                <a:stretch>
                  <a:fillRect l="-667" b="-1501"/>
                </a:stretch>
              </a:blipFill>
            </p:spPr>
            <p:txBody>
              <a:bodyPr/>
              <a:lstStyle/>
              <a:p>
                <a:r>
                  <a:rPr lang="de-DE">
                    <a:noFill/>
                  </a:rPr>
                  <a:t> </a:t>
                </a:r>
              </a:p>
            </p:txBody>
          </p:sp>
        </mc:Fallback>
      </mc:AlternateContent>
      <p:sp>
        <p:nvSpPr>
          <p:cNvPr id="11" name="Freihandform: Form 10">
            <a:extLst>
              <a:ext uri="{FF2B5EF4-FFF2-40B4-BE49-F238E27FC236}">
                <a16:creationId xmlns:a16="http://schemas.microsoft.com/office/drawing/2014/main" id="{E51A07B5-DE5A-C3B2-B34C-ED6F40E44100}"/>
              </a:ext>
            </a:extLst>
          </p:cNvPr>
          <p:cNvSpPr/>
          <p:nvPr/>
        </p:nvSpPr>
        <p:spPr>
          <a:xfrm>
            <a:off x="5001658" y="1872849"/>
            <a:ext cx="341523" cy="1476279"/>
          </a:xfrm>
          <a:custGeom>
            <a:avLst/>
            <a:gdLst>
              <a:gd name="connsiteX0" fmla="*/ 0 w 341523"/>
              <a:gd name="connsiteY0" fmla="*/ 1476279 h 1476279"/>
              <a:gd name="connsiteX1" fmla="*/ 110169 w 341523"/>
              <a:gd name="connsiteY1" fmla="*/ 1344076 h 1476279"/>
              <a:gd name="connsiteX2" fmla="*/ 231354 w 341523"/>
              <a:gd name="connsiteY2" fmla="*/ 1189840 h 1476279"/>
              <a:gd name="connsiteX3" fmla="*/ 253388 w 341523"/>
              <a:gd name="connsiteY3" fmla="*/ 1101705 h 1476279"/>
              <a:gd name="connsiteX4" fmla="*/ 286438 w 341523"/>
              <a:gd name="connsiteY4" fmla="*/ 991537 h 1476279"/>
              <a:gd name="connsiteX5" fmla="*/ 297455 w 341523"/>
              <a:gd name="connsiteY5" fmla="*/ 903402 h 1476279"/>
              <a:gd name="connsiteX6" fmla="*/ 308472 w 341523"/>
              <a:gd name="connsiteY6" fmla="*/ 848317 h 1476279"/>
              <a:gd name="connsiteX7" fmla="*/ 319489 w 341523"/>
              <a:gd name="connsiteY7" fmla="*/ 771199 h 1476279"/>
              <a:gd name="connsiteX8" fmla="*/ 341523 w 341523"/>
              <a:gd name="connsiteY8" fmla="*/ 638997 h 1476279"/>
              <a:gd name="connsiteX9" fmla="*/ 330506 w 341523"/>
              <a:gd name="connsiteY9" fmla="*/ 341541 h 1476279"/>
              <a:gd name="connsiteX10" fmla="*/ 297455 w 341523"/>
              <a:gd name="connsiteY10" fmla="*/ 253406 h 1476279"/>
              <a:gd name="connsiteX11" fmla="*/ 264405 w 341523"/>
              <a:gd name="connsiteY11" fmla="*/ 209339 h 1476279"/>
              <a:gd name="connsiteX12" fmla="*/ 220337 w 341523"/>
              <a:gd name="connsiteY12" fmla="*/ 132221 h 1476279"/>
              <a:gd name="connsiteX13" fmla="*/ 143219 w 341523"/>
              <a:gd name="connsiteY13" fmla="*/ 44086 h 1476279"/>
              <a:gd name="connsiteX14" fmla="*/ 77118 w 341523"/>
              <a:gd name="connsiteY14" fmla="*/ 18 h 1476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1523" h="1476279">
                <a:moveTo>
                  <a:pt x="0" y="1476279"/>
                </a:moveTo>
                <a:cubicBezTo>
                  <a:pt x="100495" y="1375783"/>
                  <a:pt x="11921" y="1470394"/>
                  <a:pt x="110169" y="1344076"/>
                </a:cubicBezTo>
                <a:cubicBezTo>
                  <a:pt x="249563" y="1164856"/>
                  <a:pt x="172287" y="1278441"/>
                  <a:pt x="231354" y="1189840"/>
                </a:cubicBezTo>
                <a:cubicBezTo>
                  <a:pt x="238699" y="1160462"/>
                  <a:pt x="245283" y="1130883"/>
                  <a:pt x="253388" y="1101705"/>
                </a:cubicBezTo>
                <a:cubicBezTo>
                  <a:pt x="263649" y="1064764"/>
                  <a:pt x="278121" y="1028964"/>
                  <a:pt x="286438" y="991537"/>
                </a:cubicBezTo>
                <a:cubicBezTo>
                  <a:pt x="292861" y="962635"/>
                  <a:pt x="292953" y="932665"/>
                  <a:pt x="297455" y="903402"/>
                </a:cubicBezTo>
                <a:cubicBezTo>
                  <a:pt x="300302" y="884894"/>
                  <a:pt x="305394" y="866788"/>
                  <a:pt x="308472" y="848317"/>
                </a:cubicBezTo>
                <a:cubicBezTo>
                  <a:pt x="312741" y="822703"/>
                  <a:pt x="315439" y="796848"/>
                  <a:pt x="319489" y="771199"/>
                </a:cubicBezTo>
                <a:cubicBezTo>
                  <a:pt x="326457" y="727071"/>
                  <a:pt x="341523" y="638997"/>
                  <a:pt x="341523" y="638997"/>
                </a:cubicBezTo>
                <a:cubicBezTo>
                  <a:pt x="337851" y="539845"/>
                  <a:pt x="336894" y="440555"/>
                  <a:pt x="330506" y="341541"/>
                </a:cubicBezTo>
                <a:cubicBezTo>
                  <a:pt x="328680" y="313243"/>
                  <a:pt x="311970" y="276630"/>
                  <a:pt x="297455" y="253406"/>
                </a:cubicBezTo>
                <a:cubicBezTo>
                  <a:pt x="287724" y="237836"/>
                  <a:pt x="274263" y="224830"/>
                  <a:pt x="264405" y="209339"/>
                </a:cubicBezTo>
                <a:cubicBezTo>
                  <a:pt x="248510" y="184361"/>
                  <a:pt x="235570" y="157609"/>
                  <a:pt x="220337" y="132221"/>
                </a:cubicBezTo>
                <a:cubicBezTo>
                  <a:pt x="196106" y="91837"/>
                  <a:pt x="183726" y="80543"/>
                  <a:pt x="143219" y="44086"/>
                </a:cubicBezTo>
                <a:cubicBezTo>
                  <a:pt x="91706" y="-2276"/>
                  <a:pt x="110644" y="18"/>
                  <a:pt x="77118" y="18"/>
                </a:cubicBezTo>
              </a:path>
            </a:pathLst>
          </a:custGeom>
          <a:noFill/>
          <a:ln w="28575">
            <a:solidFill>
              <a:srgbClr val="FF0000"/>
            </a:solidFill>
            <a:headEnd type="none" w="med" len="med"/>
            <a:tailEnd type="triangle" w="med" len="me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14785002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Unterrichtsmaterial</a:t>
            </a:r>
          </a:p>
        </p:txBody>
      </p:sp>
      <p:sp>
        <p:nvSpPr>
          <p:cNvPr id="8" name="Inhaltsplatzhalter 7"/>
          <p:cNvSpPr>
            <a:spLocks noGrp="1"/>
          </p:cNvSpPr>
          <p:nvPr>
            <p:ph idx="1"/>
          </p:nvPr>
        </p:nvSpPr>
        <p:spPr>
          <a:xfrm>
            <a:off x="251520" y="1700808"/>
            <a:ext cx="8892480" cy="4752528"/>
          </a:xfrm>
        </p:spPr>
        <p:txBody>
          <a:bodyPr/>
          <a:lstStyle/>
          <a:p>
            <a:r>
              <a:rPr lang="de-DE" dirty="0"/>
              <a:t>vollständig ausgearbeiteter Unterricht</a:t>
            </a:r>
          </a:p>
          <a:p>
            <a:r>
              <a:rPr lang="de-DE" dirty="0"/>
              <a:t>Arbeitsblätter, Videos, Stundenbeschreibungen</a:t>
            </a:r>
          </a:p>
          <a:p>
            <a:r>
              <a:rPr lang="de-DE" dirty="0"/>
              <a:t>Orientierung an Lernschwierigkeiten und Schülervorstellungen</a:t>
            </a:r>
          </a:p>
          <a:p>
            <a:r>
              <a:rPr lang="de-DE" dirty="0"/>
              <a:t>Material sehr textlastig -&gt; kein Schulbuch vorhanden!</a:t>
            </a:r>
          </a:p>
          <a:p>
            <a:r>
              <a:rPr lang="de-DE" dirty="0"/>
              <a:t>Material unter </a:t>
            </a:r>
            <a:r>
              <a:rPr lang="de-DE" dirty="0">
                <a:hlinkClick r:id="rId3"/>
              </a:rPr>
              <a:t>www.physikdidaktik.uni-osnabrueck.de/elehre_fahrradkette</a:t>
            </a:r>
            <a:r>
              <a:rPr lang="de-DE" dirty="0"/>
              <a:t> </a:t>
            </a:r>
          </a:p>
        </p:txBody>
      </p:sp>
      <p:pic>
        <p:nvPicPr>
          <p:cNvPr id="9" name="Grafik 8"/>
          <p:cNvPicPr>
            <a:picLocks noChangeAspect="1"/>
          </p:cNvPicPr>
          <p:nvPr/>
        </p:nvPicPr>
        <p:blipFill>
          <a:blip r:embed="rId4"/>
          <a:stretch>
            <a:fillRect/>
          </a:stretch>
        </p:blipFill>
        <p:spPr>
          <a:xfrm>
            <a:off x="539552" y="3548248"/>
            <a:ext cx="3456383" cy="2790807"/>
          </a:xfrm>
          <a:prstGeom prst="rect">
            <a:avLst/>
          </a:prstGeom>
          <a:ln w="3175" cap="sq">
            <a:solidFill>
              <a:srgbClr val="000000"/>
            </a:solidFill>
            <a:prstDash val="solid"/>
            <a:miter lim="800000"/>
          </a:ln>
          <a:effectLst>
            <a:outerShdw blurRad="50800" dist="38100" dir="2700000" algn="tl" rotWithShape="0">
              <a:srgbClr val="000000">
                <a:alpha val="43000"/>
              </a:srgbClr>
            </a:outerShdw>
          </a:effectLst>
        </p:spPr>
      </p:pic>
      <p:pic>
        <p:nvPicPr>
          <p:cNvPr id="4" name="Grafik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724128" y="3744416"/>
            <a:ext cx="2348880" cy="2348880"/>
          </a:xfrm>
          <a:prstGeom prst="rect">
            <a:avLst/>
          </a:prstGeom>
        </p:spPr>
      </p:pic>
    </p:spTree>
    <p:extLst>
      <p:ext uri="{BB962C8B-B14F-4D97-AF65-F5344CB8AC3E}">
        <p14:creationId xmlns:p14="http://schemas.microsoft.com/office/powerpoint/2010/main" val="28272694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Überblick über den modellbasierten </a:t>
            </a:r>
            <a:br>
              <a:rPr lang="de-DE" dirty="0"/>
            </a:br>
            <a:r>
              <a:rPr lang="de-DE" dirty="0"/>
              <a:t>Elektrizitätslehre-Unterricht der Sek I</a:t>
            </a:r>
          </a:p>
        </p:txBody>
      </p:sp>
      <mc:AlternateContent xmlns:mc="http://schemas.openxmlformats.org/markup-compatibility/2006" xmlns:a14="http://schemas.microsoft.com/office/drawing/2010/main">
        <mc:Choice Requires="a14">
          <p:sp>
            <p:nvSpPr>
              <p:cNvPr id="3" name="Inhaltsplatzhalter 2"/>
              <p:cNvSpPr>
                <a:spLocks noGrp="1"/>
              </p:cNvSpPr>
              <p:nvPr>
                <p:ph idx="1"/>
              </p:nvPr>
            </p:nvSpPr>
            <p:spPr>
              <a:xfrm>
                <a:off x="457200" y="1988840"/>
                <a:ext cx="8229600" cy="4464496"/>
              </a:xfrm>
            </p:spPr>
            <p:txBody>
              <a:bodyPr>
                <a:normAutofit/>
              </a:bodyPr>
              <a:lstStyle/>
              <a:p>
                <a:pPr marL="457200" indent="-457200">
                  <a:buAutoNum type="arabicPeriod"/>
                </a:pPr>
                <a:r>
                  <a:rPr lang="de-DE" dirty="0"/>
                  <a:t>Das Fahrrad als Vorstellungshilfe</a:t>
                </a:r>
              </a:p>
              <a:p>
                <a:pPr marL="457200" indent="-457200">
                  <a:buAutoNum type="arabicPeriod"/>
                </a:pPr>
                <a:r>
                  <a:rPr lang="de-DE" dirty="0"/>
                  <a:t>Antrieb, Strom, Widerstand</a:t>
                </a:r>
              </a:p>
              <a:p>
                <a:pPr marL="457200" indent="-457200">
                  <a:buFont typeface="Arial" panose="020B0604020202020204" pitchFamily="34" charset="0"/>
                  <a:buAutoNum type="arabicPeriod"/>
                </a:pPr>
                <a:r>
                  <a:rPr lang="de-DE" dirty="0"/>
                  <a:t>Energietransport durch Kreisläufe </a:t>
                </a:r>
              </a:p>
              <a:p>
                <a:pPr marL="457200" indent="-457200">
                  <a:buAutoNum type="arabicPeriod"/>
                </a:pPr>
                <a:r>
                  <a:rPr lang="de-DE" dirty="0"/>
                  <a:t>Der elektrische Strom </a:t>
                </a:r>
              </a:p>
              <a:p>
                <a:pPr marL="457200" indent="-457200">
                  <a:buAutoNum type="arabicPeriod"/>
                </a:pPr>
                <a:r>
                  <a:rPr lang="de-DE" dirty="0"/>
                  <a:t>Schaltskizzen</a:t>
                </a:r>
              </a:p>
              <a:p>
                <a:pPr marL="457200" indent="-457200">
                  <a:buAutoNum type="arabicPeriod"/>
                </a:pPr>
                <a:r>
                  <a:rPr lang="de-DE" dirty="0"/>
                  <a:t>Die Spannung </a:t>
                </a:r>
                <a14:m>
                  <m:oMath xmlns:m="http://schemas.openxmlformats.org/officeDocument/2006/math">
                    <m:r>
                      <a:rPr lang="de-DE" i="1">
                        <a:latin typeface="Cambria Math"/>
                      </a:rPr>
                      <m:t>𝑈</m:t>
                    </m:r>
                    <m:r>
                      <a:rPr lang="de-DE" i="1">
                        <a:latin typeface="Cambria Math"/>
                      </a:rPr>
                      <m:t>=</m:t>
                    </m:r>
                    <m:r>
                      <a:rPr lang="de-DE" i="1">
                        <a:latin typeface="Cambria Math"/>
                      </a:rPr>
                      <m:t>𝑃</m:t>
                    </m:r>
                    <m:r>
                      <a:rPr lang="de-DE" i="1">
                        <a:latin typeface="Cambria Math"/>
                      </a:rPr>
                      <m:t>/</m:t>
                    </m:r>
                    <m:r>
                      <a:rPr lang="de-DE" i="1">
                        <a:latin typeface="Cambria Math"/>
                      </a:rPr>
                      <m:t>𝐼</m:t>
                    </m:r>
                  </m:oMath>
                </a14:m>
                <a:endParaRPr lang="de-DE" dirty="0"/>
              </a:p>
              <a:p>
                <a:pPr marL="457200" indent="-457200">
                  <a:buAutoNum type="arabicPeriod"/>
                </a:pPr>
                <a:r>
                  <a:rPr lang="de-DE" dirty="0"/>
                  <a:t>Das Potenzial</a:t>
                </a:r>
              </a:p>
              <a:p>
                <a:pPr marL="457200" indent="-457200">
                  <a:buAutoNum type="arabicPeriod"/>
                </a:pPr>
                <a:r>
                  <a:rPr lang="de-DE" dirty="0"/>
                  <a:t>Knotenregel</a:t>
                </a:r>
              </a:p>
              <a:p>
                <a:pPr marL="457200" indent="-457200">
                  <a:buAutoNum type="arabicPeriod"/>
                </a:pPr>
                <a:r>
                  <a:rPr lang="de-DE" dirty="0"/>
                  <a:t>Reihen- und Parallelschaltungen</a:t>
                </a:r>
              </a:p>
              <a:p>
                <a:pPr marL="457200" indent="-457200">
                  <a:buAutoNum type="arabicPeriod"/>
                </a:pPr>
                <a:r>
                  <a:rPr lang="de-DE" dirty="0"/>
                  <a:t>Der Widerstand</a:t>
                </a:r>
              </a:p>
            </p:txBody>
          </p:sp>
        </mc:Choice>
        <mc:Fallback xmlns="">
          <p:sp>
            <p:nvSpPr>
              <p:cNvPr id="3" name="Inhaltsplatzhalter 2"/>
              <p:cNvSpPr>
                <a:spLocks noGrp="1" noRot="1" noChangeAspect="1" noMove="1" noResize="1" noEditPoints="1" noAdjustHandles="1" noChangeArrowheads="1" noChangeShapeType="1" noTextEdit="1"/>
              </p:cNvSpPr>
              <p:nvPr>
                <p:ph idx="1"/>
              </p:nvPr>
            </p:nvSpPr>
            <p:spPr>
              <a:xfrm>
                <a:off x="457200" y="1988840"/>
                <a:ext cx="8229600" cy="4464496"/>
              </a:xfrm>
              <a:blipFill rotWithShape="1">
                <a:blip r:embed="rId2"/>
                <a:stretch>
                  <a:fillRect l="-593" t="-546"/>
                </a:stretch>
              </a:blipFill>
            </p:spPr>
            <p:txBody>
              <a:bodyPr/>
              <a:lstStyle/>
              <a:p>
                <a:r>
                  <a:rPr lang="de-DE">
                    <a:noFill/>
                  </a:rPr>
                  <a:t> </a:t>
                </a:r>
              </a:p>
            </p:txBody>
          </p:sp>
        </mc:Fallback>
      </mc:AlternateContent>
      <p:sp>
        <p:nvSpPr>
          <p:cNvPr id="8" name="Rechteck 7"/>
          <p:cNvSpPr/>
          <p:nvPr/>
        </p:nvSpPr>
        <p:spPr>
          <a:xfrm>
            <a:off x="179512" y="2045950"/>
            <a:ext cx="6120680" cy="299095"/>
          </a:xfrm>
          <a:prstGeom prst="rect">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5" name="Rechteck 4"/>
          <p:cNvSpPr/>
          <p:nvPr/>
        </p:nvSpPr>
        <p:spPr>
          <a:xfrm>
            <a:off x="179512" y="2402155"/>
            <a:ext cx="6120680" cy="299095"/>
          </a:xfrm>
          <a:prstGeom prst="rect">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6" name="Rechteck 5"/>
          <p:cNvSpPr/>
          <p:nvPr/>
        </p:nvSpPr>
        <p:spPr>
          <a:xfrm>
            <a:off x="179512" y="4221088"/>
            <a:ext cx="6120680" cy="299095"/>
          </a:xfrm>
          <a:prstGeom prst="rect">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4" name="Textfeld 3">
            <a:extLst>
              <a:ext uri="{FF2B5EF4-FFF2-40B4-BE49-F238E27FC236}">
                <a16:creationId xmlns:a16="http://schemas.microsoft.com/office/drawing/2014/main" id="{4140BBC9-379C-0E6D-4492-F3725282E2E8}"/>
              </a:ext>
            </a:extLst>
          </p:cNvPr>
          <p:cNvSpPr txBox="1"/>
          <p:nvPr/>
        </p:nvSpPr>
        <p:spPr>
          <a:xfrm rot="1409033">
            <a:off x="6282455" y="2678150"/>
            <a:ext cx="1402463" cy="369332"/>
          </a:xfrm>
          <a:prstGeom prst="rect">
            <a:avLst/>
          </a:prstGeom>
          <a:noFill/>
        </p:spPr>
        <p:txBody>
          <a:bodyPr wrap="square" rtlCol="0">
            <a:spAutoFit/>
          </a:bodyPr>
          <a:lstStyle/>
          <a:p>
            <a:r>
              <a:rPr lang="de-DE" dirty="0">
                <a:solidFill>
                  <a:srgbClr val="FF0000"/>
                </a:solidFill>
              </a:rPr>
              <a:t>Workshop</a:t>
            </a:r>
          </a:p>
        </p:txBody>
      </p:sp>
      <p:sp>
        <p:nvSpPr>
          <p:cNvPr id="7" name="Textfeld 6">
            <a:extLst>
              <a:ext uri="{FF2B5EF4-FFF2-40B4-BE49-F238E27FC236}">
                <a16:creationId xmlns:a16="http://schemas.microsoft.com/office/drawing/2014/main" id="{F4FF982F-50D7-B131-FBD3-B7A5E6067835}"/>
              </a:ext>
            </a:extLst>
          </p:cNvPr>
          <p:cNvSpPr txBox="1"/>
          <p:nvPr/>
        </p:nvSpPr>
        <p:spPr>
          <a:xfrm rot="1409033">
            <a:off x="6407970" y="2217489"/>
            <a:ext cx="1559004" cy="369332"/>
          </a:xfrm>
          <a:prstGeom prst="rect">
            <a:avLst/>
          </a:prstGeom>
          <a:noFill/>
        </p:spPr>
        <p:txBody>
          <a:bodyPr wrap="square" rtlCol="0">
            <a:spAutoFit/>
          </a:bodyPr>
          <a:lstStyle/>
          <a:p>
            <a:r>
              <a:rPr lang="de-DE" dirty="0">
                <a:solidFill>
                  <a:srgbClr val="FF0000"/>
                </a:solidFill>
              </a:rPr>
              <a:t>Vortrag</a:t>
            </a:r>
          </a:p>
        </p:txBody>
      </p:sp>
      <p:sp>
        <p:nvSpPr>
          <p:cNvPr id="9" name="Textfeld 8">
            <a:extLst>
              <a:ext uri="{FF2B5EF4-FFF2-40B4-BE49-F238E27FC236}">
                <a16:creationId xmlns:a16="http://schemas.microsoft.com/office/drawing/2014/main" id="{901BF46C-9E96-CC9A-5B0F-A46165DD0B23}"/>
              </a:ext>
            </a:extLst>
          </p:cNvPr>
          <p:cNvSpPr txBox="1"/>
          <p:nvPr/>
        </p:nvSpPr>
        <p:spPr>
          <a:xfrm rot="1409033">
            <a:off x="6441402" y="4335517"/>
            <a:ext cx="1402463" cy="369332"/>
          </a:xfrm>
          <a:prstGeom prst="rect">
            <a:avLst/>
          </a:prstGeom>
          <a:noFill/>
        </p:spPr>
        <p:txBody>
          <a:bodyPr wrap="square" rtlCol="0">
            <a:spAutoFit/>
          </a:bodyPr>
          <a:lstStyle/>
          <a:p>
            <a:r>
              <a:rPr lang="de-DE" dirty="0">
                <a:solidFill>
                  <a:srgbClr val="FF0000"/>
                </a:solidFill>
              </a:rPr>
              <a:t>Ausblick</a:t>
            </a:r>
          </a:p>
        </p:txBody>
      </p:sp>
      <p:sp>
        <p:nvSpPr>
          <p:cNvPr id="10" name="Rechteck 9">
            <a:extLst>
              <a:ext uri="{FF2B5EF4-FFF2-40B4-BE49-F238E27FC236}">
                <a16:creationId xmlns:a16="http://schemas.microsoft.com/office/drawing/2014/main" id="{52C873E3-F5D2-E24E-71FA-C1DCE6648A6F}"/>
              </a:ext>
            </a:extLst>
          </p:cNvPr>
          <p:cNvSpPr/>
          <p:nvPr/>
        </p:nvSpPr>
        <p:spPr>
          <a:xfrm>
            <a:off x="146268" y="3846925"/>
            <a:ext cx="6120680" cy="299095"/>
          </a:xfrm>
          <a:prstGeom prst="rect">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1" name="Textfeld 10">
            <a:extLst>
              <a:ext uri="{FF2B5EF4-FFF2-40B4-BE49-F238E27FC236}">
                <a16:creationId xmlns:a16="http://schemas.microsoft.com/office/drawing/2014/main" id="{BB884483-1BCE-F866-E992-269CDD70CE9B}"/>
              </a:ext>
            </a:extLst>
          </p:cNvPr>
          <p:cNvSpPr txBox="1"/>
          <p:nvPr/>
        </p:nvSpPr>
        <p:spPr>
          <a:xfrm rot="1409033">
            <a:off x="6441401" y="3923028"/>
            <a:ext cx="1402463" cy="369332"/>
          </a:xfrm>
          <a:prstGeom prst="rect">
            <a:avLst/>
          </a:prstGeom>
          <a:noFill/>
        </p:spPr>
        <p:txBody>
          <a:bodyPr wrap="square" rtlCol="0">
            <a:spAutoFit/>
          </a:bodyPr>
          <a:lstStyle/>
          <a:p>
            <a:r>
              <a:rPr lang="de-DE" dirty="0">
                <a:solidFill>
                  <a:srgbClr val="FF0000"/>
                </a:solidFill>
              </a:rPr>
              <a:t>Vortrag</a:t>
            </a:r>
          </a:p>
        </p:txBody>
      </p:sp>
      <p:sp>
        <p:nvSpPr>
          <p:cNvPr id="12" name="Textfeld 11">
            <a:extLst>
              <a:ext uri="{FF2B5EF4-FFF2-40B4-BE49-F238E27FC236}">
                <a16:creationId xmlns:a16="http://schemas.microsoft.com/office/drawing/2014/main" id="{10737893-C624-DF5B-13E9-22DA2CD22E1C}"/>
              </a:ext>
            </a:extLst>
          </p:cNvPr>
          <p:cNvSpPr txBox="1"/>
          <p:nvPr/>
        </p:nvSpPr>
        <p:spPr>
          <a:xfrm rot="1409033">
            <a:off x="7166191" y="4010663"/>
            <a:ext cx="1592752" cy="369332"/>
          </a:xfrm>
          <a:prstGeom prst="rect">
            <a:avLst/>
          </a:prstGeom>
          <a:noFill/>
        </p:spPr>
        <p:txBody>
          <a:bodyPr wrap="square" rtlCol="0">
            <a:spAutoFit/>
          </a:bodyPr>
          <a:lstStyle/>
          <a:p>
            <a:r>
              <a:rPr lang="de-DE" dirty="0">
                <a:solidFill>
                  <a:srgbClr val="FF0000"/>
                </a:solidFill>
              </a:rPr>
              <a:t>Ausprobieren</a:t>
            </a:r>
          </a:p>
        </p:txBody>
      </p:sp>
    </p:spTree>
    <p:extLst>
      <p:ext uri="{BB962C8B-B14F-4D97-AF65-F5344CB8AC3E}">
        <p14:creationId xmlns:p14="http://schemas.microsoft.com/office/powerpoint/2010/main" val="39758234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Das Fahrrad als Vorstellungshilfe</a:t>
            </a:r>
          </a:p>
        </p:txBody>
      </p:sp>
      <p:pic>
        <p:nvPicPr>
          <p:cNvPr id="6" name="Einstieg">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457200" y="1484526"/>
            <a:ext cx="8229600" cy="4629150"/>
          </a:xfrm>
        </p:spPr>
      </p:pic>
    </p:spTree>
    <p:extLst>
      <p:ext uri="{BB962C8B-B14F-4D97-AF65-F5344CB8AC3E}">
        <p14:creationId xmlns:p14="http://schemas.microsoft.com/office/powerpoint/2010/main" val="241995988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100000">
                <p:cTn id="7" fill="hold" display="0">
                  <p:stCondLst>
                    <p:cond delay="indefinite"/>
                  </p:stCondLst>
                </p:cTn>
                <p:tgtEl>
                  <p:spTgt spid="6"/>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Das Fahrrad als Vorstellungshilfe</a:t>
            </a:r>
          </a:p>
        </p:txBody>
      </p:sp>
      <p:sp>
        <p:nvSpPr>
          <p:cNvPr id="3" name="Inhaltsplatzhalter 2"/>
          <p:cNvSpPr>
            <a:spLocks noGrp="1"/>
          </p:cNvSpPr>
          <p:nvPr>
            <p:ph idx="1"/>
          </p:nvPr>
        </p:nvSpPr>
        <p:spPr>
          <a:xfrm>
            <a:off x="678091" y="4596883"/>
            <a:ext cx="8110038" cy="1928462"/>
          </a:xfrm>
        </p:spPr>
        <p:txBody>
          <a:bodyPr>
            <a:normAutofit fontScale="92500"/>
          </a:bodyPr>
          <a:lstStyle/>
          <a:p>
            <a:pPr marL="0" indent="0">
              <a:buNone/>
            </a:pPr>
            <a:r>
              <a:rPr lang="de-DE" dirty="0"/>
              <a:t>Die Fahrradkette hilft dabei, Beobachtungen am Stromkreis einleuchtend zu finden. </a:t>
            </a:r>
          </a:p>
          <a:p>
            <a:pPr marL="0" indent="0">
              <a:buNone/>
            </a:pPr>
            <a:r>
              <a:rPr lang="de-DE" dirty="0"/>
              <a:t>Sie hilft, mit Begriffen und Gesetzen der Elektrik vertraut zu werden, sich mit ihnen anzufreunden. Deswegen nennen wir sie Vorstellungshilfe. Ein anderer Begriff ist auch „Modell“. Weil das Denken in und mit Modellen sehr erfolgreich ist, machen Physikerinnen und Physiker das sehr oft so. </a:t>
            </a:r>
          </a:p>
          <a:p>
            <a:pPr marL="0" indent="0">
              <a:buNone/>
            </a:pPr>
            <a:endParaRPr lang="de-DE"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2000" y="1340769"/>
            <a:ext cx="7920000" cy="32025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238" y="2495006"/>
            <a:ext cx="7920000" cy="21018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724322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Antrieb, Strom, Widerstand - Einführung</a:t>
            </a:r>
          </a:p>
        </p:txBody>
      </p:sp>
      <p:pic>
        <p:nvPicPr>
          <p:cNvPr id="6" name="Einführung_Widerstand_05-2023">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457200" y="1556792"/>
            <a:ext cx="8229600" cy="4629150"/>
          </a:xfrm>
        </p:spPr>
      </p:pic>
    </p:spTree>
    <p:extLst>
      <p:ext uri="{BB962C8B-B14F-4D97-AF65-F5344CB8AC3E}">
        <p14:creationId xmlns:p14="http://schemas.microsoft.com/office/powerpoint/2010/main" val="3815094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421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7D1272-A4FD-3F59-A392-BCD8D958C81E}"/>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74D9B074-91A4-B0C6-BA48-7FD636F22676}"/>
              </a:ext>
            </a:extLst>
          </p:cNvPr>
          <p:cNvSpPr>
            <a:spLocks noGrp="1"/>
          </p:cNvSpPr>
          <p:nvPr>
            <p:ph type="title"/>
          </p:nvPr>
        </p:nvSpPr>
        <p:spPr/>
        <p:txBody>
          <a:bodyPr/>
          <a:lstStyle/>
          <a:p>
            <a:r>
              <a:rPr lang="de-DE" dirty="0"/>
              <a:t>Antrieb, Strom, Widerstand - Einführung</a:t>
            </a:r>
          </a:p>
        </p:txBody>
      </p:sp>
      <p:sp>
        <p:nvSpPr>
          <p:cNvPr id="3" name="Inhaltsplatzhalter 2">
            <a:extLst>
              <a:ext uri="{FF2B5EF4-FFF2-40B4-BE49-F238E27FC236}">
                <a16:creationId xmlns:a16="http://schemas.microsoft.com/office/drawing/2014/main" id="{8221E387-6069-7B1B-31F4-3294F6838131}"/>
              </a:ext>
            </a:extLst>
          </p:cNvPr>
          <p:cNvSpPr>
            <a:spLocks noGrp="1"/>
          </p:cNvSpPr>
          <p:nvPr>
            <p:ph idx="1"/>
          </p:nvPr>
        </p:nvSpPr>
        <p:spPr/>
        <p:txBody>
          <a:bodyPr>
            <a:normAutofit/>
          </a:bodyPr>
          <a:lstStyle/>
          <a:p>
            <a:pPr marL="0" indent="0" algn="ctr">
              <a:buNone/>
            </a:pPr>
            <a:endParaRPr lang="de-DE" sz="2800" b="1" dirty="0"/>
          </a:p>
          <a:p>
            <a:pPr marL="0" indent="0" algn="ctr">
              <a:buNone/>
            </a:pPr>
            <a:endParaRPr lang="de-DE" sz="2800" b="1" dirty="0"/>
          </a:p>
          <a:p>
            <a:pPr marL="0" indent="0" algn="ctr">
              <a:buNone/>
            </a:pPr>
            <a:r>
              <a:rPr lang="de-DE" sz="2800" b="1" dirty="0"/>
              <a:t>Workshop 1 - Arbeitsblätter</a:t>
            </a:r>
          </a:p>
        </p:txBody>
      </p:sp>
    </p:spTree>
    <p:extLst>
      <p:ext uri="{BB962C8B-B14F-4D97-AF65-F5344CB8AC3E}">
        <p14:creationId xmlns:p14="http://schemas.microsoft.com/office/powerpoint/2010/main" val="18012019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Antrieb, Strom, Widerstand - Einführung</a:t>
            </a:r>
          </a:p>
        </p:txBody>
      </p:sp>
      <p:sp>
        <p:nvSpPr>
          <p:cNvPr id="3" name="Inhaltsplatzhalter 2"/>
          <p:cNvSpPr>
            <a:spLocks noGrp="1"/>
          </p:cNvSpPr>
          <p:nvPr>
            <p:ph idx="1"/>
          </p:nvPr>
        </p:nvSpPr>
        <p:spPr/>
        <p:txBody>
          <a:bodyPr/>
          <a:lstStyle/>
          <a:p>
            <a:endParaRPr lang="de-DE" dirty="0"/>
          </a:p>
        </p:txBody>
      </p:sp>
      <p:pic>
        <p:nvPicPr>
          <p:cNvPr id="4" name="Grafik 3"/>
          <p:cNvPicPr>
            <a:picLocks noChangeAspect="1"/>
          </p:cNvPicPr>
          <p:nvPr/>
        </p:nvPicPr>
        <p:blipFill>
          <a:blip r:embed="rId2"/>
          <a:stretch>
            <a:fillRect/>
          </a:stretch>
        </p:blipFill>
        <p:spPr>
          <a:xfrm>
            <a:off x="233044" y="1916832"/>
            <a:ext cx="8677912" cy="4097131"/>
          </a:xfrm>
          <a:prstGeom prst="rect">
            <a:avLst/>
          </a:prstGeom>
        </p:spPr>
      </p:pic>
    </p:spTree>
    <p:extLst>
      <p:ext uri="{BB962C8B-B14F-4D97-AF65-F5344CB8AC3E}">
        <p14:creationId xmlns:p14="http://schemas.microsoft.com/office/powerpoint/2010/main" val="5908538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Antrieb, Strom, Widerstand – Zusammenhänge </a:t>
            </a:r>
          </a:p>
        </p:txBody>
      </p:sp>
      <p:pic>
        <p:nvPicPr>
          <p:cNvPr id="3" name="Grafik 2"/>
          <p:cNvPicPr>
            <a:picLocks noChangeAspect="1"/>
          </p:cNvPicPr>
          <p:nvPr/>
        </p:nvPicPr>
        <p:blipFill>
          <a:blip r:embed="rId2"/>
          <a:stretch>
            <a:fillRect/>
          </a:stretch>
        </p:blipFill>
        <p:spPr>
          <a:xfrm>
            <a:off x="323528" y="1772816"/>
            <a:ext cx="4381880" cy="3970364"/>
          </a:xfrm>
          <a:prstGeom prst="rect">
            <a:avLst/>
          </a:prstGeom>
        </p:spPr>
      </p:pic>
      <p:sp>
        <p:nvSpPr>
          <p:cNvPr id="5" name="Inhaltsplatzhalter 4"/>
          <p:cNvSpPr>
            <a:spLocks noGrp="1"/>
          </p:cNvSpPr>
          <p:nvPr>
            <p:ph idx="1"/>
          </p:nvPr>
        </p:nvSpPr>
        <p:spPr/>
        <p:txBody>
          <a:bodyPr/>
          <a:lstStyle/>
          <a:p>
            <a:endParaRPr lang="de-DE"/>
          </a:p>
        </p:txBody>
      </p:sp>
      <mc:AlternateContent xmlns:mc="http://schemas.openxmlformats.org/markup-compatibility/2006" xmlns:a14="http://schemas.microsoft.com/office/drawing/2010/main">
        <mc:Choice Requires="a14">
          <p:graphicFrame>
            <p:nvGraphicFramePr>
              <p:cNvPr id="7" name="Inhaltsplatzhalter 3"/>
              <p:cNvGraphicFramePr>
                <a:graphicFrameLocks/>
              </p:cNvGraphicFramePr>
              <p:nvPr>
                <p:extLst>
                  <p:ext uri="{D42A27DB-BD31-4B8C-83A1-F6EECF244321}">
                    <p14:modId xmlns:p14="http://schemas.microsoft.com/office/powerpoint/2010/main" val="238503457"/>
                  </p:ext>
                </p:extLst>
              </p:nvPr>
            </p:nvGraphicFramePr>
            <p:xfrm>
              <a:off x="4847531" y="2372680"/>
              <a:ext cx="4032449" cy="2112640"/>
            </p:xfrm>
            <a:graphic>
              <a:graphicData uri="http://schemas.openxmlformats.org/drawingml/2006/table">
                <a:tbl>
                  <a:tblPr firstRow="1" firstCol="1" bandRow="1">
                    <a:tableStyleId>{21E4AEA4-8DFA-4A89-87EB-49C32662AFE0}</a:tableStyleId>
                  </a:tblPr>
                  <a:tblGrid>
                    <a:gridCol w="366743">
                      <a:extLst>
                        <a:ext uri="{9D8B030D-6E8A-4147-A177-3AD203B41FA5}">
                          <a16:colId xmlns:a16="http://schemas.microsoft.com/office/drawing/2014/main" val="20000"/>
                        </a:ext>
                      </a:extLst>
                    </a:gridCol>
                    <a:gridCol w="1220176">
                      <a:extLst>
                        <a:ext uri="{9D8B030D-6E8A-4147-A177-3AD203B41FA5}">
                          <a16:colId xmlns:a16="http://schemas.microsoft.com/office/drawing/2014/main" val="20001"/>
                        </a:ext>
                      </a:extLst>
                    </a:gridCol>
                    <a:gridCol w="1222765">
                      <a:extLst>
                        <a:ext uri="{9D8B030D-6E8A-4147-A177-3AD203B41FA5}">
                          <a16:colId xmlns:a16="http://schemas.microsoft.com/office/drawing/2014/main" val="20002"/>
                        </a:ext>
                      </a:extLst>
                    </a:gridCol>
                    <a:gridCol w="1222765">
                      <a:extLst>
                        <a:ext uri="{9D8B030D-6E8A-4147-A177-3AD203B41FA5}">
                          <a16:colId xmlns:a16="http://schemas.microsoft.com/office/drawing/2014/main" val="20003"/>
                        </a:ext>
                      </a:extLst>
                    </a:gridCol>
                  </a:tblGrid>
                  <a:tr h="360040">
                    <a:tc>
                      <a:txBody>
                        <a:bodyPr/>
                        <a:lstStyle/>
                        <a:p>
                          <a:pPr marL="0" indent="0" algn="l">
                            <a:lnSpc>
                              <a:spcPct val="115000"/>
                            </a:lnSpc>
                            <a:spcAft>
                              <a:spcPts val="0"/>
                            </a:spcAft>
                            <a:buFont typeface="+mj-lt"/>
                            <a:buNone/>
                          </a:pPr>
                          <a:r>
                            <a:rPr lang="de-DE" sz="1600" dirty="0">
                              <a:effectLst/>
                            </a:rPr>
                            <a:t> </a:t>
                          </a:r>
                          <a:endParaRPr lang="de-DE" sz="1600" dirty="0">
                            <a:effectLst/>
                            <a:latin typeface="Calibri"/>
                            <a:ea typeface="Calibri"/>
                            <a:cs typeface="Times New Roman"/>
                          </a:endParaRPr>
                        </a:p>
                      </a:txBody>
                      <a:tcPr marL="68580" marR="68580" marT="0" marB="0" anchor="ctr">
                        <a:solidFill>
                          <a:srgbClr val="980528"/>
                        </a:solidFill>
                      </a:tcPr>
                    </a:tc>
                    <a:tc>
                      <a:txBody>
                        <a:bodyPr/>
                        <a:lstStyle/>
                        <a:p>
                          <a:pPr algn="ctr">
                            <a:lnSpc>
                              <a:spcPct val="115000"/>
                            </a:lnSpc>
                            <a:spcAft>
                              <a:spcPts val="0"/>
                            </a:spcAft>
                          </a:pPr>
                          <a:r>
                            <a:rPr lang="de-DE" sz="1600" dirty="0">
                              <a:effectLst/>
                            </a:rPr>
                            <a:t>Antrieb</a:t>
                          </a:r>
                          <a:endParaRPr lang="de-DE" sz="1600" dirty="0">
                            <a:effectLst/>
                            <a:latin typeface="Calibri"/>
                            <a:ea typeface="Calibri"/>
                            <a:cs typeface="Times New Roman"/>
                          </a:endParaRPr>
                        </a:p>
                      </a:txBody>
                      <a:tcPr marL="68580" marR="68580" marT="0" marB="0" anchor="ctr">
                        <a:solidFill>
                          <a:srgbClr val="980528"/>
                        </a:solidFill>
                      </a:tcPr>
                    </a:tc>
                    <a:tc>
                      <a:txBody>
                        <a:bodyPr/>
                        <a:lstStyle/>
                        <a:p>
                          <a:pPr algn="ctr">
                            <a:lnSpc>
                              <a:spcPct val="115000"/>
                            </a:lnSpc>
                            <a:spcAft>
                              <a:spcPts val="0"/>
                            </a:spcAft>
                          </a:pPr>
                          <a:r>
                            <a:rPr lang="de-DE" sz="1600" dirty="0">
                              <a:effectLst/>
                            </a:rPr>
                            <a:t>Widerstand</a:t>
                          </a:r>
                          <a:endParaRPr lang="de-DE" sz="1600" dirty="0">
                            <a:effectLst/>
                            <a:latin typeface="Calibri"/>
                            <a:ea typeface="Calibri"/>
                            <a:cs typeface="Times New Roman"/>
                          </a:endParaRPr>
                        </a:p>
                      </a:txBody>
                      <a:tcPr marL="68580" marR="68580" marT="0" marB="0" anchor="ctr">
                        <a:solidFill>
                          <a:srgbClr val="980528"/>
                        </a:solidFill>
                      </a:tcPr>
                    </a:tc>
                    <a:tc>
                      <a:txBody>
                        <a:bodyPr/>
                        <a:lstStyle/>
                        <a:p>
                          <a:pPr algn="ctr">
                            <a:lnSpc>
                              <a:spcPct val="115000"/>
                            </a:lnSpc>
                            <a:spcAft>
                              <a:spcPts val="0"/>
                            </a:spcAft>
                          </a:pPr>
                          <a:r>
                            <a:rPr lang="de-DE" sz="1600" dirty="0">
                              <a:effectLst/>
                            </a:rPr>
                            <a:t>Kreisstrom</a:t>
                          </a:r>
                          <a:endParaRPr lang="de-DE" sz="1600" dirty="0">
                            <a:effectLst/>
                            <a:latin typeface="Calibri"/>
                            <a:ea typeface="Calibri"/>
                            <a:cs typeface="Times New Roman"/>
                          </a:endParaRPr>
                        </a:p>
                      </a:txBody>
                      <a:tcPr marL="68580" marR="68580" marT="0" marB="0" anchor="ctr">
                        <a:solidFill>
                          <a:srgbClr val="980528"/>
                        </a:solidFill>
                      </a:tcPr>
                    </a:tc>
                    <a:extLst>
                      <a:ext uri="{0D108BD9-81ED-4DB2-BD59-A6C34878D82A}">
                        <a16:rowId xmlns:a16="http://schemas.microsoft.com/office/drawing/2014/main" val="10000"/>
                      </a:ext>
                    </a:extLst>
                  </a:tr>
                  <a:tr h="286858">
                    <a:tc>
                      <a:txBody>
                        <a:bodyPr/>
                        <a:lstStyle/>
                        <a:p>
                          <a:pPr marL="0" indent="0" algn="l">
                            <a:buFont typeface="+mj-lt"/>
                            <a:buNone/>
                          </a:pPr>
                          <a:r>
                            <a:rPr lang="de-DE" sz="1600" dirty="0"/>
                            <a:t>1.</a:t>
                          </a:r>
                          <a:r>
                            <a:rPr lang="de-DE" sz="1600" baseline="0" dirty="0"/>
                            <a:t> </a:t>
                          </a:r>
                          <a:endParaRPr lang="de-DE" sz="1600" dirty="0"/>
                        </a:p>
                      </a:txBody>
                      <a:tcPr marL="68580" marR="68580" marT="0" marB="0" anchor="ctr">
                        <a:solidFill>
                          <a:srgbClr val="980528"/>
                        </a:solidFill>
                      </a:tcPr>
                    </a:tc>
                    <a:tc>
                      <a:txBody>
                        <a:bodyPr/>
                        <a:lstStyle/>
                        <a:p>
                          <a:pPr algn="ctr">
                            <a:lnSpc>
                              <a:spcPct val="115000"/>
                            </a:lnSpc>
                            <a:spcAft>
                              <a:spcPts val="0"/>
                            </a:spcAft>
                          </a:pPr>
                          <a14:m>
                            <m:oMathPara xmlns:m="http://schemas.openxmlformats.org/officeDocument/2006/math">
                              <m:oMathParaPr>
                                <m:jc m:val="centerGroup"/>
                              </m:oMathParaPr>
                              <m:oMath xmlns:m="http://schemas.openxmlformats.org/officeDocument/2006/math">
                                <m:r>
                                  <a:rPr lang="de-DE" sz="2000" b="0" smtClean="0">
                                    <a:effectLst/>
                                    <a:latin typeface="Cambria Math"/>
                                  </a:rPr>
                                  <m:t>↑</m:t>
                                </m:r>
                              </m:oMath>
                            </m:oMathPara>
                          </a14:m>
                          <a:endParaRPr lang="de-DE" sz="2000" b="0" dirty="0">
                            <a:effectLst/>
                            <a:latin typeface="Calibri"/>
                            <a:ea typeface="Calibri"/>
                            <a:cs typeface="Times New Roman"/>
                          </a:endParaRPr>
                        </a:p>
                      </a:txBody>
                      <a:tcPr marL="68580" marR="68580" marT="0" marB="0"/>
                    </a:tc>
                    <a:tc>
                      <a:txBody>
                        <a:bodyPr/>
                        <a:lstStyle/>
                        <a:p>
                          <a:pPr marL="0" marR="0" indent="0" algn="ctr" defTabSz="914400" rtl="0" eaLnBrk="1" fontAlgn="auto" latinLnBrk="0" hangingPunct="1">
                            <a:lnSpc>
                              <a:spcPct val="115000"/>
                            </a:lnSpc>
                            <a:spcBef>
                              <a:spcPts val="0"/>
                            </a:spcBef>
                            <a:spcAft>
                              <a:spcPts val="0"/>
                            </a:spcAft>
                            <a:buClrTx/>
                            <a:buSzTx/>
                            <a:buFontTx/>
                            <a:buNone/>
                            <a:tabLst/>
                            <a:defRPr/>
                          </a:pPr>
                          <a14:m>
                            <m:oMath xmlns:m="http://schemas.openxmlformats.org/officeDocument/2006/math">
                              <m:r>
                                <a:rPr lang="de-DE" sz="2000" b="0" smtClean="0">
                                  <a:solidFill>
                                    <a:srgbClr val="FF0000"/>
                                  </a:solidFill>
                                  <a:effectLst/>
                                  <a:latin typeface="Cambria Math"/>
                                </a:rPr>
                                <m:t>↑</m:t>
                              </m:r>
                            </m:oMath>
                          </a14:m>
                          <a:r>
                            <a:rPr lang="de-DE" sz="2000" b="0" dirty="0">
                              <a:solidFill>
                                <a:srgbClr val="FF0000"/>
                              </a:solidFill>
                              <a:effectLst/>
                            </a:rPr>
                            <a:t> </a:t>
                          </a:r>
                          <a:endParaRPr lang="de-DE" sz="2000" b="0" dirty="0">
                            <a:solidFill>
                              <a:srgbClr val="FF0000"/>
                            </a:solidFill>
                            <a:effectLst/>
                            <a:latin typeface="Calibri"/>
                            <a:ea typeface="Calibri"/>
                            <a:cs typeface="Times New Roman"/>
                          </a:endParaRPr>
                        </a:p>
                      </a:txBody>
                      <a:tcPr marL="68580" marR="68580" marT="0" marB="0"/>
                    </a:tc>
                    <a:tc>
                      <a:txBody>
                        <a:bodyPr/>
                        <a:lstStyle/>
                        <a:p>
                          <a:pPr algn="ctr">
                            <a:lnSpc>
                              <a:spcPct val="115000"/>
                            </a:lnSpc>
                            <a:spcAft>
                              <a:spcPts val="0"/>
                            </a:spcAft>
                          </a:pPr>
                          <a14:m>
                            <m:oMathPara xmlns:m="http://schemas.openxmlformats.org/officeDocument/2006/math">
                              <m:oMathParaPr>
                                <m:jc m:val="centerGroup"/>
                              </m:oMathParaPr>
                              <m:oMath xmlns:m="http://schemas.openxmlformats.org/officeDocument/2006/math">
                                <m:r>
                                  <a:rPr lang="de-DE" sz="2000" b="0">
                                    <a:effectLst/>
                                    <a:latin typeface="Cambria Math"/>
                                  </a:rPr>
                                  <m:t>=</m:t>
                                </m:r>
                              </m:oMath>
                            </m:oMathPara>
                          </a14:m>
                          <a:endParaRPr lang="de-DE" sz="2000" b="0" dirty="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286858">
                    <a:tc>
                      <a:txBody>
                        <a:bodyPr/>
                        <a:lstStyle/>
                        <a:p>
                          <a:pPr marL="0" lvl="0" indent="0" algn="l">
                            <a:lnSpc>
                              <a:spcPct val="115000"/>
                            </a:lnSpc>
                            <a:spcAft>
                              <a:spcPts val="0"/>
                            </a:spcAft>
                            <a:buFont typeface="+mj-lt"/>
                            <a:buNone/>
                          </a:pPr>
                          <a:r>
                            <a:rPr lang="de-DE" sz="1600" dirty="0">
                              <a:effectLst/>
                            </a:rPr>
                            <a:t>2.</a:t>
                          </a:r>
                          <a:r>
                            <a:rPr lang="de-DE" sz="1600" baseline="0" dirty="0">
                              <a:effectLst/>
                            </a:rPr>
                            <a:t> </a:t>
                          </a:r>
                          <a:r>
                            <a:rPr lang="de-DE" sz="1600" dirty="0">
                              <a:effectLst/>
                            </a:rPr>
                            <a:t> </a:t>
                          </a:r>
                          <a:endParaRPr lang="de-DE" sz="1600" dirty="0">
                            <a:effectLst/>
                            <a:latin typeface="Calibri"/>
                            <a:ea typeface="Calibri"/>
                            <a:cs typeface="Times New Roman"/>
                          </a:endParaRPr>
                        </a:p>
                      </a:txBody>
                      <a:tcPr marL="68580" marR="68580" marT="0" marB="0" anchor="ctr">
                        <a:solidFill>
                          <a:srgbClr val="980528"/>
                        </a:solidFill>
                      </a:tcPr>
                    </a:tc>
                    <a:tc>
                      <a:txBody>
                        <a:bodyPr/>
                        <a:lstStyle/>
                        <a:p>
                          <a:pPr algn="ctr">
                            <a:lnSpc>
                              <a:spcPct val="115000"/>
                            </a:lnSpc>
                            <a:spcAft>
                              <a:spcPts val="0"/>
                            </a:spcAft>
                          </a:pPr>
                          <a14:m>
                            <m:oMathPara xmlns:m="http://schemas.openxmlformats.org/officeDocument/2006/math">
                              <m:oMathParaPr>
                                <m:jc m:val="centerGroup"/>
                              </m:oMathParaPr>
                              <m:oMath xmlns:m="http://schemas.openxmlformats.org/officeDocument/2006/math">
                                <m:r>
                                  <a:rPr lang="de-DE" sz="2000" b="0">
                                    <a:effectLst/>
                                    <a:latin typeface="Cambria Math"/>
                                  </a:rPr>
                                  <m:t>=</m:t>
                                </m:r>
                              </m:oMath>
                            </m:oMathPara>
                          </a14:m>
                          <a:endParaRPr lang="de-DE" sz="2000" b="0" dirty="0">
                            <a:effectLst/>
                            <a:latin typeface="Calibri"/>
                            <a:ea typeface="Calibri"/>
                            <a:cs typeface="Times New Roman"/>
                          </a:endParaRPr>
                        </a:p>
                      </a:txBody>
                      <a:tcPr marL="68580" marR="68580" marT="0" marB="0"/>
                    </a:tc>
                    <a:tc>
                      <a:txBody>
                        <a:bodyPr/>
                        <a:lstStyle/>
                        <a:p>
                          <a:pPr algn="ctr">
                            <a:lnSpc>
                              <a:spcPct val="115000"/>
                            </a:lnSpc>
                            <a:spcAft>
                              <a:spcPts val="0"/>
                            </a:spcAft>
                          </a:pPr>
                          <a14:m>
                            <m:oMathPara xmlns:m="http://schemas.openxmlformats.org/officeDocument/2006/math">
                              <m:oMathParaPr>
                                <m:jc m:val="centerGroup"/>
                              </m:oMathParaPr>
                              <m:oMath xmlns:m="http://schemas.openxmlformats.org/officeDocument/2006/math">
                                <m:r>
                                  <a:rPr lang="de-DE" sz="2000" b="0">
                                    <a:effectLst/>
                                    <a:latin typeface="Cambria Math"/>
                                  </a:rPr>
                                  <m:t>↑</m:t>
                                </m:r>
                              </m:oMath>
                            </m:oMathPara>
                          </a14:m>
                          <a:endParaRPr lang="de-DE" sz="2000" b="0" dirty="0">
                            <a:effectLst/>
                            <a:latin typeface="Calibri"/>
                            <a:ea typeface="Calibri"/>
                            <a:cs typeface="Times New Roman"/>
                          </a:endParaRPr>
                        </a:p>
                      </a:txBody>
                      <a:tcPr marL="68580" marR="68580" marT="0" marB="0"/>
                    </a:tc>
                    <a:tc>
                      <a:txBody>
                        <a:bodyPr/>
                        <a:lstStyle/>
                        <a:p>
                          <a:pPr algn="ctr">
                            <a:lnSpc>
                              <a:spcPct val="115000"/>
                            </a:lnSpc>
                            <a:spcAft>
                              <a:spcPts val="0"/>
                            </a:spcAft>
                          </a:pPr>
                          <a14:m>
                            <m:oMathPara xmlns:m="http://schemas.openxmlformats.org/officeDocument/2006/math">
                              <m:oMathParaPr>
                                <m:jc m:val="centerGroup"/>
                              </m:oMathParaPr>
                              <m:oMath xmlns:m="http://schemas.openxmlformats.org/officeDocument/2006/math">
                                <m:r>
                                  <a:rPr lang="de-DE" sz="2000" b="0" i="1" smtClean="0">
                                    <a:solidFill>
                                      <a:srgbClr val="FF0000"/>
                                    </a:solidFill>
                                    <a:effectLst/>
                                    <a:latin typeface="Cambria Math"/>
                                    <a:ea typeface="Cambria Math"/>
                                  </a:rPr>
                                  <m:t>↓</m:t>
                                </m:r>
                              </m:oMath>
                            </m:oMathPara>
                          </a14:m>
                          <a:endParaRPr lang="de-DE" sz="2000" b="0" dirty="0">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r h="286858">
                    <a:tc>
                      <a:txBody>
                        <a:bodyPr/>
                        <a:lstStyle/>
                        <a:p>
                          <a:pPr marL="0" lvl="0" indent="0" algn="l">
                            <a:lnSpc>
                              <a:spcPct val="115000"/>
                            </a:lnSpc>
                            <a:spcAft>
                              <a:spcPts val="0"/>
                            </a:spcAft>
                            <a:buFont typeface="+mj-lt"/>
                            <a:buNone/>
                          </a:pPr>
                          <a:r>
                            <a:rPr lang="de-DE" sz="1600" dirty="0">
                              <a:effectLst/>
                            </a:rPr>
                            <a:t>3. </a:t>
                          </a:r>
                          <a:endParaRPr lang="de-DE" sz="1600" dirty="0">
                            <a:effectLst/>
                            <a:latin typeface="Calibri"/>
                            <a:ea typeface="Calibri"/>
                            <a:cs typeface="Times New Roman"/>
                          </a:endParaRPr>
                        </a:p>
                      </a:txBody>
                      <a:tcPr marL="68580" marR="68580" marT="0" marB="0" anchor="ctr">
                        <a:solidFill>
                          <a:srgbClr val="980528"/>
                        </a:solidFill>
                      </a:tcPr>
                    </a:tc>
                    <a:tc>
                      <a:txBody>
                        <a:bodyPr/>
                        <a:lstStyle/>
                        <a:p>
                          <a:pPr algn="ctr">
                            <a:lnSpc>
                              <a:spcPct val="115000"/>
                            </a:lnSpc>
                            <a:spcAft>
                              <a:spcPts val="0"/>
                            </a:spcAft>
                          </a:pPr>
                          <a14:m>
                            <m:oMathPara xmlns:m="http://schemas.openxmlformats.org/officeDocument/2006/math">
                              <m:oMathParaPr>
                                <m:jc m:val="centerGroup"/>
                              </m:oMathParaPr>
                              <m:oMath xmlns:m="http://schemas.openxmlformats.org/officeDocument/2006/math">
                                <m:r>
                                  <a:rPr lang="de-DE" sz="2000" b="0">
                                    <a:effectLst/>
                                    <a:latin typeface="Cambria Math"/>
                                  </a:rPr>
                                  <m:t>=</m:t>
                                </m:r>
                              </m:oMath>
                            </m:oMathPara>
                          </a14:m>
                          <a:endParaRPr lang="de-DE" sz="2000" b="0" dirty="0">
                            <a:effectLst/>
                            <a:latin typeface="Calibri"/>
                            <a:ea typeface="Calibri"/>
                            <a:cs typeface="Times New Roman"/>
                          </a:endParaRPr>
                        </a:p>
                      </a:txBody>
                      <a:tcPr marL="68580" marR="68580" marT="0" marB="0"/>
                    </a:tc>
                    <a:tc>
                      <a:txBody>
                        <a:bodyPr/>
                        <a:lstStyle/>
                        <a:p>
                          <a:pPr algn="ctr">
                            <a:lnSpc>
                              <a:spcPct val="115000"/>
                            </a:lnSpc>
                            <a:spcAft>
                              <a:spcPts val="0"/>
                            </a:spcAft>
                          </a:pPr>
                          <a14:m>
                            <m:oMath xmlns:m="http://schemas.openxmlformats.org/officeDocument/2006/math">
                              <m:r>
                                <a:rPr lang="de-DE" sz="2000" b="0" smtClean="0">
                                  <a:solidFill>
                                    <a:srgbClr val="FF0000"/>
                                  </a:solidFill>
                                  <a:effectLst/>
                                  <a:latin typeface="Cambria Math"/>
                                </a:rPr>
                                <m:t>=</m:t>
                              </m:r>
                            </m:oMath>
                          </a14:m>
                          <a:r>
                            <a:rPr lang="de-DE" sz="2000" b="0" dirty="0">
                              <a:effectLst/>
                            </a:rPr>
                            <a:t> </a:t>
                          </a:r>
                          <a:endParaRPr lang="de-DE" sz="2000" b="0" dirty="0">
                            <a:effectLst/>
                            <a:latin typeface="Calibri"/>
                            <a:ea typeface="Calibri"/>
                            <a:cs typeface="Times New Roman"/>
                          </a:endParaRPr>
                        </a:p>
                      </a:txBody>
                      <a:tcPr marL="68580" marR="68580" marT="0" marB="0"/>
                    </a:tc>
                    <a:tc>
                      <a:txBody>
                        <a:bodyPr/>
                        <a:lstStyle/>
                        <a:p>
                          <a:pPr algn="ctr">
                            <a:lnSpc>
                              <a:spcPct val="115000"/>
                            </a:lnSpc>
                            <a:spcAft>
                              <a:spcPts val="0"/>
                            </a:spcAft>
                          </a:pPr>
                          <a14:m>
                            <m:oMathPara xmlns:m="http://schemas.openxmlformats.org/officeDocument/2006/math">
                              <m:oMathParaPr>
                                <m:jc m:val="centerGroup"/>
                              </m:oMathParaPr>
                              <m:oMath xmlns:m="http://schemas.openxmlformats.org/officeDocument/2006/math">
                                <m:r>
                                  <a:rPr lang="de-DE" sz="2000" b="0">
                                    <a:effectLst/>
                                    <a:latin typeface="Cambria Math"/>
                                  </a:rPr>
                                  <m:t>=</m:t>
                                </m:r>
                              </m:oMath>
                            </m:oMathPara>
                          </a14:m>
                          <a:endParaRPr lang="de-DE" sz="2000" b="0" dirty="0">
                            <a:effectLst/>
                            <a:latin typeface="Calibri"/>
                            <a:ea typeface="Calibri"/>
                            <a:cs typeface="Times New Roman"/>
                          </a:endParaRPr>
                        </a:p>
                      </a:txBody>
                      <a:tcPr marL="68580" marR="68580" marT="0" marB="0"/>
                    </a:tc>
                    <a:extLst>
                      <a:ext uri="{0D108BD9-81ED-4DB2-BD59-A6C34878D82A}">
                        <a16:rowId xmlns:a16="http://schemas.microsoft.com/office/drawing/2014/main" val="10003"/>
                      </a:ext>
                    </a:extLst>
                  </a:tr>
                  <a:tr h="286858">
                    <a:tc>
                      <a:txBody>
                        <a:bodyPr/>
                        <a:lstStyle/>
                        <a:p>
                          <a:pPr marL="0" lvl="0" indent="0" algn="l">
                            <a:lnSpc>
                              <a:spcPct val="115000"/>
                            </a:lnSpc>
                            <a:spcAft>
                              <a:spcPts val="0"/>
                            </a:spcAft>
                            <a:buFont typeface="+mj-lt"/>
                            <a:buNone/>
                          </a:pPr>
                          <a:r>
                            <a:rPr lang="de-DE" sz="1600" dirty="0">
                              <a:effectLst/>
                            </a:rPr>
                            <a:t>4. </a:t>
                          </a:r>
                          <a:endParaRPr lang="de-DE" sz="1600" dirty="0">
                            <a:effectLst/>
                            <a:latin typeface="Calibri"/>
                            <a:ea typeface="Calibri"/>
                            <a:cs typeface="Times New Roman"/>
                          </a:endParaRPr>
                        </a:p>
                      </a:txBody>
                      <a:tcPr marL="68580" marR="68580" marT="0" marB="0" anchor="ctr">
                        <a:solidFill>
                          <a:srgbClr val="980528"/>
                        </a:solidFill>
                      </a:tcPr>
                    </a:tc>
                    <a:tc>
                      <a:txBody>
                        <a:bodyPr/>
                        <a:lstStyle/>
                        <a:p>
                          <a:pPr algn="ctr">
                            <a:lnSpc>
                              <a:spcPct val="115000"/>
                            </a:lnSpc>
                            <a:spcAft>
                              <a:spcPts val="0"/>
                            </a:spcAft>
                          </a:pPr>
                          <a14:m>
                            <m:oMath xmlns:m="http://schemas.openxmlformats.org/officeDocument/2006/math">
                              <m:r>
                                <a:rPr lang="de-DE" sz="2000" b="0" i="1" smtClean="0">
                                  <a:solidFill>
                                    <a:schemeClr val="tx1"/>
                                  </a:solidFill>
                                  <a:effectLst/>
                                  <a:latin typeface="Cambria Math"/>
                                  <a:ea typeface="Cambria Math"/>
                                </a:rPr>
                                <m:t>↓</m:t>
                              </m:r>
                            </m:oMath>
                          </a14:m>
                          <a:r>
                            <a:rPr lang="de-DE" sz="2000" b="0" dirty="0">
                              <a:effectLst/>
                            </a:rPr>
                            <a:t> </a:t>
                          </a:r>
                          <a:endParaRPr lang="de-DE" sz="2000" b="0" dirty="0">
                            <a:effectLst/>
                            <a:latin typeface="Calibri"/>
                            <a:ea typeface="Calibri"/>
                            <a:cs typeface="Times New Roman"/>
                          </a:endParaRPr>
                        </a:p>
                      </a:txBody>
                      <a:tcPr marL="68580" marR="68580" marT="0" marB="0"/>
                    </a:tc>
                    <a:tc>
                      <a:txBody>
                        <a:bodyPr/>
                        <a:lstStyle/>
                        <a:p>
                          <a:pPr algn="ctr">
                            <a:lnSpc>
                              <a:spcPct val="115000"/>
                            </a:lnSpc>
                            <a:spcAft>
                              <a:spcPts val="0"/>
                            </a:spcAft>
                          </a:pPr>
                          <a14:m>
                            <m:oMathPara xmlns:m="http://schemas.openxmlformats.org/officeDocument/2006/math">
                              <m:oMathParaPr>
                                <m:jc m:val="centerGroup"/>
                              </m:oMathParaPr>
                              <m:oMath xmlns:m="http://schemas.openxmlformats.org/officeDocument/2006/math">
                                <m:r>
                                  <a:rPr lang="de-DE" sz="2000" b="0">
                                    <a:effectLst/>
                                    <a:latin typeface="Cambria Math"/>
                                  </a:rPr>
                                  <m:t>=</m:t>
                                </m:r>
                              </m:oMath>
                            </m:oMathPara>
                          </a14:m>
                          <a:endParaRPr lang="de-DE" sz="2000" b="0" dirty="0">
                            <a:effectLst/>
                            <a:latin typeface="Calibri"/>
                            <a:ea typeface="Calibri"/>
                            <a:cs typeface="Times New Roman"/>
                          </a:endParaRPr>
                        </a:p>
                      </a:txBody>
                      <a:tcPr marL="68580" marR="68580" marT="0" marB="0"/>
                    </a:tc>
                    <a:tc>
                      <a:txBody>
                        <a:bodyPr/>
                        <a:lstStyle/>
                        <a:p>
                          <a:pPr algn="ctr">
                            <a:lnSpc>
                              <a:spcPct val="115000"/>
                            </a:lnSpc>
                            <a:spcAft>
                              <a:spcPts val="0"/>
                            </a:spcAft>
                          </a:pPr>
                          <a14:m>
                            <m:oMathPara xmlns:m="http://schemas.openxmlformats.org/officeDocument/2006/math">
                              <m:oMathParaPr>
                                <m:jc m:val="centerGroup"/>
                              </m:oMathParaPr>
                              <m:oMath xmlns:m="http://schemas.openxmlformats.org/officeDocument/2006/math">
                                <m:r>
                                  <a:rPr lang="de-DE" sz="2000" b="0" i="1" smtClean="0">
                                    <a:solidFill>
                                      <a:srgbClr val="FF0000"/>
                                    </a:solidFill>
                                    <a:effectLst/>
                                    <a:latin typeface="Cambria Math"/>
                                    <a:ea typeface="Cambria Math"/>
                                  </a:rPr>
                                  <m:t>↓</m:t>
                                </m:r>
                              </m:oMath>
                            </m:oMathPara>
                          </a14:m>
                          <a:endParaRPr lang="de-DE" sz="2000" b="0" dirty="0">
                            <a:solidFill>
                              <a:srgbClr val="FF0000"/>
                            </a:solidFill>
                            <a:effectLst/>
                            <a:latin typeface="Calibri"/>
                            <a:ea typeface="Calibri"/>
                            <a:cs typeface="Times New Roman"/>
                          </a:endParaRPr>
                        </a:p>
                      </a:txBody>
                      <a:tcPr marL="68580" marR="68580" marT="0" marB="0"/>
                    </a:tc>
                    <a:extLst>
                      <a:ext uri="{0D108BD9-81ED-4DB2-BD59-A6C34878D82A}">
                        <a16:rowId xmlns:a16="http://schemas.microsoft.com/office/drawing/2014/main" val="10004"/>
                      </a:ext>
                    </a:extLst>
                  </a:tr>
                  <a:tr h="286858">
                    <a:tc>
                      <a:txBody>
                        <a:bodyPr/>
                        <a:lstStyle/>
                        <a:p>
                          <a:pPr marL="0" lvl="0" indent="0" algn="l">
                            <a:lnSpc>
                              <a:spcPct val="115000"/>
                            </a:lnSpc>
                            <a:spcAft>
                              <a:spcPts val="0"/>
                            </a:spcAft>
                            <a:buFont typeface="+mj-lt"/>
                            <a:buNone/>
                          </a:pPr>
                          <a:r>
                            <a:rPr lang="de-DE" sz="1600" dirty="0">
                              <a:effectLst/>
                              <a:latin typeface="Calibri"/>
                              <a:ea typeface="Calibri"/>
                              <a:cs typeface="Times New Roman"/>
                            </a:rPr>
                            <a:t>5. </a:t>
                          </a:r>
                        </a:p>
                      </a:txBody>
                      <a:tcPr marL="68580" marR="68580" marT="0" marB="0" anchor="ctr">
                        <a:solidFill>
                          <a:srgbClr val="980528"/>
                        </a:solidFill>
                      </a:tcPr>
                    </a:tc>
                    <a:tc>
                      <a:txBody>
                        <a:bodyPr/>
                        <a:lstStyle/>
                        <a:p>
                          <a:pPr algn="ctr">
                            <a:lnSpc>
                              <a:spcPct val="115000"/>
                            </a:lnSpc>
                            <a:spcAft>
                              <a:spcPts val="0"/>
                            </a:spcAft>
                          </a:pPr>
                          <a14:m>
                            <m:oMathPara xmlns:m="http://schemas.openxmlformats.org/officeDocument/2006/math">
                              <m:oMathParaPr>
                                <m:jc m:val="centerGroup"/>
                              </m:oMathParaPr>
                              <m:oMath xmlns:m="http://schemas.openxmlformats.org/officeDocument/2006/math">
                                <m:r>
                                  <a:rPr lang="de-DE" sz="2000" b="0" i="1">
                                    <a:effectLst/>
                                    <a:latin typeface="Cambria Math"/>
                                  </a:rPr>
                                  <m:t>0</m:t>
                                </m:r>
                              </m:oMath>
                            </m:oMathPara>
                          </a14:m>
                          <a:endParaRPr lang="de-DE" sz="2000" b="0" dirty="0">
                            <a:effectLst/>
                            <a:latin typeface="Calibri"/>
                            <a:ea typeface="Calibri"/>
                            <a:cs typeface="Times New Roman"/>
                          </a:endParaRPr>
                        </a:p>
                      </a:txBody>
                      <a:tcPr marL="68580" marR="68580" marT="0" marB="0"/>
                    </a:tc>
                    <a:tc>
                      <a:txBody>
                        <a:bodyPr/>
                        <a:lstStyle/>
                        <a:p>
                          <a:pPr algn="ctr">
                            <a:lnSpc>
                              <a:spcPct val="115000"/>
                            </a:lnSpc>
                            <a:spcAft>
                              <a:spcPts val="0"/>
                            </a:spcAft>
                          </a:pPr>
                          <a14:m>
                            <m:oMathPara xmlns:m="http://schemas.openxmlformats.org/officeDocument/2006/math">
                              <m:oMathParaPr>
                                <m:jc m:val="centerGroup"/>
                              </m:oMathParaPr>
                              <m:oMath xmlns:m="http://schemas.openxmlformats.org/officeDocument/2006/math">
                                <m:r>
                                  <a:rPr lang="de-DE" sz="2000" b="0">
                                    <a:effectLst/>
                                    <a:latin typeface="Cambria Math"/>
                                  </a:rPr>
                                  <m:t>=</m:t>
                                </m:r>
                              </m:oMath>
                            </m:oMathPara>
                          </a14:m>
                          <a:endParaRPr lang="de-DE" sz="2000" b="0" dirty="0">
                            <a:effectLst/>
                            <a:latin typeface="Calibri"/>
                            <a:ea typeface="Calibri"/>
                            <a:cs typeface="Times New Roman"/>
                          </a:endParaRPr>
                        </a:p>
                      </a:txBody>
                      <a:tcPr marL="68580" marR="68580" marT="0" marB="0"/>
                    </a:tc>
                    <a:tc>
                      <a:txBody>
                        <a:bodyPr/>
                        <a:lstStyle/>
                        <a:p>
                          <a:pPr marL="0" marR="0" indent="0" algn="ctr" defTabSz="914400" rtl="0" eaLnBrk="1" fontAlgn="auto" latinLnBrk="0" hangingPunct="1">
                            <a:lnSpc>
                              <a:spcPct val="115000"/>
                            </a:lnSpc>
                            <a:spcBef>
                              <a:spcPts val="0"/>
                            </a:spcBef>
                            <a:spcAft>
                              <a:spcPts val="0"/>
                            </a:spcAft>
                            <a:buClrTx/>
                            <a:buSzTx/>
                            <a:buFontTx/>
                            <a:buNone/>
                            <a:tabLst/>
                            <a:defRPr/>
                          </a:pPr>
                          <a14:m>
                            <m:oMath xmlns:m="http://schemas.openxmlformats.org/officeDocument/2006/math">
                              <m:r>
                                <a:rPr lang="de-DE" sz="2000" b="0" i="1" smtClean="0">
                                  <a:solidFill>
                                    <a:srgbClr val="FF0000"/>
                                  </a:solidFill>
                                  <a:effectLst/>
                                  <a:latin typeface="Cambria Math"/>
                                </a:rPr>
                                <m:t>0</m:t>
                              </m:r>
                            </m:oMath>
                          </a14:m>
                          <a:r>
                            <a:rPr lang="de-DE" sz="2000" b="0" dirty="0">
                              <a:effectLst/>
                            </a:rPr>
                            <a:t> </a:t>
                          </a:r>
                          <a:endParaRPr lang="de-DE" sz="2000" b="0" dirty="0">
                            <a:effectLst/>
                            <a:latin typeface="Calibri"/>
                            <a:ea typeface="Calibri"/>
                            <a:cs typeface="Times New Roman"/>
                          </a:endParaRPr>
                        </a:p>
                      </a:txBody>
                      <a:tcPr marL="68580" marR="68580" marT="0" marB="0"/>
                    </a:tc>
                    <a:extLst>
                      <a:ext uri="{0D108BD9-81ED-4DB2-BD59-A6C34878D82A}">
                        <a16:rowId xmlns:a16="http://schemas.microsoft.com/office/drawing/2014/main" val="10005"/>
                      </a:ext>
                    </a:extLst>
                  </a:tr>
                </a:tbl>
              </a:graphicData>
            </a:graphic>
          </p:graphicFrame>
        </mc:Choice>
        <mc:Fallback xmlns="">
          <p:graphicFrame>
            <p:nvGraphicFramePr>
              <p:cNvPr id="7" name="Inhaltsplatzhalter 3"/>
              <p:cNvGraphicFramePr>
                <a:graphicFrameLocks/>
              </p:cNvGraphicFramePr>
              <p:nvPr>
                <p:extLst>
                  <p:ext uri="{D42A27DB-BD31-4B8C-83A1-F6EECF244321}">
                    <p14:modId xmlns:p14="http://schemas.microsoft.com/office/powerpoint/2010/main" val="238503457"/>
                  </p:ext>
                </p:extLst>
              </p:nvPr>
            </p:nvGraphicFramePr>
            <p:xfrm>
              <a:off x="4847531" y="2372680"/>
              <a:ext cx="4032449" cy="2112640"/>
            </p:xfrm>
            <a:graphic>
              <a:graphicData uri="http://schemas.openxmlformats.org/drawingml/2006/table">
                <a:tbl>
                  <a:tblPr firstRow="1" firstCol="1" bandRow="1">
                    <a:tableStyleId>{21E4AEA4-8DFA-4A89-87EB-49C32662AFE0}</a:tableStyleId>
                  </a:tblPr>
                  <a:tblGrid>
                    <a:gridCol w="366743">
                      <a:extLst>
                        <a:ext uri="{9D8B030D-6E8A-4147-A177-3AD203B41FA5}">
                          <a16:colId xmlns:a16="http://schemas.microsoft.com/office/drawing/2014/main" val="20000"/>
                        </a:ext>
                      </a:extLst>
                    </a:gridCol>
                    <a:gridCol w="1220176">
                      <a:extLst>
                        <a:ext uri="{9D8B030D-6E8A-4147-A177-3AD203B41FA5}">
                          <a16:colId xmlns:a16="http://schemas.microsoft.com/office/drawing/2014/main" val="20001"/>
                        </a:ext>
                      </a:extLst>
                    </a:gridCol>
                    <a:gridCol w="1222765">
                      <a:extLst>
                        <a:ext uri="{9D8B030D-6E8A-4147-A177-3AD203B41FA5}">
                          <a16:colId xmlns:a16="http://schemas.microsoft.com/office/drawing/2014/main" val="20002"/>
                        </a:ext>
                      </a:extLst>
                    </a:gridCol>
                    <a:gridCol w="1222765">
                      <a:extLst>
                        <a:ext uri="{9D8B030D-6E8A-4147-A177-3AD203B41FA5}">
                          <a16:colId xmlns:a16="http://schemas.microsoft.com/office/drawing/2014/main" val="20003"/>
                        </a:ext>
                      </a:extLst>
                    </a:gridCol>
                  </a:tblGrid>
                  <a:tr h="360040">
                    <a:tc>
                      <a:txBody>
                        <a:bodyPr/>
                        <a:lstStyle/>
                        <a:p>
                          <a:pPr marL="0" indent="0" algn="l">
                            <a:lnSpc>
                              <a:spcPct val="115000"/>
                            </a:lnSpc>
                            <a:spcAft>
                              <a:spcPts val="0"/>
                            </a:spcAft>
                            <a:buFont typeface="+mj-lt"/>
                            <a:buNone/>
                          </a:pPr>
                          <a:r>
                            <a:rPr lang="de-DE" sz="1600" dirty="0" smtClean="0">
                              <a:effectLst/>
                            </a:rPr>
                            <a:t> </a:t>
                          </a:r>
                          <a:endParaRPr lang="de-DE" sz="1600" dirty="0">
                            <a:effectLst/>
                            <a:latin typeface="Calibri"/>
                            <a:ea typeface="Calibri"/>
                            <a:cs typeface="Times New Roman"/>
                          </a:endParaRPr>
                        </a:p>
                      </a:txBody>
                      <a:tcPr marL="68580" marR="68580" marT="0" marB="0" anchor="ctr">
                        <a:solidFill>
                          <a:srgbClr val="980528"/>
                        </a:solidFill>
                      </a:tcPr>
                    </a:tc>
                    <a:tc>
                      <a:txBody>
                        <a:bodyPr/>
                        <a:lstStyle/>
                        <a:p>
                          <a:pPr algn="ctr">
                            <a:lnSpc>
                              <a:spcPct val="115000"/>
                            </a:lnSpc>
                            <a:spcAft>
                              <a:spcPts val="0"/>
                            </a:spcAft>
                          </a:pPr>
                          <a:r>
                            <a:rPr lang="de-DE" sz="1600" dirty="0">
                              <a:effectLst/>
                            </a:rPr>
                            <a:t>Antrieb</a:t>
                          </a:r>
                          <a:endParaRPr lang="de-DE" sz="1600" dirty="0">
                            <a:effectLst/>
                            <a:latin typeface="Calibri"/>
                            <a:ea typeface="Calibri"/>
                            <a:cs typeface="Times New Roman"/>
                          </a:endParaRPr>
                        </a:p>
                      </a:txBody>
                      <a:tcPr marL="68580" marR="68580" marT="0" marB="0" anchor="ctr">
                        <a:solidFill>
                          <a:srgbClr val="980528"/>
                        </a:solidFill>
                      </a:tcPr>
                    </a:tc>
                    <a:tc>
                      <a:txBody>
                        <a:bodyPr/>
                        <a:lstStyle/>
                        <a:p>
                          <a:pPr algn="ctr">
                            <a:lnSpc>
                              <a:spcPct val="115000"/>
                            </a:lnSpc>
                            <a:spcAft>
                              <a:spcPts val="0"/>
                            </a:spcAft>
                          </a:pPr>
                          <a:r>
                            <a:rPr lang="de-DE" sz="1600" dirty="0">
                              <a:effectLst/>
                            </a:rPr>
                            <a:t>Widerstand</a:t>
                          </a:r>
                          <a:endParaRPr lang="de-DE" sz="1600" dirty="0">
                            <a:effectLst/>
                            <a:latin typeface="Calibri"/>
                            <a:ea typeface="Calibri"/>
                            <a:cs typeface="Times New Roman"/>
                          </a:endParaRPr>
                        </a:p>
                      </a:txBody>
                      <a:tcPr marL="68580" marR="68580" marT="0" marB="0" anchor="ctr">
                        <a:solidFill>
                          <a:srgbClr val="980528"/>
                        </a:solidFill>
                      </a:tcPr>
                    </a:tc>
                    <a:tc>
                      <a:txBody>
                        <a:bodyPr/>
                        <a:lstStyle/>
                        <a:p>
                          <a:pPr algn="ctr">
                            <a:lnSpc>
                              <a:spcPct val="115000"/>
                            </a:lnSpc>
                            <a:spcAft>
                              <a:spcPts val="0"/>
                            </a:spcAft>
                          </a:pPr>
                          <a:r>
                            <a:rPr lang="de-DE" sz="1600" dirty="0">
                              <a:effectLst/>
                            </a:rPr>
                            <a:t>Kreisstrom</a:t>
                          </a:r>
                          <a:endParaRPr lang="de-DE" sz="1600" dirty="0">
                            <a:effectLst/>
                            <a:latin typeface="Calibri"/>
                            <a:ea typeface="Calibri"/>
                            <a:cs typeface="Times New Roman"/>
                          </a:endParaRPr>
                        </a:p>
                      </a:txBody>
                      <a:tcPr marL="68580" marR="68580" marT="0" marB="0" anchor="ctr">
                        <a:solidFill>
                          <a:srgbClr val="980528"/>
                        </a:solidFill>
                      </a:tcPr>
                    </a:tc>
                    <a:extLst>
                      <a:ext uri="{0D108BD9-81ED-4DB2-BD59-A6C34878D82A}">
                        <a16:rowId xmlns:a16="http://schemas.microsoft.com/office/drawing/2014/main" val="10000"/>
                      </a:ext>
                    </a:extLst>
                  </a:tr>
                  <a:tr h="350520">
                    <a:tc>
                      <a:txBody>
                        <a:bodyPr/>
                        <a:lstStyle/>
                        <a:p>
                          <a:pPr marL="0" indent="0" algn="l">
                            <a:buFont typeface="+mj-lt"/>
                            <a:buNone/>
                          </a:pPr>
                          <a:r>
                            <a:rPr lang="de-DE" sz="1600" dirty="0" smtClean="0"/>
                            <a:t>1.</a:t>
                          </a:r>
                          <a:r>
                            <a:rPr lang="de-DE" sz="1600" baseline="0" dirty="0" smtClean="0"/>
                            <a:t> </a:t>
                          </a:r>
                          <a:endParaRPr lang="de-DE" sz="1600" dirty="0"/>
                        </a:p>
                      </a:txBody>
                      <a:tcPr marL="68580" marR="68580" marT="0" marB="0" anchor="ctr">
                        <a:solidFill>
                          <a:srgbClr val="980528"/>
                        </a:solidFill>
                      </a:tcPr>
                    </a:tc>
                    <a:tc>
                      <a:txBody>
                        <a:bodyPr/>
                        <a:lstStyle/>
                        <a:p>
                          <a:endParaRPr lang="de-DE"/>
                        </a:p>
                      </a:txBody>
                      <a:tcPr marL="68580" marR="68580" marT="0" marB="0">
                        <a:blipFill>
                          <a:blip r:embed="rId3"/>
                          <a:stretch>
                            <a:fillRect l="-30348" t="-103448" r="-201493" b="-418966"/>
                          </a:stretch>
                        </a:blipFill>
                      </a:tcPr>
                    </a:tc>
                    <a:tc>
                      <a:txBody>
                        <a:bodyPr/>
                        <a:lstStyle/>
                        <a:p>
                          <a:endParaRPr lang="de-DE"/>
                        </a:p>
                      </a:txBody>
                      <a:tcPr marL="68580" marR="68580" marT="0" marB="0">
                        <a:blipFill>
                          <a:blip r:embed="rId3"/>
                          <a:stretch>
                            <a:fillRect l="-131000" t="-103448" r="-102500" b="-418966"/>
                          </a:stretch>
                        </a:blipFill>
                      </a:tcPr>
                    </a:tc>
                    <a:tc>
                      <a:txBody>
                        <a:bodyPr/>
                        <a:lstStyle/>
                        <a:p>
                          <a:endParaRPr lang="de-DE"/>
                        </a:p>
                      </a:txBody>
                      <a:tcPr marL="68580" marR="68580" marT="0" marB="0">
                        <a:blipFill>
                          <a:blip r:embed="rId3"/>
                          <a:stretch>
                            <a:fillRect l="-229851" t="-103448" r="-1990" b="-418966"/>
                          </a:stretch>
                        </a:blipFill>
                      </a:tcPr>
                    </a:tc>
                    <a:extLst>
                      <a:ext uri="{0D108BD9-81ED-4DB2-BD59-A6C34878D82A}">
                        <a16:rowId xmlns:a16="http://schemas.microsoft.com/office/drawing/2014/main" val="10001"/>
                      </a:ext>
                    </a:extLst>
                  </a:tr>
                  <a:tr h="350520">
                    <a:tc>
                      <a:txBody>
                        <a:bodyPr/>
                        <a:lstStyle/>
                        <a:p>
                          <a:pPr marL="0" lvl="0" indent="0" algn="l">
                            <a:lnSpc>
                              <a:spcPct val="115000"/>
                            </a:lnSpc>
                            <a:spcAft>
                              <a:spcPts val="0"/>
                            </a:spcAft>
                            <a:buFont typeface="+mj-lt"/>
                            <a:buNone/>
                          </a:pPr>
                          <a:r>
                            <a:rPr lang="de-DE" sz="1600" dirty="0" smtClean="0">
                              <a:effectLst/>
                            </a:rPr>
                            <a:t>2.</a:t>
                          </a:r>
                          <a:r>
                            <a:rPr lang="de-DE" sz="1600" baseline="0" dirty="0" smtClean="0">
                              <a:effectLst/>
                            </a:rPr>
                            <a:t> </a:t>
                          </a:r>
                          <a:r>
                            <a:rPr lang="de-DE" sz="1600" dirty="0" smtClean="0">
                              <a:effectLst/>
                            </a:rPr>
                            <a:t> </a:t>
                          </a:r>
                          <a:endParaRPr lang="de-DE" sz="1600" dirty="0">
                            <a:effectLst/>
                            <a:latin typeface="Calibri"/>
                            <a:ea typeface="Calibri"/>
                            <a:cs typeface="Times New Roman"/>
                          </a:endParaRPr>
                        </a:p>
                      </a:txBody>
                      <a:tcPr marL="68580" marR="68580" marT="0" marB="0" anchor="ctr">
                        <a:solidFill>
                          <a:srgbClr val="980528"/>
                        </a:solidFill>
                      </a:tcPr>
                    </a:tc>
                    <a:tc>
                      <a:txBody>
                        <a:bodyPr/>
                        <a:lstStyle/>
                        <a:p>
                          <a:endParaRPr lang="de-DE"/>
                        </a:p>
                      </a:txBody>
                      <a:tcPr marL="68580" marR="68580" marT="0" marB="0">
                        <a:blipFill>
                          <a:blip r:embed="rId3"/>
                          <a:stretch>
                            <a:fillRect l="-30348" t="-207018" r="-201493" b="-326316"/>
                          </a:stretch>
                        </a:blipFill>
                      </a:tcPr>
                    </a:tc>
                    <a:tc>
                      <a:txBody>
                        <a:bodyPr/>
                        <a:lstStyle/>
                        <a:p>
                          <a:endParaRPr lang="de-DE"/>
                        </a:p>
                      </a:txBody>
                      <a:tcPr marL="68580" marR="68580" marT="0" marB="0">
                        <a:blipFill>
                          <a:blip r:embed="rId3"/>
                          <a:stretch>
                            <a:fillRect l="-131000" t="-207018" r="-102500" b="-326316"/>
                          </a:stretch>
                        </a:blipFill>
                      </a:tcPr>
                    </a:tc>
                    <a:tc>
                      <a:txBody>
                        <a:bodyPr/>
                        <a:lstStyle/>
                        <a:p>
                          <a:endParaRPr lang="de-DE"/>
                        </a:p>
                      </a:txBody>
                      <a:tcPr marL="68580" marR="68580" marT="0" marB="0">
                        <a:blipFill>
                          <a:blip r:embed="rId3"/>
                          <a:stretch>
                            <a:fillRect l="-229851" t="-207018" r="-1990" b="-326316"/>
                          </a:stretch>
                        </a:blipFill>
                      </a:tcPr>
                    </a:tc>
                    <a:extLst>
                      <a:ext uri="{0D108BD9-81ED-4DB2-BD59-A6C34878D82A}">
                        <a16:rowId xmlns:a16="http://schemas.microsoft.com/office/drawing/2014/main" val="10002"/>
                      </a:ext>
                    </a:extLst>
                  </a:tr>
                  <a:tr h="350520">
                    <a:tc>
                      <a:txBody>
                        <a:bodyPr/>
                        <a:lstStyle/>
                        <a:p>
                          <a:pPr marL="0" lvl="0" indent="0" algn="l">
                            <a:lnSpc>
                              <a:spcPct val="115000"/>
                            </a:lnSpc>
                            <a:spcAft>
                              <a:spcPts val="0"/>
                            </a:spcAft>
                            <a:buFont typeface="+mj-lt"/>
                            <a:buNone/>
                          </a:pPr>
                          <a:r>
                            <a:rPr lang="de-DE" sz="1600" dirty="0" smtClean="0">
                              <a:effectLst/>
                            </a:rPr>
                            <a:t>3. </a:t>
                          </a:r>
                          <a:endParaRPr lang="de-DE" sz="1600" dirty="0">
                            <a:effectLst/>
                            <a:latin typeface="Calibri"/>
                            <a:ea typeface="Calibri"/>
                            <a:cs typeface="Times New Roman"/>
                          </a:endParaRPr>
                        </a:p>
                      </a:txBody>
                      <a:tcPr marL="68580" marR="68580" marT="0" marB="0" anchor="ctr">
                        <a:solidFill>
                          <a:srgbClr val="980528"/>
                        </a:solidFill>
                      </a:tcPr>
                    </a:tc>
                    <a:tc>
                      <a:txBody>
                        <a:bodyPr/>
                        <a:lstStyle/>
                        <a:p>
                          <a:endParaRPr lang="de-DE"/>
                        </a:p>
                      </a:txBody>
                      <a:tcPr marL="68580" marR="68580" marT="0" marB="0">
                        <a:blipFill>
                          <a:blip r:embed="rId3"/>
                          <a:stretch>
                            <a:fillRect l="-30348" t="-301724" r="-201493" b="-220690"/>
                          </a:stretch>
                        </a:blipFill>
                      </a:tcPr>
                    </a:tc>
                    <a:tc>
                      <a:txBody>
                        <a:bodyPr/>
                        <a:lstStyle/>
                        <a:p>
                          <a:endParaRPr lang="de-DE"/>
                        </a:p>
                      </a:txBody>
                      <a:tcPr marL="68580" marR="68580" marT="0" marB="0">
                        <a:blipFill>
                          <a:blip r:embed="rId3"/>
                          <a:stretch>
                            <a:fillRect l="-131000" t="-301724" r="-102500" b="-220690"/>
                          </a:stretch>
                        </a:blipFill>
                      </a:tcPr>
                    </a:tc>
                    <a:tc>
                      <a:txBody>
                        <a:bodyPr/>
                        <a:lstStyle/>
                        <a:p>
                          <a:endParaRPr lang="de-DE"/>
                        </a:p>
                      </a:txBody>
                      <a:tcPr marL="68580" marR="68580" marT="0" marB="0">
                        <a:blipFill>
                          <a:blip r:embed="rId3"/>
                          <a:stretch>
                            <a:fillRect l="-229851" t="-301724" r="-1990" b="-220690"/>
                          </a:stretch>
                        </a:blipFill>
                      </a:tcPr>
                    </a:tc>
                    <a:extLst>
                      <a:ext uri="{0D108BD9-81ED-4DB2-BD59-A6C34878D82A}">
                        <a16:rowId xmlns:a16="http://schemas.microsoft.com/office/drawing/2014/main" val="10003"/>
                      </a:ext>
                    </a:extLst>
                  </a:tr>
                  <a:tr h="350520">
                    <a:tc>
                      <a:txBody>
                        <a:bodyPr/>
                        <a:lstStyle/>
                        <a:p>
                          <a:pPr marL="0" lvl="0" indent="0" algn="l">
                            <a:lnSpc>
                              <a:spcPct val="115000"/>
                            </a:lnSpc>
                            <a:spcAft>
                              <a:spcPts val="0"/>
                            </a:spcAft>
                            <a:buFont typeface="+mj-lt"/>
                            <a:buNone/>
                          </a:pPr>
                          <a:r>
                            <a:rPr lang="de-DE" sz="1600" dirty="0" smtClean="0">
                              <a:effectLst/>
                            </a:rPr>
                            <a:t>4. </a:t>
                          </a:r>
                          <a:endParaRPr lang="de-DE" sz="1600" dirty="0">
                            <a:effectLst/>
                            <a:latin typeface="Calibri"/>
                            <a:ea typeface="Calibri"/>
                            <a:cs typeface="Times New Roman"/>
                          </a:endParaRPr>
                        </a:p>
                      </a:txBody>
                      <a:tcPr marL="68580" marR="68580" marT="0" marB="0" anchor="ctr">
                        <a:solidFill>
                          <a:srgbClr val="980528"/>
                        </a:solidFill>
                      </a:tcPr>
                    </a:tc>
                    <a:tc>
                      <a:txBody>
                        <a:bodyPr/>
                        <a:lstStyle/>
                        <a:p>
                          <a:endParaRPr lang="de-DE"/>
                        </a:p>
                      </a:txBody>
                      <a:tcPr marL="68580" marR="68580" marT="0" marB="0">
                        <a:blipFill>
                          <a:blip r:embed="rId3"/>
                          <a:stretch>
                            <a:fillRect l="-30348" t="-408772" r="-201493" b="-124561"/>
                          </a:stretch>
                        </a:blipFill>
                      </a:tcPr>
                    </a:tc>
                    <a:tc>
                      <a:txBody>
                        <a:bodyPr/>
                        <a:lstStyle/>
                        <a:p>
                          <a:endParaRPr lang="de-DE"/>
                        </a:p>
                      </a:txBody>
                      <a:tcPr marL="68580" marR="68580" marT="0" marB="0">
                        <a:blipFill>
                          <a:blip r:embed="rId3"/>
                          <a:stretch>
                            <a:fillRect l="-131000" t="-408772" r="-102500" b="-124561"/>
                          </a:stretch>
                        </a:blipFill>
                      </a:tcPr>
                    </a:tc>
                    <a:tc>
                      <a:txBody>
                        <a:bodyPr/>
                        <a:lstStyle/>
                        <a:p>
                          <a:endParaRPr lang="de-DE"/>
                        </a:p>
                      </a:txBody>
                      <a:tcPr marL="68580" marR="68580" marT="0" marB="0">
                        <a:blipFill>
                          <a:blip r:embed="rId3"/>
                          <a:stretch>
                            <a:fillRect l="-229851" t="-408772" r="-1990" b="-124561"/>
                          </a:stretch>
                        </a:blipFill>
                      </a:tcPr>
                    </a:tc>
                    <a:extLst>
                      <a:ext uri="{0D108BD9-81ED-4DB2-BD59-A6C34878D82A}">
                        <a16:rowId xmlns:a16="http://schemas.microsoft.com/office/drawing/2014/main" val="10004"/>
                      </a:ext>
                    </a:extLst>
                  </a:tr>
                  <a:tr h="350520">
                    <a:tc>
                      <a:txBody>
                        <a:bodyPr/>
                        <a:lstStyle/>
                        <a:p>
                          <a:pPr marL="0" lvl="0" indent="0" algn="l">
                            <a:lnSpc>
                              <a:spcPct val="115000"/>
                            </a:lnSpc>
                            <a:spcAft>
                              <a:spcPts val="0"/>
                            </a:spcAft>
                            <a:buFont typeface="+mj-lt"/>
                            <a:buNone/>
                          </a:pPr>
                          <a:r>
                            <a:rPr lang="de-DE" sz="1600" dirty="0" smtClean="0">
                              <a:effectLst/>
                              <a:latin typeface="Calibri"/>
                              <a:ea typeface="Calibri"/>
                              <a:cs typeface="Times New Roman"/>
                            </a:rPr>
                            <a:t>5. </a:t>
                          </a:r>
                          <a:endParaRPr lang="de-DE" sz="1600" dirty="0">
                            <a:effectLst/>
                            <a:latin typeface="Calibri"/>
                            <a:ea typeface="Calibri"/>
                            <a:cs typeface="Times New Roman"/>
                          </a:endParaRPr>
                        </a:p>
                      </a:txBody>
                      <a:tcPr marL="68580" marR="68580" marT="0" marB="0" anchor="ctr">
                        <a:solidFill>
                          <a:srgbClr val="980528"/>
                        </a:solidFill>
                      </a:tcPr>
                    </a:tc>
                    <a:tc>
                      <a:txBody>
                        <a:bodyPr/>
                        <a:lstStyle/>
                        <a:p>
                          <a:endParaRPr lang="de-DE"/>
                        </a:p>
                      </a:txBody>
                      <a:tcPr marL="68580" marR="68580" marT="0" marB="0">
                        <a:blipFill>
                          <a:blip r:embed="rId3"/>
                          <a:stretch>
                            <a:fillRect l="-30348" t="-500000" r="-201493" b="-22414"/>
                          </a:stretch>
                        </a:blipFill>
                      </a:tcPr>
                    </a:tc>
                    <a:tc>
                      <a:txBody>
                        <a:bodyPr/>
                        <a:lstStyle/>
                        <a:p>
                          <a:endParaRPr lang="de-DE"/>
                        </a:p>
                      </a:txBody>
                      <a:tcPr marL="68580" marR="68580" marT="0" marB="0">
                        <a:blipFill>
                          <a:blip r:embed="rId3"/>
                          <a:stretch>
                            <a:fillRect l="-131000" t="-500000" r="-102500" b="-22414"/>
                          </a:stretch>
                        </a:blipFill>
                      </a:tcPr>
                    </a:tc>
                    <a:tc>
                      <a:txBody>
                        <a:bodyPr/>
                        <a:lstStyle/>
                        <a:p>
                          <a:endParaRPr lang="de-DE"/>
                        </a:p>
                      </a:txBody>
                      <a:tcPr marL="68580" marR="68580" marT="0" marB="0">
                        <a:blipFill>
                          <a:blip r:embed="rId3"/>
                          <a:stretch>
                            <a:fillRect l="-229851" t="-500000" r="-1990" b="-22414"/>
                          </a:stretch>
                        </a:blipFill>
                      </a:tcPr>
                    </a:tc>
                    <a:extLst>
                      <a:ext uri="{0D108BD9-81ED-4DB2-BD59-A6C34878D82A}">
                        <a16:rowId xmlns:a16="http://schemas.microsoft.com/office/drawing/2014/main" val="10005"/>
                      </a:ext>
                    </a:extLst>
                  </a:tr>
                </a:tbl>
              </a:graphicData>
            </a:graphic>
          </p:graphicFrame>
        </mc:Fallback>
      </mc:AlternateContent>
    </p:spTree>
    <p:extLst>
      <p:ext uri="{BB962C8B-B14F-4D97-AF65-F5344CB8AC3E}">
        <p14:creationId xmlns:p14="http://schemas.microsoft.com/office/powerpoint/2010/main" val="41810452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Antrieb, Strom, Widerstand – Zusammenhänge </a:t>
            </a:r>
          </a:p>
        </p:txBody>
      </p:sp>
      <mc:AlternateContent xmlns:mc="http://schemas.openxmlformats.org/markup-compatibility/2006" xmlns:a14="http://schemas.microsoft.com/office/drawing/2010/main">
        <mc:Choice Requires="a14">
          <p:graphicFrame>
            <p:nvGraphicFramePr>
              <p:cNvPr id="4" name="Inhaltsplatzhalter 3"/>
              <p:cNvGraphicFramePr>
                <a:graphicFrameLocks noGrp="1"/>
              </p:cNvGraphicFramePr>
              <p:nvPr>
                <p:ph idx="1"/>
              </p:nvPr>
            </p:nvGraphicFramePr>
            <p:xfrm>
              <a:off x="755576" y="2372680"/>
              <a:ext cx="4032449" cy="2112640"/>
            </p:xfrm>
            <a:graphic>
              <a:graphicData uri="http://schemas.openxmlformats.org/drawingml/2006/table">
                <a:tbl>
                  <a:tblPr firstRow="1" firstCol="1" bandRow="1">
                    <a:tableStyleId>{21E4AEA4-8DFA-4A89-87EB-49C32662AFE0}</a:tableStyleId>
                  </a:tblPr>
                  <a:tblGrid>
                    <a:gridCol w="366743">
                      <a:extLst>
                        <a:ext uri="{9D8B030D-6E8A-4147-A177-3AD203B41FA5}">
                          <a16:colId xmlns:a16="http://schemas.microsoft.com/office/drawing/2014/main" val="20000"/>
                        </a:ext>
                      </a:extLst>
                    </a:gridCol>
                    <a:gridCol w="1220176">
                      <a:extLst>
                        <a:ext uri="{9D8B030D-6E8A-4147-A177-3AD203B41FA5}">
                          <a16:colId xmlns:a16="http://schemas.microsoft.com/office/drawing/2014/main" val="20001"/>
                        </a:ext>
                      </a:extLst>
                    </a:gridCol>
                    <a:gridCol w="1222765">
                      <a:extLst>
                        <a:ext uri="{9D8B030D-6E8A-4147-A177-3AD203B41FA5}">
                          <a16:colId xmlns:a16="http://schemas.microsoft.com/office/drawing/2014/main" val="20002"/>
                        </a:ext>
                      </a:extLst>
                    </a:gridCol>
                    <a:gridCol w="1222765">
                      <a:extLst>
                        <a:ext uri="{9D8B030D-6E8A-4147-A177-3AD203B41FA5}">
                          <a16:colId xmlns:a16="http://schemas.microsoft.com/office/drawing/2014/main" val="20003"/>
                        </a:ext>
                      </a:extLst>
                    </a:gridCol>
                  </a:tblGrid>
                  <a:tr h="360040">
                    <a:tc>
                      <a:txBody>
                        <a:bodyPr/>
                        <a:lstStyle/>
                        <a:p>
                          <a:pPr marL="0" indent="0" algn="l">
                            <a:lnSpc>
                              <a:spcPct val="115000"/>
                            </a:lnSpc>
                            <a:spcAft>
                              <a:spcPts val="0"/>
                            </a:spcAft>
                            <a:buFont typeface="+mj-lt"/>
                            <a:buNone/>
                          </a:pPr>
                          <a:r>
                            <a:rPr lang="de-DE" sz="1600" dirty="0">
                              <a:effectLst/>
                            </a:rPr>
                            <a:t> </a:t>
                          </a:r>
                          <a:endParaRPr lang="de-DE" sz="1600" dirty="0">
                            <a:effectLst/>
                            <a:latin typeface="Calibri"/>
                            <a:ea typeface="Calibri"/>
                            <a:cs typeface="Times New Roman"/>
                          </a:endParaRPr>
                        </a:p>
                      </a:txBody>
                      <a:tcPr marL="68580" marR="68580" marT="0" marB="0" anchor="ctr">
                        <a:solidFill>
                          <a:srgbClr val="980528"/>
                        </a:solidFill>
                      </a:tcPr>
                    </a:tc>
                    <a:tc>
                      <a:txBody>
                        <a:bodyPr/>
                        <a:lstStyle/>
                        <a:p>
                          <a:pPr algn="ctr">
                            <a:lnSpc>
                              <a:spcPct val="115000"/>
                            </a:lnSpc>
                            <a:spcAft>
                              <a:spcPts val="0"/>
                            </a:spcAft>
                          </a:pPr>
                          <a:r>
                            <a:rPr lang="de-DE" sz="1600" dirty="0">
                              <a:effectLst/>
                            </a:rPr>
                            <a:t>Antrieb</a:t>
                          </a:r>
                          <a:endParaRPr lang="de-DE" sz="1600" dirty="0">
                            <a:effectLst/>
                            <a:latin typeface="Calibri"/>
                            <a:ea typeface="Calibri"/>
                            <a:cs typeface="Times New Roman"/>
                          </a:endParaRPr>
                        </a:p>
                      </a:txBody>
                      <a:tcPr marL="68580" marR="68580" marT="0" marB="0" anchor="ctr">
                        <a:solidFill>
                          <a:srgbClr val="980528"/>
                        </a:solidFill>
                      </a:tcPr>
                    </a:tc>
                    <a:tc>
                      <a:txBody>
                        <a:bodyPr/>
                        <a:lstStyle/>
                        <a:p>
                          <a:pPr algn="ctr">
                            <a:lnSpc>
                              <a:spcPct val="115000"/>
                            </a:lnSpc>
                            <a:spcAft>
                              <a:spcPts val="0"/>
                            </a:spcAft>
                          </a:pPr>
                          <a:r>
                            <a:rPr lang="de-DE" sz="1600" dirty="0">
                              <a:effectLst/>
                            </a:rPr>
                            <a:t>Widerstand</a:t>
                          </a:r>
                          <a:endParaRPr lang="de-DE" sz="1600" dirty="0">
                            <a:effectLst/>
                            <a:latin typeface="Calibri"/>
                            <a:ea typeface="Calibri"/>
                            <a:cs typeface="Times New Roman"/>
                          </a:endParaRPr>
                        </a:p>
                      </a:txBody>
                      <a:tcPr marL="68580" marR="68580" marT="0" marB="0" anchor="ctr">
                        <a:solidFill>
                          <a:srgbClr val="980528"/>
                        </a:solidFill>
                      </a:tcPr>
                    </a:tc>
                    <a:tc>
                      <a:txBody>
                        <a:bodyPr/>
                        <a:lstStyle/>
                        <a:p>
                          <a:pPr algn="ctr">
                            <a:lnSpc>
                              <a:spcPct val="115000"/>
                            </a:lnSpc>
                            <a:spcAft>
                              <a:spcPts val="0"/>
                            </a:spcAft>
                          </a:pPr>
                          <a:r>
                            <a:rPr lang="de-DE" sz="1600" dirty="0">
                              <a:effectLst/>
                            </a:rPr>
                            <a:t>Kreisstrom</a:t>
                          </a:r>
                          <a:endParaRPr lang="de-DE" sz="1600" dirty="0">
                            <a:effectLst/>
                            <a:latin typeface="Calibri"/>
                            <a:ea typeface="Calibri"/>
                            <a:cs typeface="Times New Roman"/>
                          </a:endParaRPr>
                        </a:p>
                      </a:txBody>
                      <a:tcPr marL="68580" marR="68580" marT="0" marB="0" anchor="ctr">
                        <a:solidFill>
                          <a:srgbClr val="980528"/>
                        </a:solidFill>
                      </a:tcPr>
                    </a:tc>
                    <a:extLst>
                      <a:ext uri="{0D108BD9-81ED-4DB2-BD59-A6C34878D82A}">
                        <a16:rowId xmlns:a16="http://schemas.microsoft.com/office/drawing/2014/main" val="10000"/>
                      </a:ext>
                    </a:extLst>
                  </a:tr>
                  <a:tr h="286858">
                    <a:tc>
                      <a:txBody>
                        <a:bodyPr/>
                        <a:lstStyle/>
                        <a:p>
                          <a:pPr marL="0" indent="0" algn="l">
                            <a:buFont typeface="+mj-lt"/>
                            <a:buNone/>
                          </a:pPr>
                          <a:r>
                            <a:rPr lang="de-DE" sz="1600" dirty="0"/>
                            <a:t>1.</a:t>
                          </a:r>
                          <a:r>
                            <a:rPr lang="de-DE" sz="1600" baseline="0" dirty="0"/>
                            <a:t> </a:t>
                          </a:r>
                          <a:endParaRPr lang="de-DE" sz="1600" dirty="0"/>
                        </a:p>
                      </a:txBody>
                      <a:tcPr marL="68580" marR="68580" marT="0" marB="0" anchor="ctr">
                        <a:solidFill>
                          <a:srgbClr val="980528"/>
                        </a:solidFill>
                      </a:tcPr>
                    </a:tc>
                    <a:tc>
                      <a:txBody>
                        <a:bodyPr/>
                        <a:lstStyle/>
                        <a:p>
                          <a:pPr algn="ctr">
                            <a:lnSpc>
                              <a:spcPct val="115000"/>
                            </a:lnSpc>
                            <a:spcAft>
                              <a:spcPts val="0"/>
                            </a:spcAft>
                          </a:pPr>
                          <a14:m>
                            <m:oMathPara xmlns:m="http://schemas.openxmlformats.org/officeDocument/2006/math">
                              <m:oMathParaPr>
                                <m:jc m:val="centerGroup"/>
                              </m:oMathParaPr>
                              <m:oMath xmlns:m="http://schemas.openxmlformats.org/officeDocument/2006/math">
                                <m:r>
                                  <a:rPr lang="de-DE" sz="2000" b="0" smtClean="0">
                                    <a:effectLst/>
                                    <a:latin typeface="Cambria Math"/>
                                  </a:rPr>
                                  <m:t>↑</m:t>
                                </m:r>
                              </m:oMath>
                            </m:oMathPara>
                          </a14:m>
                          <a:endParaRPr lang="de-DE" sz="2000" b="0" dirty="0">
                            <a:effectLst/>
                            <a:latin typeface="Calibri"/>
                            <a:ea typeface="Calibri"/>
                            <a:cs typeface="Times New Roman"/>
                          </a:endParaRPr>
                        </a:p>
                      </a:txBody>
                      <a:tcPr marL="68580" marR="68580" marT="0" marB="0"/>
                    </a:tc>
                    <a:tc>
                      <a:txBody>
                        <a:bodyPr/>
                        <a:lstStyle/>
                        <a:p>
                          <a:pPr marL="0" marR="0" indent="0" algn="ctr" defTabSz="914400" rtl="0" eaLnBrk="1" fontAlgn="auto" latinLnBrk="0" hangingPunct="1">
                            <a:lnSpc>
                              <a:spcPct val="115000"/>
                            </a:lnSpc>
                            <a:spcBef>
                              <a:spcPts val="0"/>
                            </a:spcBef>
                            <a:spcAft>
                              <a:spcPts val="0"/>
                            </a:spcAft>
                            <a:buClrTx/>
                            <a:buSzTx/>
                            <a:buFontTx/>
                            <a:buNone/>
                            <a:tabLst/>
                            <a:defRPr/>
                          </a:pPr>
                          <a14:m>
                            <m:oMath xmlns:m="http://schemas.openxmlformats.org/officeDocument/2006/math">
                              <m:r>
                                <a:rPr lang="de-DE" sz="2000" b="0" smtClean="0">
                                  <a:solidFill>
                                    <a:srgbClr val="FF0000"/>
                                  </a:solidFill>
                                  <a:effectLst/>
                                  <a:latin typeface="Cambria Math"/>
                                </a:rPr>
                                <m:t>↑</m:t>
                              </m:r>
                            </m:oMath>
                          </a14:m>
                          <a:r>
                            <a:rPr lang="de-DE" sz="2000" b="0" dirty="0">
                              <a:solidFill>
                                <a:srgbClr val="FF0000"/>
                              </a:solidFill>
                              <a:effectLst/>
                            </a:rPr>
                            <a:t> </a:t>
                          </a:r>
                          <a:endParaRPr lang="de-DE" sz="2000" b="0" dirty="0">
                            <a:solidFill>
                              <a:srgbClr val="FF0000"/>
                            </a:solidFill>
                            <a:effectLst/>
                            <a:latin typeface="Calibri"/>
                            <a:ea typeface="Calibri"/>
                            <a:cs typeface="Times New Roman"/>
                          </a:endParaRPr>
                        </a:p>
                      </a:txBody>
                      <a:tcPr marL="68580" marR="68580" marT="0" marB="0"/>
                    </a:tc>
                    <a:tc>
                      <a:txBody>
                        <a:bodyPr/>
                        <a:lstStyle/>
                        <a:p>
                          <a:pPr algn="ctr">
                            <a:lnSpc>
                              <a:spcPct val="115000"/>
                            </a:lnSpc>
                            <a:spcAft>
                              <a:spcPts val="0"/>
                            </a:spcAft>
                          </a:pPr>
                          <a14:m>
                            <m:oMathPara xmlns:m="http://schemas.openxmlformats.org/officeDocument/2006/math">
                              <m:oMathParaPr>
                                <m:jc m:val="centerGroup"/>
                              </m:oMathParaPr>
                              <m:oMath xmlns:m="http://schemas.openxmlformats.org/officeDocument/2006/math">
                                <m:r>
                                  <a:rPr lang="de-DE" sz="2000" b="0">
                                    <a:effectLst/>
                                    <a:latin typeface="Cambria Math"/>
                                  </a:rPr>
                                  <m:t>=</m:t>
                                </m:r>
                              </m:oMath>
                            </m:oMathPara>
                          </a14:m>
                          <a:endParaRPr lang="de-DE" sz="2000" b="0" dirty="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286858">
                    <a:tc>
                      <a:txBody>
                        <a:bodyPr/>
                        <a:lstStyle/>
                        <a:p>
                          <a:pPr marL="0" lvl="0" indent="0" algn="l">
                            <a:lnSpc>
                              <a:spcPct val="115000"/>
                            </a:lnSpc>
                            <a:spcAft>
                              <a:spcPts val="0"/>
                            </a:spcAft>
                            <a:buFont typeface="+mj-lt"/>
                            <a:buNone/>
                          </a:pPr>
                          <a:r>
                            <a:rPr lang="de-DE" sz="1600" dirty="0">
                              <a:effectLst/>
                            </a:rPr>
                            <a:t>2.</a:t>
                          </a:r>
                          <a:r>
                            <a:rPr lang="de-DE" sz="1600" baseline="0" dirty="0">
                              <a:effectLst/>
                            </a:rPr>
                            <a:t> </a:t>
                          </a:r>
                          <a:r>
                            <a:rPr lang="de-DE" sz="1600" dirty="0">
                              <a:effectLst/>
                            </a:rPr>
                            <a:t> </a:t>
                          </a:r>
                          <a:endParaRPr lang="de-DE" sz="1600" dirty="0">
                            <a:effectLst/>
                            <a:latin typeface="Calibri"/>
                            <a:ea typeface="Calibri"/>
                            <a:cs typeface="Times New Roman"/>
                          </a:endParaRPr>
                        </a:p>
                      </a:txBody>
                      <a:tcPr marL="68580" marR="68580" marT="0" marB="0" anchor="ctr">
                        <a:solidFill>
                          <a:srgbClr val="980528"/>
                        </a:solidFill>
                      </a:tcPr>
                    </a:tc>
                    <a:tc>
                      <a:txBody>
                        <a:bodyPr/>
                        <a:lstStyle/>
                        <a:p>
                          <a:pPr algn="ctr">
                            <a:lnSpc>
                              <a:spcPct val="115000"/>
                            </a:lnSpc>
                            <a:spcAft>
                              <a:spcPts val="0"/>
                            </a:spcAft>
                          </a:pPr>
                          <a14:m>
                            <m:oMathPara xmlns:m="http://schemas.openxmlformats.org/officeDocument/2006/math">
                              <m:oMathParaPr>
                                <m:jc m:val="centerGroup"/>
                              </m:oMathParaPr>
                              <m:oMath xmlns:m="http://schemas.openxmlformats.org/officeDocument/2006/math">
                                <m:r>
                                  <a:rPr lang="de-DE" sz="2000" b="0">
                                    <a:effectLst/>
                                    <a:latin typeface="Cambria Math"/>
                                  </a:rPr>
                                  <m:t>=</m:t>
                                </m:r>
                              </m:oMath>
                            </m:oMathPara>
                          </a14:m>
                          <a:endParaRPr lang="de-DE" sz="2000" b="0" dirty="0">
                            <a:effectLst/>
                            <a:latin typeface="Calibri"/>
                            <a:ea typeface="Calibri"/>
                            <a:cs typeface="Times New Roman"/>
                          </a:endParaRPr>
                        </a:p>
                      </a:txBody>
                      <a:tcPr marL="68580" marR="68580" marT="0" marB="0"/>
                    </a:tc>
                    <a:tc>
                      <a:txBody>
                        <a:bodyPr/>
                        <a:lstStyle/>
                        <a:p>
                          <a:pPr algn="ctr">
                            <a:lnSpc>
                              <a:spcPct val="115000"/>
                            </a:lnSpc>
                            <a:spcAft>
                              <a:spcPts val="0"/>
                            </a:spcAft>
                          </a:pPr>
                          <a14:m>
                            <m:oMathPara xmlns:m="http://schemas.openxmlformats.org/officeDocument/2006/math">
                              <m:oMathParaPr>
                                <m:jc m:val="centerGroup"/>
                              </m:oMathParaPr>
                              <m:oMath xmlns:m="http://schemas.openxmlformats.org/officeDocument/2006/math">
                                <m:r>
                                  <a:rPr lang="de-DE" sz="2000" b="0">
                                    <a:effectLst/>
                                    <a:latin typeface="Cambria Math"/>
                                  </a:rPr>
                                  <m:t>↑</m:t>
                                </m:r>
                              </m:oMath>
                            </m:oMathPara>
                          </a14:m>
                          <a:endParaRPr lang="de-DE" sz="2000" b="0" dirty="0">
                            <a:effectLst/>
                            <a:latin typeface="Calibri"/>
                            <a:ea typeface="Calibri"/>
                            <a:cs typeface="Times New Roman"/>
                          </a:endParaRPr>
                        </a:p>
                      </a:txBody>
                      <a:tcPr marL="68580" marR="68580" marT="0" marB="0"/>
                    </a:tc>
                    <a:tc>
                      <a:txBody>
                        <a:bodyPr/>
                        <a:lstStyle/>
                        <a:p>
                          <a:pPr algn="ctr">
                            <a:lnSpc>
                              <a:spcPct val="115000"/>
                            </a:lnSpc>
                            <a:spcAft>
                              <a:spcPts val="0"/>
                            </a:spcAft>
                          </a:pPr>
                          <a14:m>
                            <m:oMathPara xmlns:m="http://schemas.openxmlformats.org/officeDocument/2006/math">
                              <m:oMathParaPr>
                                <m:jc m:val="centerGroup"/>
                              </m:oMathParaPr>
                              <m:oMath xmlns:m="http://schemas.openxmlformats.org/officeDocument/2006/math">
                                <m:r>
                                  <a:rPr lang="de-DE" sz="2000" b="0" i="1" smtClean="0">
                                    <a:solidFill>
                                      <a:srgbClr val="FF0000"/>
                                    </a:solidFill>
                                    <a:effectLst/>
                                    <a:latin typeface="Cambria Math"/>
                                    <a:ea typeface="Cambria Math"/>
                                  </a:rPr>
                                  <m:t>↓</m:t>
                                </m:r>
                              </m:oMath>
                            </m:oMathPara>
                          </a14:m>
                          <a:endParaRPr lang="de-DE" sz="2000" b="0" dirty="0">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r h="286858">
                    <a:tc>
                      <a:txBody>
                        <a:bodyPr/>
                        <a:lstStyle/>
                        <a:p>
                          <a:pPr marL="0" lvl="0" indent="0" algn="l">
                            <a:lnSpc>
                              <a:spcPct val="115000"/>
                            </a:lnSpc>
                            <a:spcAft>
                              <a:spcPts val="0"/>
                            </a:spcAft>
                            <a:buFont typeface="+mj-lt"/>
                            <a:buNone/>
                          </a:pPr>
                          <a:r>
                            <a:rPr lang="de-DE" sz="1600" dirty="0">
                              <a:effectLst/>
                            </a:rPr>
                            <a:t>3. </a:t>
                          </a:r>
                          <a:endParaRPr lang="de-DE" sz="1600" dirty="0">
                            <a:effectLst/>
                            <a:latin typeface="Calibri"/>
                            <a:ea typeface="Calibri"/>
                            <a:cs typeface="Times New Roman"/>
                          </a:endParaRPr>
                        </a:p>
                      </a:txBody>
                      <a:tcPr marL="68580" marR="68580" marT="0" marB="0" anchor="ctr">
                        <a:solidFill>
                          <a:srgbClr val="980528"/>
                        </a:solidFill>
                      </a:tcPr>
                    </a:tc>
                    <a:tc>
                      <a:txBody>
                        <a:bodyPr/>
                        <a:lstStyle/>
                        <a:p>
                          <a:pPr algn="ctr">
                            <a:lnSpc>
                              <a:spcPct val="115000"/>
                            </a:lnSpc>
                            <a:spcAft>
                              <a:spcPts val="0"/>
                            </a:spcAft>
                          </a:pPr>
                          <a14:m>
                            <m:oMathPara xmlns:m="http://schemas.openxmlformats.org/officeDocument/2006/math">
                              <m:oMathParaPr>
                                <m:jc m:val="centerGroup"/>
                              </m:oMathParaPr>
                              <m:oMath xmlns:m="http://schemas.openxmlformats.org/officeDocument/2006/math">
                                <m:r>
                                  <a:rPr lang="de-DE" sz="2000" b="0">
                                    <a:effectLst/>
                                    <a:latin typeface="Cambria Math"/>
                                  </a:rPr>
                                  <m:t>=</m:t>
                                </m:r>
                              </m:oMath>
                            </m:oMathPara>
                          </a14:m>
                          <a:endParaRPr lang="de-DE" sz="2000" b="0" dirty="0">
                            <a:effectLst/>
                            <a:latin typeface="Calibri"/>
                            <a:ea typeface="Calibri"/>
                            <a:cs typeface="Times New Roman"/>
                          </a:endParaRPr>
                        </a:p>
                      </a:txBody>
                      <a:tcPr marL="68580" marR="68580" marT="0" marB="0"/>
                    </a:tc>
                    <a:tc>
                      <a:txBody>
                        <a:bodyPr/>
                        <a:lstStyle/>
                        <a:p>
                          <a:pPr algn="ctr">
                            <a:lnSpc>
                              <a:spcPct val="115000"/>
                            </a:lnSpc>
                            <a:spcAft>
                              <a:spcPts val="0"/>
                            </a:spcAft>
                          </a:pPr>
                          <a14:m>
                            <m:oMath xmlns:m="http://schemas.openxmlformats.org/officeDocument/2006/math">
                              <m:r>
                                <a:rPr lang="de-DE" sz="2000" b="0" smtClean="0">
                                  <a:solidFill>
                                    <a:srgbClr val="FF0000"/>
                                  </a:solidFill>
                                  <a:effectLst/>
                                  <a:latin typeface="Cambria Math"/>
                                </a:rPr>
                                <m:t>=</m:t>
                              </m:r>
                            </m:oMath>
                          </a14:m>
                          <a:r>
                            <a:rPr lang="de-DE" sz="2000" b="0" dirty="0">
                              <a:effectLst/>
                            </a:rPr>
                            <a:t> </a:t>
                          </a:r>
                          <a:endParaRPr lang="de-DE" sz="2000" b="0" dirty="0">
                            <a:effectLst/>
                            <a:latin typeface="Calibri"/>
                            <a:ea typeface="Calibri"/>
                            <a:cs typeface="Times New Roman"/>
                          </a:endParaRPr>
                        </a:p>
                      </a:txBody>
                      <a:tcPr marL="68580" marR="68580" marT="0" marB="0"/>
                    </a:tc>
                    <a:tc>
                      <a:txBody>
                        <a:bodyPr/>
                        <a:lstStyle/>
                        <a:p>
                          <a:pPr algn="ctr">
                            <a:lnSpc>
                              <a:spcPct val="115000"/>
                            </a:lnSpc>
                            <a:spcAft>
                              <a:spcPts val="0"/>
                            </a:spcAft>
                          </a:pPr>
                          <a14:m>
                            <m:oMathPara xmlns:m="http://schemas.openxmlformats.org/officeDocument/2006/math">
                              <m:oMathParaPr>
                                <m:jc m:val="centerGroup"/>
                              </m:oMathParaPr>
                              <m:oMath xmlns:m="http://schemas.openxmlformats.org/officeDocument/2006/math">
                                <m:r>
                                  <a:rPr lang="de-DE" sz="2000" b="0">
                                    <a:effectLst/>
                                    <a:latin typeface="Cambria Math"/>
                                  </a:rPr>
                                  <m:t>=</m:t>
                                </m:r>
                              </m:oMath>
                            </m:oMathPara>
                          </a14:m>
                          <a:endParaRPr lang="de-DE" sz="2000" b="0" dirty="0">
                            <a:effectLst/>
                            <a:latin typeface="Calibri"/>
                            <a:ea typeface="Calibri"/>
                            <a:cs typeface="Times New Roman"/>
                          </a:endParaRPr>
                        </a:p>
                      </a:txBody>
                      <a:tcPr marL="68580" marR="68580" marT="0" marB="0"/>
                    </a:tc>
                    <a:extLst>
                      <a:ext uri="{0D108BD9-81ED-4DB2-BD59-A6C34878D82A}">
                        <a16:rowId xmlns:a16="http://schemas.microsoft.com/office/drawing/2014/main" val="10003"/>
                      </a:ext>
                    </a:extLst>
                  </a:tr>
                  <a:tr h="286858">
                    <a:tc>
                      <a:txBody>
                        <a:bodyPr/>
                        <a:lstStyle/>
                        <a:p>
                          <a:pPr marL="0" lvl="0" indent="0" algn="l">
                            <a:lnSpc>
                              <a:spcPct val="115000"/>
                            </a:lnSpc>
                            <a:spcAft>
                              <a:spcPts val="0"/>
                            </a:spcAft>
                            <a:buFont typeface="+mj-lt"/>
                            <a:buNone/>
                          </a:pPr>
                          <a:r>
                            <a:rPr lang="de-DE" sz="1600" dirty="0">
                              <a:effectLst/>
                            </a:rPr>
                            <a:t>4. </a:t>
                          </a:r>
                          <a:endParaRPr lang="de-DE" sz="1600" dirty="0">
                            <a:effectLst/>
                            <a:latin typeface="Calibri"/>
                            <a:ea typeface="Calibri"/>
                            <a:cs typeface="Times New Roman"/>
                          </a:endParaRPr>
                        </a:p>
                      </a:txBody>
                      <a:tcPr marL="68580" marR="68580" marT="0" marB="0" anchor="ctr">
                        <a:solidFill>
                          <a:srgbClr val="980528"/>
                        </a:solidFill>
                      </a:tcPr>
                    </a:tc>
                    <a:tc>
                      <a:txBody>
                        <a:bodyPr/>
                        <a:lstStyle/>
                        <a:p>
                          <a:pPr algn="ctr">
                            <a:lnSpc>
                              <a:spcPct val="115000"/>
                            </a:lnSpc>
                            <a:spcAft>
                              <a:spcPts val="0"/>
                            </a:spcAft>
                          </a:pPr>
                          <a14:m>
                            <m:oMath xmlns:m="http://schemas.openxmlformats.org/officeDocument/2006/math">
                              <m:r>
                                <a:rPr lang="de-DE" sz="2000" b="0" i="1" smtClean="0">
                                  <a:solidFill>
                                    <a:schemeClr val="tx1"/>
                                  </a:solidFill>
                                  <a:effectLst/>
                                  <a:latin typeface="Cambria Math"/>
                                  <a:ea typeface="Cambria Math"/>
                                </a:rPr>
                                <m:t>↓</m:t>
                              </m:r>
                            </m:oMath>
                          </a14:m>
                          <a:r>
                            <a:rPr lang="de-DE" sz="2000" b="0" dirty="0">
                              <a:effectLst/>
                            </a:rPr>
                            <a:t> </a:t>
                          </a:r>
                          <a:endParaRPr lang="de-DE" sz="2000" b="0" dirty="0">
                            <a:effectLst/>
                            <a:latin typeface="Calibri"/>
                            <a:ea typeface="Calibri"/>
                            <a:cs typeface="Times New Roman"/>
                          </a:endParaRPr>
                        </a:p>
                      </a:txBody>
                      <a:tcPr marL="68580" marR="68580" marT="0" marB="0"/>
                    </a:tc>
                    <a:tc>
                      <a:txBody>
                        <a:bodyPr/>
                        <a:lstStyle/>
                        <a:p>
                          <a:pPr algn="ctr">
                            <a:lnSpc>
                              <a:spcPct val="115000"/>
                            </a:lnSpc>
                            <a:spcAft>
                              <a:spcPts val="0"/>
                            </a:spcAft>
                          </a:pPr>
                          <a14:m>
                            <m:oMathPara xmlns:m="http://schemas.openxmlformats.org/officeDocument/2006/math">
                              <m:oMathParaPr>
                                <m:jc m:val="centerGroup"/>
                              </m:oMathParaPr>
                              <m:oMath xmlns:m="http://schemas.openxmlformats.org/officeDocument/2006/math">
                                <m:r>
                                  <a:rPr lang="de-DE" sz="2000" b="0">
                                    <a:effectLst/>
                                    <a:latin typeface="Cambria Math"/>
                                  </a:rPr>
                                  <m:t>=</m:t>
                                </m:r>
                              </m:oMath>
                            </m:oMathPara>
                          </a14:m>
                          <a:endParaRPr lang="de-DE" sz="2000" b="0" dirty="0">
                            <a:effectLst/>
                            <a:latin typeface="Calibri"/>
                            <a:ea typeface="Calibri"/>
                            <a:cs typeface="Times New Roman"/>
                          </a:endParaRPr>
                        </a:p>
                      </a:txBody>
                      <a:tcPr marL="68580" marR="68580" marT="0" marB="0"/>
                    </a:tc>
                    <a:tc>
                      <a:txBody>
                        <a:bodyPr/>
                        <a:lstStyle/>
                        <a:p>
                          <a:pPr algn="ctr">
                            <a:lnSpc>
                              <a:spcPct val="115000"/>
                            </a:lnSpc>
                            <a:spcAft>
                              <a:spcPts val="0"/>
                            </a:spcAft>
                          </a:pPr>
                          <a14:m>
                            <m:oMathPara xmlns:m="http://schemas.openxmlformats.org/officeDocument/2006/math">
                              <m:oMathParaPr>
                                <m:jc m:val="centerGroup"/>
                              </m:oMathParaPr>
                              <m:oMath xmlns:m="http://schemas.openxmlformats.org/officeDocument/2006/math">
                                <m:r>
                                  <a:rPr lang="de-DE" sz="2000" b="0" i="1" smtClean="0">
                                    <a:solidFill>
                                      <a:srgbClr val="FF0000"/>
                                    </a:solidFill>
                                    <a:effectLst/>
                                    <a:latin typeface="Cambria Math"/>
                                    <a:ea typeface="Cambria Math"/>
                                  </a:rPr>
                                  <m:t>↓</m:t>
                                </m:r>
                              </m:oMath>
                            </m:oMathPara>
                          </a14:m>
                          <a:endParaRPr lang="de-DE" sz="2000" b="0" dirty="0">
                            <a:solidFill>
                              <a:srgbClr val="FF0000"/>
                            </a:solidFill>
                            <a:effectLst/>
                            <a:latin typeface="Calibri"/>
                            <a:ea typeface="Calibri"/>
                            <a:cs typeface="Times New Roman"/>
                          </a:endParaRPr>
                        </a:p>
                      </a:txBody>
                      <a:tcPr marL="68580" marR="68580" marT="0" marB="0"/>
                    </a:tc>
                    <a:extLst>
                      <a:ext uri="{0D108BD9-81ED-4DB2-BD59-A6C34878D82A}">
                        <a16:rowId xmlns:a16="http://schemas.microsoft.com/office/drawing/2014/main" val="10004"/>
                      </a:ext>
                    </a:extLst>
                  </a:tr>
                  <a:tr h="286858">
                    <a:tc>
                      <a:txBody>
                        <a:bodyPr/>
                        <a:lstStyle/>
                        <a:p>
                          <a:pPr marL="0" lvl="0" indent="0" algn="l">
                            <a:lnSpc>
                              <a:spcPct val="115000"/>
                            </a:lnSpc>
                            <a:spcAft>
                              <a:spcPts val="0"/>
                            </a:spcAft>
                            <a:buFont typeface="+mj-lt"/>
                            <a:buNone/>
                          </a:pPr>
                          <a:r>
                            <a:rPr lang="de-DE" sz="1600" dirty="0">
                              <a:effectLst/>
                              <a:latin typeface="Calibri"/>
                              <a:ea typeface="Calibri"/>
                              <a:cs typeface="Times New Roman"/>
                            </a:rPr>
                            <a:t>5. </a:t>
                          </a:r>
                        </a:p>
                      </a:txBody>
                      <a:tcPr marL="68580" marR="68580" marT="0" marB="0" anchor="ctr">
                        <a:solidFill>
                          <a:srgbClr val="980528"/>
                        </a:solidFill>
                      </a:tcPr>
                    </a:tc>
                    <a:tc>
                      <a:txBody>
                        <a:bodyPr/>
                        <a:lstStyle/>
                        <a:p>
                          <a:pPr algn="ctr">
                            <a:lnSpc>
                              <a:spcPct val="115000"/>
                            </a:lnSpc>
                            <a:spcAft>
                              <a:spcPts val="0"/>
                            </a:spcAft>
                          </a:pPr>
                          <a14:m>
                            <m:oMathPara xmlns:m="http://schemas.openxmlformats.org/officeDocument/2006/math">
                              <m:oMathParaPr>
                                <m:jc m:val="centerGroup"/>
                              </m:oMathParaPr>
                              <m:oMath xmlns:m="http://schemas.openxmlformats.org/officeDocument/2006/math">
                                <m:r>
                                  <a:rPr lang="de-DE" sz="2000" b="0" i="1">
                                    <a:effectLst/>
                                    <a:latin typeface="Cambria Math"/>
                                  </a:rPr>
                                  <m:t>0</m:t>
                                </m:r>
                              </m:oMath>
                            </m:oMathPara>
                          </a14:m>
                          <a:endParaRPr lang="de-DE" sz="2000" b="0" dirty="0">
                            <a:effectLst/>
                            <a:latin typeface="Calibri"/>
                            <a:ea typeface="Calibri"/>
                            <a:cs typeface="Times New Roman"/>
                          </a:endParaRPr>
                        </a:p>
                      </a:txBody>
                      <a:tcPr marL="68580" marR="68580" marT="0" marB="0"/>
                    </a:tc>
                    <a:tc>
                      <a:txBody>
                        <a:bodyPr/>
                        <a:lstStyle/>
                        <a:p>
                          <a:pPr algn="ctr">
                            <a:lnSpc>
                              <a:spcPct val="115000"/>
                            </a:lnSpc>
                            <a:spcAft>
                              <a:spcPts val="0"/>
                            </a:spcAft>
                          </a:pPr>
                          <a14:m>
                            <m:oMathPara xmlns:m="http://schemas.openxmlformats.org/officeDocument/2006/math">
                              <m:oMathParaPr>
                                <m:jc m:val="centerGroup"/>
                              </m:oMathParaPr>
                              <m:oMath xmlns:m="http://schemas.openxmlformats.org/officeDocument/2006/math">
                                <m:r>
                                  <a:rPr lang="de-DE" sz="2000" b="0">
                                    <a:effectLst/>
                                    <a:latin typeface="Cambria Math"/>
                                  </a:rPr>
                                  <m:t>=</m:t>
                                </m:r>
                              </m:oMath>
                            </m:oMathPara>
                          </a14:m>
                          <a:endParaRPr lang="de-DE" sz="2000" b="0" dirty="0">
                            <a:effectLst/>
                            <a:latin typeface="Calibri"/>
                            <a:ea typeface="Calibri"/>
                            <a:cs typeface="Times New Roman"/>
                          </a:endParaRPr>
                        </a:p>
                      </a:txBody>
                      <a:tcPr marL="68580" marR="68580" marT="0" marB="0"/>
                    </a:tc>
                    <a:tc>
                      <a:txBody>
                        <a:bodyPr/>
                        <a:lstStyle/>
                        <a:p>
                          <a:pPr marL="0" marR="0" indent="0" algn="ctr" defTabSz="914400" rtl="0" eaLnBrk="1" fontAlgn="auto" latinLnBrk="0" hangingPunct="1">
                            <a:lnSpc>
                              <a:spcPct val="115000"/>
                            </a:lnSpc>
                            <a:spcBef>
                              <a:spcPts val="0"/>
                            </a:spcBef>
                            <a:spcAft>
                              <a:spcPts val="0"/>
                            </a:spcAft>
                            <a:buClrTx/>
                            <a:buSzTx/>
                            <a:buFontTx/>
                            <a:buNone/>
                            <a:tabLst/>
                            <a:defRPr/>
                          </a:pPr>
                          <a14:m>
                            <m:oMath xmlns:m="http://schemas.openxmlformats.org/officeDocument/2006/math">
                              <m:r>
                                <a:rPr lang="de-DE" sz="2000" b="0" i="1" smtClean="0">
                                  <a:solidFill>
                                    <a:srgbClr val="FF0000"/>
                                  </a:solidFill>
                                  <a:effectLst/>
                                  <a:latin typeface="Cambria Math"/>
                                </a:rPr>
                                <m:t>0</m:t>
                              </m:r>
                            </m:oMath>
                          </a14:m>
                          <a:r>
                            <a:rPr lang="de-DE" sz="2000" b="0" dirty="0">
                              <a:effectLst/>
                            </a:rPr>
                            <a:t> </a:t>
                          </a:r>
                          <a:endParaRPr lang="de-DE" sz="2000" b="0" dirty="0">
                            <a:effectLst/>
                            <a:latin typeface="Calibri"/>
                            <a:ea typeface="Calibri"/>
                            <a:cs typeface="Times New Roman"/>
                          </a:endParaRPr>
                        </a:p>
                      </a:txBody>
                      <a:tcPr marL="68580" marR="68580" marT="0" marB="0"/>
                    </a:tc>
                    <a:extLst>
                      <a:ext uri="{0D108BD9-81ED-4DB2-BD59-A6C34878D82A}">
                        <a16:rowId xmlns:a16="http://schemas.microsoft.com/office/drawing/2014/main" val="10005"/>
                      </a:ext>
                    </a:extLst>
                  </a:tr>
                </a:tbl>
              </a:graphicData>
            </a:graphic>
          </p:graphicFrame>
        </mc:Choice>
        <mc:Fallback xmlns="">
          <p:graphicFrame>
            <p:nvGraphicFramePr>
              <p:cNvPr id="4" name="Inhaltsplatzhalter 3"/>
              <p:cNvGraphicFramePr>
                <a:graphicFrameLocks noGrp="1"/>
              </p:cNvGraphicFramePr>
              <p:nvPr>
                <p:ph idx="1"/>
                <p:extLst>
                  <p:ext uri="{D42A27DB-BD31-4B8C-83A1-F6EECF244321}">
                    <p14:modId xmlns:p14="http://schemas.microsoft.com/office/powerpoint/2010/main" val="3883039583"/>
                  </p:ext>
                </p:extLst>
              </p:nvPr>
            </p:nvGraphicFramePr>
            <p:xfrm>
              <a:off x="755576" y="2372680"/>
              <a:ext cx="4032449" cy="2112640"/>
            </p:xfrm>
            <a:graphic>
              <a:graphicData uri="http://schemas.openxmlformats.org/drawingml/2006/table">
                <a:tbl>
                  <a:tblPr firstRow="1" firstCol="1" bandRow="1">
                    <a:tableStyleId>{21E4AEA4-8DFA-4A89-87EB-49C32662AFE0}</a:tableStyleId>
                  </a:tblPr>
                  <a:tblGrid>
                    <a:gridCol w="366743">
                      <a:extLst>
                        <a:ext uri="{9D8B030D-6E8A-4147-A177-3AD203B41FA5}">
                          <a16:colId xmlns:a16="http://schemas.microsoft.com/office/drawing/2014/main" val="20000"/>
                        </a:ext>
                      </a:extLst>
                    </a:gridCol>
                    <a:gridCol w="1220176">
                      <a:extLst>
                        <a:ext uri="{9D8B030D-6E8A-4147-A177-3AD203B41FA5}">
                          <a16:colId xmlns:a16="http://schemas.microsoft.com/office/drawing/2014/main" val="20001"/>
                        </a:ext>
                      </a:extLst>
                    </a:gridCol>
                    <a:gridCol w="1222765">
                      <a:extLst>
                        <a:ext uri="{9D8B030D-6E8A-4147-A177-3AD203B41FA5}">
                          <a16:colId xmlns:a16="http://schemas.microsoft.com/office/drawing/2014/main" val="20002"/>
                        </a:ext>
                      </a:extLst>
                    </a:gridCol>
                    <a:gridCol w="1222765">
                      <a:extLst>
                        <a:ext uri="{9D8B030D-6E8A-4147-A177-3AD203B41FA5}">
                          <a16:colId xmlns:a16="http://schemas.microsoft.com/office/drawing/2014/main" val="20003"/>
                        </a:ext>
                      </a:extLst>
                    </a:gridCol>
                  </a:tblGrid>
                  <a:tr h="360040">
                    <a:tc>
                      <a:txBody>
                        <a:bodyPr/>
                        <a:lstStyle/>
                        <a:p>
                          <a:pPr marL="0" indent="0" algn="l">
                            <a:lnSpc>
                              <a:spcPct val="115000"/>
                            </a:lnSpc>
                            <a:spcAft>
                              <a:spcPts val="0"/>
                            </a:spcAft>
                            <a:buFont typeface="+mj-lt"/>
                            <a:buNone/>
                          </a:pPr>
                          <a:r>
                            <a:rPr lang="de-DE" sz="1600" dirty="0" smtClean="0">
                              <a:effectLst/>
                            </a:rPr>
                            <a:t> </a:t>
                          </a:r>
                          <a:endParaRPr lang="de-DE" sz="1600" dirty="0">
                            <a:effectLst/>
                            <a:latin typeface="Calibri"/>
                            <a:ea typeface="Calibri"/>
                            <a:cs typeface="Times New Roman"/>
                          </a:endParaRPr>
                        </a:p>
                      </a:txBody>
                      <a:tcPr marL="68580" marR="68580" marT="0" marB="0" anchor="ctr">
                        <a:solidFill>
                          <a:srgbClr val="980528"/>
                        </a:solidFill>
                      </a:tcPr>
                    </a:tc>
                    <a:tc>
                      <a:txBody>
                        <a:bodyPr/>
                        <a:lstStyle/>
                        <a:p>
                          <a:pPr algn="ctr">
                            <a:lnSpc>
                              <a:spcPct val="115000"/>
                            </a:lnSpc>
                            <a:spcAft>
                              <a:spcPts val="0"/>
                            </a:spcAft>
                          </a:pPr>
                          <a:r>
                            <a:rPr lang="de-DE" sz="1600" dirty="0">
                              <a:effectLst/>
                            </a:rPr>
                            <a:t>Antrieb</a:t>
                          </a:r>
                          <a:endParaRPr lang="de-DE" sz="1600" dirty="0">
                            <a:effectLst/>
                            <a:latin typeface="Calibri"/>
                            <a:ea typeface="Calibri"/>
                            <a:cs typeface="Times New Roman"/>
                          </a:endParaRPr>
                        </a:p>
                      </a:txBody>
                      <a:tcPr marL="68580" marR="68580" marT="0" marB="0" anchor="ctr">
                        <a:solidFill>
                          <a:srgbClr val="980528"/>
                        </a:solidFill>
                      </a:tcPr>
                    </a:tc>
                    <a:tc>
                      <a:txBody>
                        <a:bodyPr/>
                        <a:lstStyle/>
                        <a:p>
                          <a:pPr algn="ctr">
                            <a:lnSpc>
                              <a:spcPct val="115000"/>
                            </a:lnSpc>
                            <a:spcAft>
                              <a:spcPts val="0"/>
                            </a:spcAft>
                          </a:pPr>
                          <a:r>
                            <a:rPr lang="de-DE" sz="1600" dirty="0">
                              <a:effectLst/>
                            </a:rPr>
                            <a:t>Widerstand</a:t>
                          </a:r>
                          <a:endParaRPr lang="de-DE" sz="1600" dirty="0">
                            <a:effectLst/>
                            <a:latin typeface="Calibri"/>
                            <a:ea typeface="Calibri"/>
                            <a:cs typeface="Times New Roman"/>
                          </a:endParaRPr>
                        </a:p>
                      </a:txBody>
                      <a:tcPr marL="68580" marR="68580" marT="0" marB="0" anchor="ctr">
                        <a:solidFill>
                          <a:srgbClr val="980528"/>
                        </a:solidFill>
                      </a:tcPr>
                    </a:tc>
                    <a:tc>
                      <a:txBody>
                        <a:bodyPr/>
                        <a:lstStyle/>
                        <a:p>
                          <a:pPr algn="ctr">
                            <a:lnSpc>
                              <a:spcPct val="115000"/>
                            </a:lnSpc>
                            <a:spcAft>
                              <a:spcPts val="0"/>
                            </a:spcAft>
                          </a:pPr>
                          <a:r>
                            <a:rPr lang="de-DE" sz="1600" dirty="0">
                              <a:effectLst/>
                            </a:rPr>
                            <a:t>Kreisstrom</a:t>
                          </a:r>
                          <a:endParaRPr lang="de-DE" sz="1600" dirty="0">
                            <a:effectLst/>
                            <a:latin typeface="Calibri"/>
                            <a:ea typeface="Calibri"/>
                            <a:cs typeface="Times New Roman"/>
                          </a:endParaRPr>
                        </a:p>
                      </a:txBody>
                      <a:tcPr marL="68580" marR="68580" marT="0" marB="0" anchor="ctr">
                        <a:solidFill>
                          <a:srgbClr val="980528"/>
                        </a:solidFill>
                      </a:tcPr>
                    </a:tc>
                    <a:extLst>
                      <a:ext uri="{0D108BD9-81ED-4DB2-BD59-A6C34878D82A}">
                        <a16:rowId xmlns:a16="http://schemas.microsoft.com/office/drawing/2014/main" val="10000"/>
                      </a:ext>
                    </a:extLst>
                  </a:tr>
                  <a:tr h="350520">
                    <a:tc>
                      <a:txBody>
                        <a:bodyPr/>
                        <a:lstStyle/>
                        <a:p>
                          <a:pPr marL="0" indent="0" algn="l">
                            <a:buFont typeface="+mj-lt"/>
                            <a:buNone/>
                          </a:pPr>
                          <a:r>
                            <a:rPr lang="de-DE" sz="1600" dirty="0" smtClean="0"/>
                            <a:t>1.</a:t>
                          </a:r>
                          <a:r>
                            <a:rPr lang="de-DE" sz="1600" baseline="0" dirty="0" smtClean="0"/>
                            <a:t> </a:t>
                          </a:r>
                          <a:endParaRPr lang="de-DE" sz="1600" dirty="0"/>
                        </a:p>
                      </a:txBody>
                      <a:tcPr marL="68580" marR="68580" marT="0" marB="0" anchor="ctr">
                        <a:solidFill>
                          <a:srgbClr val="980528"/>
                        </a:solidFill>
                      </a:tcPr>
                    </a:tc>
                    <a:tc>
                      <a:txBody>
                        <a:bodyPr/>
                        <a:lstStyle/>
                        <a:p>
                          <a:endParaRPr lang="de-DE"/>
                        </a:p>
                      </a:txBody>
                      <a:tcPr marL="68580" marR="68580" marT="0" marB="0">
                        <a:blipFill>
                          <a:blip r:embed="rId2"/>
                          <a:stretch>
                            <a:fillRect l="-30348" t="-103448" r="-201990" b="-418966"/>
                          </a:stretch>
                        </a:blipFill>
                      </a:tcPr>
                    </a:tc>
                    <a:tc>
                      <a:txBody>
                        <a:bodyPr/>
                        <a:lstStyle/>
                        <a:p>
                          <a:endParaRPr lang="de-DE"/>
                        </a:p>
                      </a:txBody>
                      <a:tcPr marL="68580" marR="68580" marT="0" marB="0">
                        <a:blipFill>
                          <a:blip r:embed="rId2"/>
                          <a:stretch>
                            <a:fillRect l="-130348" t="-103448" r="-101990" b="-418966"/>
                          </a:stretch>
                        </a:blipFill>
                      </a:tcPr>
                    </a:tc>
                    <a:tc>
                      <a:txBody>
                        <a:bodyPr/>
                        <a:lstStyle/>
                        <a:p>
                          <a:endParaRPr lang="de-DE"/>
                        </a:p>
                      </a:txBody>
                      <a:tcPr marL="68580" marR="68580" marT="0" marB="0">
                        <a:blipFill>
                          <a:blip r:embed="rId2"/>
                          <a:stretch>
                            <a:fillRect l="-230348" t="-103448" r="-1990" b="-418966"/>
                          </a:stretch>
                        </a:blipFill>
                      </a:tcPr>
                    </a:tc>
                    <a:extLst>
                      <a:ext uri="{0D108BD9-81ED-4DB2-BD59-A6C34878D82A}">
                        <a16:rowId xmlns:a16="http://schemas.microsoft.com/office/drawing/2014/main" val="10001"/>
                      </a:ext>
                    </a:extLst>
                  </a:tr>
                  <a:tr h="350520">
                    <a:tc>
                      <a:txBody>
                        <a:bodyPr/>
                        <a:lstStyle/>
                        <a:p>
                          <a:pPr marL="0" lvl="0" indent="0" algn="l">
                            <a:lnSpc>
                              <a:spcPct val="115000"/>
                            </a:lnSpc>
                            <a:spcAft>
                              <a:spcPts val="0"/>
                            </a:spcAft>
                            <a:buFont typeface="+mj-lt"/>
                            <a:buNone/>
                          </a:pPr>
                          <a:r>
                            <a:rPr lang="de-DE" sz="1600" dirty="0" smtClean="0">
                              <a:effectLst/>
                            </a:rPr>
                            <a:t>2.</a:t>
                          </a:r>
                          <a:r>
                            <a:rPr lang="de-DE" sz="1600" baseline="0" dirty="0" smtClean="0">
                              <a:effectLst/>
                            </a:rPr>
                            <a:t> </a:t>
                          </a:r>
                          <a:r>
                            <a:rPr lang="de-DE" sz="1600" dirty="0" smtClean="0">
                              <a:effectLst/>
                            </a:rPr>
                            <a:t> </a:t>
                          </a:r>
                          <a:endParaRPr lang="de-DE" sz="1600" dirty="0">
                            <a:effectLst/>
                            <a:latin typeface="Calibri"/>
                            <a:ea typeface="Calibri"/>
                            <a:cs typeface="Times New Roman"/>
                          </a:endParaRPr>
                        </a:p>
                      </a:txBody>
                      <a:tcPr marL="68580" marR="68580" marT="0" marB="0" anchor="ctr">
                        <a:solidFill>
                          <a:srgbClr val="980528"/>
                        </a:solidFill>
                      </a:tcPr>
                    </a:tc>
                    <a:tc>
                      <a:txBody>
                        <a:bodyPr/>
                        <a:lstStyle/>
                        <a:p>
                          <a:endParaRPr lang="de-DE"/>
                        </a:p>
                      </a:txBody>
                      <a:tcPr marL="68580" marR="68580" marT="0" marB="0">
                        <a:blipFill>
                          <a:blip r:embed="rId2"/>
                          <a:stretch>
                            <a:fillRect l="-30348" t="-207018" r="-201990" b="-326316"/>
                          </a:stretch>
                        </a:blipFill>
                      </a:tcPr>
                    </a:tc>
                    <a:tc>
                      <a:txBody>
                        <a:bodyPr/>
                        <a:lstStyle/>
                        <a:p>
                          <a:endParaRPr lang="de-DE"/>
                        </a:p>
                      </a:txBody>
                      <a:tcPr marL="68580" marR="68580" marT="0" marB="0">
                        <a:blipFill>
                          <a:blip r:embed="rId2"/>
                          <a:stretch>
                            <a:fillRect l="-130348" t="-207018" r="-101990" b="-326316"/>
                          </a:stretch>
                        </a:blipFill>
                      </a:tcPr>
                    </a:tc>
                    <a:tc>
                      <a:txBody>
                        <a:bodyPr/>
                        <a:lstStyle/>
                        <a:p>
                          <a:endParaRPr lang="de-DE"/>
                        </a:p>
                      </a:txBody>
                      <a:tcPr marL="68580" marR="68580" marT="0" marB="0">
                        <a:blipFill>
                          <a:blip r:embed="rId2"/>
                          <a:stretch>
                            <a:fillRect l="-230348" t="-207018" r="-1990" b="-326316"/>
                          </a:stretch>
                        </a:blipFill>
                      </a:tcPr>
                    </a:tc>
                    <a:extLst>
                      <a:ext uri="{0D108BD9-81ED-4DB2-BD59-A6C34878D82A}">
                        <a16:rowId xmlns:a16="http://schemas.microsoft.com/office/drawing/2014/main" val="10002"/>
                      </a:ext>
                    </a:extLst>
                  </a:tr>
                  <a:tr h="350520">
                    <a:tc>
                      <a:txBody>
                        <a:bodyPr/>
                        <a:lstStyle/>
                        <a:p>
                          <a:pPr marL="0" lvl="0" indent="0" algn="l">
                            <a:lnSpc>
                              <a:spcPct val="115000"/>
                            </a:lnSpc>
                            <a:spcAft>
                              <a:spcPts val="0"/>
                            </a:spcAft>
                            <a:buFont typeface="+mj-lt"/>
                            <a:buNone/>
                          </a:pPr>
                          <a:r>
                            <a:rPr lang="de-DE" sz="1600" dirty="0" smtClean="0">
                              <a:effectLst/>
                            </a:rPr>
                            <a:t>3. </a:t>
                          </a:r>
                          <a:endParaRPr lang="de-DE" sz="1600" dirty="0">
                            <a:effectLst/>
                            <a:latin typeface="Calibri"/>
                            <a:ea typeface="Calibri"/>
                            <a:cs typeface="Times New Roman"/>
                          </a:endParaRPr>
                        </a:p>
                      </a:txBody>
                      <a:tcPr marL="68580" marR="68580" marT="0" marB="0" anchor="ctr">
                        <a:solidFill>
                          <a:srgbClr val="980528"/>
                        </a:solidFill>
                      </a:tcPr>
                    </a:tc>
                    <a:tc>
                      <a:txBody>
                        <a:bodyPr/>
                        <a:lstStyle/>
                        <a:p>
                          <a:endParaRPr lang="de-DE"/>
                        </a:p>
                      </a:txBody>
                      <a:tcPr marL="68580" marR="68580" marT="0" marB="0">
                        <a:blipFill>
                          <a:blip r:embed="rId2"/>
                          <a:stretch>
                            <a:fillRect l="-30348" t="-301724" r="-201990" b="-220690"/>
                          </a:stretch>
                        </a:blipFill>
                      </a:tcPr>
                    </a:tc>
                    <a:tc>
                      <a:txBody>
                        <a:bodyPr/>
                        <a:lstStyle/>
                        <a:p>
                          <a:endParaRPr lang="de-DE"/>
                        </a:p>
                      </a:txBody>
                      <a:tcPr marL="68580" marR="68580" marT="0" marB="0">
                        <a:blipFill>
                          <a:blip r:embed="rId2"/>
                          <a:stretch>
                            <a:fillRect l="-130348" t="-301724" r="-101990" b="-220690"/>
                          </a:stretch>
                        </a:blipFill>
                      </a:tcPr>
                    </a:tc>
                    <a:tc>
                      <a:txBody>
                        <a:bodyPr/>
                        <a:lstStyle/>
                        <a:p>
                          <a:endParaRPr lang="de-DE"/>
                        </a:p>
                      </a:txBody>
                      <a:tcPr marL="68580" marR="68580" marT="0" marB="0">
                        <a:blipFill>
                          <a:blip r:embed="rId2"/>
                          <a:stretch>
                            <a:fillRect l="-230348" t="-301724" r="-1990" b="-220690"/>
                          </a:stretch>
                        </a:blipFill>
                      </a:tcPr>
                    </a:tc>
                    <a:extLst>
                      <a:ext uri="{0D108BD9-81ED-4DB2-BD59-A6C34878D82A}">
                        <a16:rowId xmlns:a16="http://schemas.microsoft.com/office/drawing/2014/main" val="10003"/>
                      </a:ext>
                    </a:extLst>
                  </a:tr>
                  <a:tr h="350520">
                    <a:tc>
                      <a:txBody>
                        <a:bodyPr/>
                        <a:lstStyle/>
                        <a:p>
                          <a:pPr marL="0" lvl="0" indent="0" algn="l">
                            <a:lnSpc>
                              <a:spcPct val="115000"/>
                            </a:lnSpc>
                            <a:spcAft>
                              <a:spcPts val="0"/>
                            </a:spcAft>
                            <a:buFont typeface="+mj-lt"/>
                            <a:buNone/>
                          </a:pPr>
                          <a:r>
                            <a:rPr lang="de-DE" sz="1600" dirty="0" smtClean="0">
                              <a:effectLst/>
                            </a:rPr>
                            <a:t>4. </a:t>
                          </a:r>
                          <a:endParaRPr lang="de-DE" sz="1600" dirty="0">
                            <a:effectLst/>
                            <a:latin typeface="Calibri"/>
                            <a:ea typeface="Calibri"/>
                            <a:cs typeface="Times New Roman"/>
                          </a:endParaRPr>
                        </a:p>
                      </a:txBody>
                      <a:tcPr marL="68580" marR="68580" marT="0" marB="0" anchor="ctr">
                        <a:solidFill>
                          <a:srgbClr val="980528"/>
                        </a:solidFill>
                      </a:tcPr>
                    </a:tc>
                    <a:tc>
                      <a:txBody>
                        <a:bodyPr/>
                        <a:lstStyle/>
                        <a:p>
                          <a:endParaRPr lang="de-DE"/>
                        </a:p>
                      </a:txBody>
                      <a:tcPr marL="68580" marR="68580" marT="0" marB="0">
                        <a:blipFill>
                          <a:blip r:embed="rId2"/>
                          <a:stretch>
                            <a:fillRect l="-30348" t="-408772" r="-201990" b="-124561"/>
                          </a:stretch>
                        </a:blipFill>
                      </a:tcPr>
                    </a:tc>
                    <a:tc>
                      <a:txBody>
                        <a:bodyPr/>
                        <a:lstStyle/>
                        <a:p>
                          <a:endParaRPr lang="de-DE"/>
                        </a:p>
                      </a:txBody>
                      <a:tcPr marL="68580" marR="68580" marT="0" marB="0">
                        <a:blipFill>
                          <a:blip r:embed="rId2"/>
                          <a:stretch>
                            <a:fillRect l="-130348" t="-408772" r="-101990" b="-124561"/>
                          </a:stretch>
                        </a:blipFill>
                      </a:tcPr>
                    </a:tc>
                    <a:tc>
                      <a:txBody>
                        <a:bodyPr/>
                        <a:lstStyle/>
                        <a:p>
                          <a:endParaRPr lang="de-DE"/>
                        </a:p>
                      </a:txBody>
                      <a:tcPr marL="68580" marR="68580" marT="0" marB="0">
                        <a:blipFill>
                          <a:blip r:embed="rId2"/>
                          <a:stretch>
                            <a:fillRect l="-230348" t="-408772" r="-1990" b="-124561"/>
                          </a:stretch>
                        </a:blipFill>
                      </a:tcPr>
                    </a:tc>
                    <a:extLst>
                      <a:ext uri="{0D108BD9-81ED-4DB2-BD59-A6C34878D82A}">
                        <a16:rowId xmlns:a16="http://schemas.microsoft.com/office/drawing/2014/main" val="10004"/>
                      </a:ext>
                    </a:extLst>
                  </a:tr>
                  <a:tr h="350520">
                    <a:tc>
                      <a:txBody>
                        <a:bodyPr/>
                        <a:lstStyle/>
                        <a:p>
                          <a:pPr marL="0" lvl="0" indent="0" algn="l">
                            <a:lnSpc>
                              <a:spcPct val="115000"/>
                            </a:lnSpc>
                            <a:spcAft>
                              <a:spcPts val="0"/>
                            </a:spcAft>
                            <a:buFont typeface="+mj-lt"/>
                            <a:buNone/>
                          </a:pPr>
                          <a:r>
                            <a:rPr lang="de-DE" sz="1600" dirty="0" smtClean="0">
                              <a:effectLst/>
                              <a:latin typeface="Calibri"/>
                              <a:ea typeface="Calibri"/>
                              <a:cs typeface="Times New Roman"/>
                            </a:rPr>
                            <a:t>5. </a:t>
                          </a:r>
                          <a:endParaRPr lang="de-DE" sz="1600" dirty="0">
                            <a:effectLst/>
                            <a:latin typeface="Calibri"/>
                            <a:ea typeface="Calibri"/>
                            <a:cs typeface="Times New Roman"/>
                          </a:endParaRPr>
                        </a:p>
                      </a:txBody>
                      <a:tcPr marL="68580" marR="68580" marT="0" marB="0" anchor="ctr">
                        <a:solidFill>
                          <a:srgbClr val="980528"/>
                        </a:solidFill>
                      </a:tcPr>
                    </a:tc>
                    <a:tc>
                      <a:txBody>
                        <a:bodyPr/>
                        <a:lstStyle/>
                        <a:p>
                          <a:endParaRPr lang="de-DE"/>
                        </a:p>
                      </a:txBody>
                      <a:tcPr marL="68580" marR="68580" marT="0" marB="0">
                        <a:blipFill>
                          <a:blip r:embed="rId2"/>
                          <a:stretch>
                            <a:fillRect l="-30348" t="-500000" r="-201990" b="-22414"/>
                          </a:stretch>
                        </a:blipFill>
                      </a:tcPr>
                    </a:tc>
                    <a:tc>
                      <a:txBody>
                        <a:bodyPr/>
                        <a:lstStyle/>
                        <a:p>
                          <a:endParaRPr lang="de-DE"/>
                        </a:p>
                      </a:txBody>
                      <a:tcPr marL="68580" marR="68580" marT="0" marB="0">
                        <a:blipFill>
                          <a:blip r:embed="rId2"/>
                          <a:stretch>
                            <a:fillRect l="-130348" t="-500000" r="-101990" b="-22414"/>
                          </a:stretch>
                        </a:blipFill>
                      </a:tcPr>
                    </a:tc>
                    <a:tc>
                      <a:txBody>
                        <a:bodyPr/>
                        <a:lstStyle/>
                        <a:p>
                          <a:endParaRPr lang="de-DE"/>
                        </a:p>
                      </a:txBody>
                      <a:tcPr marL="68580" marR="68580" marT="0" marB="0">
                        <a:blipFill>
                          <a:blip r:embed="rId2"/>
                          <a:stretch>
                            <a:fillRect l="-230348" t="-500000" r="-1990" b="-22414"/>
                          </a:stretch>
                        </a:blipFill>
                      </a:tcPr>
                    </a:tc>
                    <a:extLst>
                      <a:ext uri="{0D108BD9-81ED-4DB2-BD59-A6C34878D82A}">
                        <a16:rowId xmlns:a16="http://schemas.microsoft.com/office/drawing/2014/main" val="10005"/>
                      </a:ext>
                    </a:extLst>
                  </a:tr>
                </a:tbl>
              </a:graphicData>
            </a:graphic>
          </p:graphicFrame>
        </mc:Fallback>
      </mc:AlternateContent>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4094" y="2840630"/>
            <a:ext cx="3938386" cy="1176739"/>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389500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B45DB6-DB03-1934-B554-C99266CCE6BC}"/>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4B59C209-9DB3-DEF8-97B8-18813C9CF68C}"/>
              </a:ext>
            </a:extLst>
          </p:cNvPr>
          <p:cNvSpPr>
            <a:spLocks noGrp="1"/>
          </p:cNvSpPr>
          <p:nvPr>
            <p:ph type="title"/>
          </p:nvPr>
        </p:nvSpPr>
        <p:spPr/>
        <p:txBody>
          <a:bodyPr/>
          <a:lstStyle/>
          <a:p>
            <a:r>
              <a:rPr lang="de-DE" dirty="0"/>
              <a:t>Antrieb, Strom, Widerstand - Einführung</a:t>
            </a:r>
          </a:p>
        </p:txBody>
      </p:sp>
      <p:sp>
        <p:nvSpPr>
          <p:cNvPr id="3" name="Inhaltsplatzhalter 2">
            <a:extLst>
              <a:ext uri="{FF2B5EF4-FFF2-40B4-BE49-F238E27FC236}">
                <a16:creationId xmlns:a16="http://schemas.microsoft.com/office/drawing/2014/main" id="{38D4D7BF-0033-7983-E1F8-6ECD439CDD04}"/>
              </a:ext>
            </a:extLst>
          </p:cNvPr>
          <p:cNvSpPr>
            <a:spLocks noGrp="1"/>
          </p:cNvSpPr>
          <p:nvPr>
            <p:ph idx="1"/>
          </p:nvPr>
        </p:nvSpPr>
        <p:spPr/>
        <p:txBody>
          <a:bodyPr>
            <a:normAutofit/>
          </a:bodyPr>
          <a:lstStyle/>
          <a:p>
            <a:pPr marL="0" indent="0" algn="ctr">
              <a:buNone/>
            </a:pPr>
            <a:endParaRPr lang="de-DE" sz="2800" b="1" dirty="0"/>
          </a:p>
          <a:p>
            <a:pPr marL="0" indent="0" algn="ctr">
              <a:buNone/>
            </a:pPr>
            <a:endParaRPr lang="de-DE" sz="2800" b="1" dirty="0"/>
          </a:p>
          <a:p>
            <a:pPr marL="0" indent="0" algn="ctr">
              <a:buNone/>
            </a:pPr>
            <a:r>
              <a:rPr lang="de-DE" sz="2800" b="1" dirty="0"/>
              <a:t>Workshop 2 –Lernzirkel</a:t>
            </a:r>
          </a:p>
          <a:p>
            <a:pPr marL="0" indent="0" algn="ctr">
              <a:buNone/>
            </a:pPr>
            <a:r>
              <a:rPr lang="de-DE" sz="2800" dirty="0"/>
              <a:t>Antrieb, Strom, Widerstand </a:t>
            </a:r>
            <a:r>
              <a:rPr lang="de-DE" sz="2800" dirty="0">
                <a:solidFill>
                  <a:srgbClr val="FF0000"/>
                </a:solidFill>
              </a:rPr>
              <a:t>Aneignung</a:t>
            </a:r>
            <a:endParaRPr lang="de-DE" sz="2800" dirty="0"/>
          </a:p>
          <a:p>
            <a:pPr marL="0" indent="0" algn="ctr">
              <a:buNone/>
            </a:pPr>
            <a:endParaRPr lang="de-DE" sz="2800" b="1" dirty="0"/>
          </a:p>
        </p:txBody>
      </p:sp>
    </p:spTree>
    <p:extLst>
      <p:ext uri="{BB962C8B-B14F-4D97-AF65-F5344CB8AC3E}">
        <p14:creationId xmlns:p14="http://schemas.microsoft.com/office/powerpoint/2010/main" val="11945611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4A08AF-EB04-6F65-EF8A-C8B138ED9752}"/>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7CA17020-187A-829F-D3BF-A336DAACB1A4}"/>
              </a:ext>
            </a:extLst>
          </p:cNvPr>
          <p:cNvSpPr>
            <a:spLocks noGrp="1"/>
          </p:cNvSpPr>
          <p:nvPr>
            <p:ph type="title"/>
          </p:nvPr>
        </p:nvSpPr>
        <p:spPr/>
        <p:txBody>
          <a:bodyPr/>
          <a:lstStyle/>
          <a:p>
            <a:r>
              <a:rPr lang="de-DE" dirty="0"/>
              <a:t>Überblick über den modellbasierten </a:t>
            </a:r>
            <a:br>
              <a:rPr lang="de-DE" dirty="0"/>
            </a:br>
            <a:r>
              <a:rPr lang="de-DE" dirty="0"/>
              <a:t>Elektrizitätslehre-Unterricht der Sek I</a:t>
            </a:r>
          </a:p>
        </p:txBody>
      </p:sp>
      <mc:AlternateContent xmlns:mc="http://schemas.openxmlformats.org/markup-compatibility/2006" xmlns:a14="http://schemas.microsoft.com/office/drawing/2010/main">
        <mc:Choice Requires="a14">
          <p:sp>
            <p:nvSpPr>
              <p:cNvPr id="3" name="Inhaltsplatzhalter 2">
                <a:extLst>
                  <a:ext uri="{FF2B5EF4-FFF2-40B4-BE49-F238E27FC236}">
                    <a16:creationId xmlns:a16="http://schemas.microsoft.com/office/drawing/2014/main" id="{5FAFFC5A-44D2-C43D-E0B2-6478F9688A57}"/>
                  </a:ext>
                </a:extLst>
              </p:cNvPr>
              <p:cNvSpPr>
                <a:spLocks noGrp="1"/>
              </p:cNvSpPr>
              <p:nvPr>
                <p:ph idx="1"/>
              </p:nvPr>
            </p:nvSpPr>
            <p:spPr>
              <a:xfrm>
                <a:off x="457200" y="1988840"/>
                <a:ext cx="8229600" cy="4464496"/>
              </a:xfrm>
            </p:spPr>
            <p:txBody>
              <a:bodyPr>
                <a:normAutofit/>
              </a:bodyPr>
              <a:lstStyle/>
              <a:p>
                <a:pPr marL="457200" indent="-457200">
                  <a:buAutoNum type="arabicPeriod"/>
                </a:pPr>
                <a:r>
                  <a:rPr lang="de-DE" dirty="0"/>
                  <a:t>Das Fahrrad als Vorstellungshilfe</a:t>
                </a:r>
              </a:p>
              <a:p>
                <a:pPr marL="457200" indent="-457200">
                  <a:buAutoNum type="arabicPeriod"/>
                </a:pPr>
                <a:r>
                  <a:rPr lang="de-DE" dirty="0"/>
                  <a:t>Antrieb, Strom, Widerstand</a:t>
                </a:r>
              </a:p>
              <a:p>
                <a:pPr marL="457200" indent="-457200">
                  <a:buFont typeface="Arial" panose="020B0604020202020204" pitchFamily="34" charset="0"/>
                  <a:buAutoNum type="arabicPeriod"/>
                </a:pPr>
                <a:r>
                  <a:rPr lang="de-DE" dirty="0"/>
                  <a:t>Energietransport durch Kreisläufe </a:t>
                </a:r>
              </a:p>
              <a:p>
                <a:pPr marL="457200" indent="-457200">
                  <a:buAutoNum type="arabicPeriod"/>
                </a:pPr>
                <a:r>
                  <a:rPr lang="de-DE" dirty="0"/>
                  <a:t>Der elektrische Strom </a:t>
                </a:r>
              </a:p>
              <a:p>
                <a:pPr marL="457200" indent="-457200">
                  <a:buAutoNum type="arabicPeriod"/>
                </a:pPr>
                <a:r>
                  <a:rPr lang="de-DE" dirty="0"/>
                  <a:t>Schaltskizzen</a:t>
                </a:r>
              </a:p>
              <a:p>
                <a:pPr marL="457200" indent="-457200">
                  <a:buAutoNum type="arabicPeriod"/>
                </a:pPr>
                <a:r>
                  <a:rPr lang="de-DE" dirty="0"/>
                  <a:t>Die Spannung </a:t>
                </a:r>
                <a14:m>
                  <m:oMath xmlns:m="http://schemas.openxmlformats.org/officeDocument/2006/math">
                    <m:r>
                      <a:rPr lang="de-DE" i="1">
                        <a:latin typeface="Cambria Math"/>
                      </a:rPr>
                      <m:t>𝑈</m:t>
                    </m:r>
                    <m:r>
                      <a:rPr lang="de-DE" i="1">
                        <a:latin typeface="Cambria Math"/>
                      </a:rPr>
                      <m:t>=</m:t>
                    </m:r>
                    <m:r>
                      <a:rPr lang="de-DE" i="1">
                        <a:latin typeface="Cambria Math"/>
                      </a:rPr>
                      <m:t>𝑃</m:t>
                    </m:r>
                    <m:r>
                      <a:rPr lang="de-DE" i="1">
                        <a:latin typeface="Cambria Math"/>
                      </a:rPr>
                      <m:t>/</m:t>
                    </m:r>
                    <m:r>
                      <a:rPr lang="de-DE" i="1">
                        <a:latin typeface="Cambria Math"/>
                      </a:rPr>
                      <m:t>𝐼</m:t>
                    </m:r>
                  </m:oMath>
                </a14:m>
                <a:endParaRPr lang="de-DE" dirty="0"/>
              </a:p>
              <a:p>
                <a:pPr marL="457200" indent="-457200">
                  <a:buAutoNum type="arabicPeriod"/>
                </a:pPr>
                <a:r>
                  <a:rPr lang="de-DE" dirty="0"/>
                  <a:t>Das Potenzial</a:t>
                </a:r>
              </a:p>
              <a:p>
                <a:pPr marL="457200" indent="-457200">
                  <a:buAutoNum type="arabicPeriod"/>
                </a:pPr>
                <a:r>
                  <a:rPr lang="de-DE" dirty="0"/>
                  <a:t>Knotenregel</a:t>
                </a:r>
              </a:p>
              <a:p>
                <a:pPr marL="457200" indent="-457200">
                  <a:buAutoNum type="arabicPeriod"/>
                </a:pPr>
                <a:r>
                  <a:rPr lang="de-DE" dirty="0"/>
                  <a:t>Reihen- und Parallelschaltungen</a:t>
                </a:r>
              </a:p>
              <a:p>
                <a:pPr marL="457200" indent="-457200">
                  <a:buAutoNum type="arabicPeriod"/>
                </a:pPr>
                <a:r>
                  <a:rPr lang="de-DE" dirty="0"/>
                  <a:t>Der Widerstand</a:t>
                </a:r>
              </a:p>
            </p:txBody>
          </p:sp>
        </mc:Choice>
        <mc:Fallback xmlns="">
          <p:sp>
            <p:nvSpPr>
              <p:cNvPr id="3" name="Inhaltsplatzhalter 2"/>
              <p:cNvSpPr>
                <a:spLocks noGrp="1" noRot="1" noChangeAspect="1" noMove="1" noResize="1" noEditPoints="1" noAdjustHandles="1" noChangeArrowheads="1" noChangeShapeType="1" noTextEdit="1"/>
              </p:cNvSpPr>
              <p:nvPr>
                <p:ph idx="1"/>
              </p:nvPr>
            </p:nvSpPr>
            <p:spPr>
              <a:xfrm>
                <a:off x="457200" y="1988840"/>
                <a:ext cx="8229600" cy="4464496"/>
              </a:xfrm>
              <a:blipFill rotWithShape="1">
                <a:blip r:embed="rId2"/>
                <a:stretch>
                  <a:fillRect l="-593" t="-546"/>
                </a:stretch>
              </a:blipFill>
            </p:spPr>
            <p:txBody>
              <a:bodyPr/>
              <a:lstStyle/>
              <a:p>
                <a:r>
                  <a:rPr lang="de-DE">
                    <a:noFill/>
                  </a:rPr>
                  <a:t> </a:t>
                </a:r>
              </a:p>
            </p:txBody>
          </p:sp>
        </mc:Fallback>
      </mc:AlternateContent>
      <p:sp>
        <p:nvSpPr>
          <p:cNvPr id="8" name="Rechteck 7">
            <a:extLst>
              <a:ext uri="{FF2B5EF4-FFF2-40B4-BE49-F238E27FC236}">
                <a16:creationId xmlns:a16="http://schemas.microsoft.com/office/drawing/2014/main" id="{17B57F9E-3E55-71D3-1F15-5F8986685D0A}"/>
              </a:ext>
            </a:extLst>
          </p:cNvPr>
          <p:cNvSpPr/>
          <p:nvPr/>
        </p:nvSpPr>
        <p:spPr>
          <a:xfrm>
            <a:off x="251520" y="3861048"/>
            <a:ext cx="6120680" cy="299095"/>
          </a:xfrm>
          <a:prstGeom prst="rect">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36661373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645F54-D7FA-E0FF-F6A3-CF5866FBD22A}"/>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92CF073C-CA9D-C9AF-4BB3-83D4C8E8BC77}"/>
              </a:ext>
            </a:extLst>
          </p:cNvPr>
          <p:cNvSpPr>
            <a:spLocks noGrp="1"/>
          </p:cNvSpPr>
          <p:nvPr>
            <p:ph type="title"/>
          </p:nvPr>
        </p:nvSpPr>
        <p:spPr/>
        <p:txBody>
          <a:bodyPr/>
          <a:lstStyle/>
          <a:p>
            <a:r>
              <a:rPr lang="de-DE" dirty="0"/>
              <a:t>Zusammenhang zwischen Energiestrom und Elektronenstrom – Einführung Spannung quantitativ</a:t>
            </a:r>
          </a:p>
        </p:txBody>
      </p:sp>
      <p:sp>
        <p:nvSpPr>
          <p:cNvPr id="3" name="Inhaltsplatzhalter 2">
            <a:extLst>
              <a:ext uri="{FF2B5EF4-FFF2-40B4-BE49-F238E27FC236}">
                <a16:creationId xmlns:a16="http://schemas.microsoft.com/office/drawing/2014/main" id="{4B2DAA3C-F9DD-EC84-90A5-1DFB39AA27C9}"/>
              </a:ext>
            </a:extLst>
          </p:cNvPr>
          <p:cNvSpPr>
            <a:spLocks noGrp="1"/>
          </p:cNvSpPr>
          <p:nvPr>
            <p:ph idx="1"/>
          </p:nvPr>
        </p:nvSpPr>
        <p:spPr/>
        <p:txBody>
          <a:bodyPr>
            <a:normAutofit/>
          </a:bodyPr>
          <a:lstStyle/>
          <a:p>
            <a:pPr marL="0" indent="0" algn="ctr">
              <a:buNone/>
            </a:pPr>
            <a:endParaRPr lang="de-DE" sz="2800" b="1" dirty="0"/>
          </a:p>
          <a:p>
            <a:pPr marL="0" indent="0" algn="ctr">
              <a:buNone/>
            </a:pPr>
            <a:endParaRPr lang="de-DE" sz="2800" b="1"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917" r="9855"/>
          <a:stretch/>
        </p:blipFill>
        <p:spPr bwMode="auto">
          <a:xfrm>
            <a:off x="4694280" y="1824150"/>
            <a:ext cx="3907404" cy="252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Grafik 5"/>
          <p:cNvPicPr>
            <a:picLocks noChangeAspect="1"/>
          </p:cNvPicPr>
          <p:nvPr/>
        </p:nvPicPr>
        <p:blipFill rotWithShape="1">
          <a:blip r:embed="rId3" cstate="print">
            <a:extLst>
              <a:ext uri="{28A0092B-C50C-407E-A947-70E740481C1C}">
                <a14:useLocalDpi xmlns:a14="http://schemas.microsoft.com/office/drawing/2010/main" val="0"/>
              </a:ext>
            </a:extLst>
          </a:blip>
          <a:srcRect l="5415" r="7052"/>
          <a:stretch/>
        </p:blipFill>
        <p:spPr bwMode="auto">
          <a:xfrm>
            <a:off x="539552" y="1824150"/>
            <a:ext cx="3929192" cy="2520000"/>
          </a:xfrm>
          <a:prstGeom prst="rect">
            <a:avLst/>
          </a:prstGeom>
          <a:noFill/>
          <a:ln>
            <a:noFill/>
          </a:ln>
          <a:extLst>
            <a:ext uri="{53640926-AAD7-44D8-BBD7-CCE9431645EC}">
              <a14:shadowObscured xmlns:a14="http://schemas.microsoft.com/office/drawing/2010/main"/>
            </a:ext>
          </a:extLst>
        </p:spPr>
      </p:pic>
      <p:sp>
        <p:nvSpPr>
          <p:cNvPr id="4" name="Inhaltsplatzhalter 2">
            <a:extLst>
              <a:ext uri="{FF2B5EF4-FFF2-40B4-BE49-F238E27FC236}">
                <a16:creationId xmlns:a16="http://schemas.microsoft.com/office/drawing/2014/main" id="{C8127892-7FFC-6DF0-84E7-93836155A398}"/>
              </a:ext>
            </a:extLst>
          </p:cNvPr>
          <p:cNvSpPr txBox="1">
            <a:spLocks/>
          </p:cNvSpPr>
          <p:nvPr/>
        </p:nvSpPr>
        <p:spPr>
          <a:xfrm>
            <a:off x="609600" y="1853208"/>
            <a:ext cx="8229600" cy="4752528"/>
          </a:xfrm>
          <a:prstGeom prst="rect">
            <a:avLst/>
          </a:prstGeom>
        </p:spPr>
        <p:txBody>
          <a:bodyPr vert="horz" lIns="91440" tIns="45720" rIns="91440" bIns="45720" rtlCol="0">
            <a:normAutofit/>
          </a:bodyPr>
          <a:lstStyle>
            <a:lvl1pPr marL="357188" indent="-357188" algn="l" defTabSz="914400" rtl="0" eaLnBrk="1" latinLnBrk="0" hangingPunct="1">
              <a:spcBef>
                <a:spcPct val="20000"/>
              </a:spcBef>
              <a:buClr>
                <a:srgbClr val="980528"/>
              </a:buClr>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22300" indent="-265113" algn="l" defTabSz="914400" rtl="0" eaLnBrk="1" latinLnBrk="0" hangingPunct="1">
              <a:spcBef>
                <a:spcPct val="20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spcBef>
                <a:spcPct val="200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spcBef>
                <a:spcPct val="200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spcBef>
                <a:spcPct val="200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Font typeface="Arial" panose="020B0604020202020204" pitchFamily="34" charset="0"/>
              <a:buNone/>
            </a:pPr>
            <a:endParaRPr lang="de-DE" sz="2800" b="1" dirty="0"/>
          </a:p>
          <a:p>
            <a:pPr marL="0" indent="0" algn="ctr">
              <a:buFont typeface="Arial" panose="020B0604020202020204" pitchFamily="34" charset="0"/>
              <a:buNone/>
            </a:pPr>
            <a:endParaRPr lang="de-DE" sz="2800" b="1" dirty="0"/>
          </a:p>
          <a:p>
            <a:pPr marL="0" indent="0" algn="ctr">
              <a:buFont typeface="Arial" panose="020B0604020202020204" pitchFamily="34" charset="0"/>
              <a:buNone/>
            </a:pPr>
            <a:endParaRPr lang="de-DE" sz="2800" b="1" dirty="0"/>
          </a:p>
          <a:p>
            <a:pPr marL="0" indent="0" algn="ctr">
              <a:buFont typeface="Arial" panose="020B0604020202020204" pitchFamily="34" charset="0"/>
              <a:buNone/>
            </a:pPr>
            <a:endParaRPr lang="de-DE" sz="2800" b="1" dirty="0"/>
          </a:p>
          <a:p>
            <a:pPr marL="0" indent="0" algn="ctr">
              <a:buFont typeface="Arial" panose="020B0604020202020204" pitchFamily="34" charset="0"/>
              <a:buNone/>
            </a:pPr>
            <a:endParaRPr lang="de-DE" sz="2800" b="1" dirty="0"/>
          </a:p>
          <a:p>
            <a:pPr marL="0" indent="0">
              <a:buFont typeface="Arial" panose="020B0604020202020204" pitchFamily="34" charset="0"/>
              <a:buNone/>
            </a:pPr>
            <a:r>
              <a:rPr lang="de-DE" sz="2800" b="1" dirty="0"/>
              <a:t>Steckdose                    vs.                Autobatterie</a:t>
            </a:r>
            <a:endParaRPr lang="de-DE" sz="2800" dirty="0"/>
          </a:p>
          <a:p>
            <a:pPr marL="0" indent="0" algn="ctr">
              <a:buFont typeface="Arial" panose="020B0604020202020204" pitchFamily="34" charset="0"/>
              <a:buNone/>
            </a:pPr>
            <a:endParaRPr lang="de-DE" sz="2800" b="1" dirty="0"/>
          </a:p>
        </p:txBody>
      </p:sp>
    </p:spTree>
    <p:extLst>
      <p:ext uri="{BB962C8B-B14F-4D97-AF65-F5344CB8AC3E}">
        <p14:creationId xmlns:p14="http://schemas.microsoft.com/office/powerpoint/2010/main" val="11789184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Zusammenhang zwischen Energiestrom und Elektronenstrom – Einführung Spannung quantitativ</a:t>
            </a:r>
          </a:p>
        </p:txBody>
      </p:sp>
      <mc:AlternateContent xmlns:mc="http://schemas.openxmlformats.org/markup-compatibility/2006" xmlns:a14="http://schemas.microsoft.com/office/drawing/2010/main">
        <mc:Choice Requires="a14">
          <p:sp>
            <p:nvSpPr>
              <p:cNvPr id="3" name="Inhaltsplatzhalter 2"/>
              <p:cNvSpPr>
                <a:spLocks noGrp="1"/>
              </p:cNvSpPr>
              <p:nvPr>
                <p:ph idx="1"/>
              </p:nvPr>
            </p:nvSpPr>
            <p:spPr>
              <a:xfrm>
                <a:off x="3394914" y="1700808"/>
                <a:ext cx="5291886" cy="4752528"/>
              </a:xfrm>
            </p:spPr>
            <p:txBody>
              <a:bodyPr/>
              <a:lstStyle/>
              <a:p>
                <a:r>
                  <a:rPr lang="de-DE" dirty="0"/>
                  <a:t>Energiestrom und Elektronenstrom sind proportional zueinander</a:t>
                </a:r>
              </a:p>
              <a:p>
                <a:r>
                  <a:rPr lang="de-DE" dirty="0"/>
                  <a:t>Die Steigung im </a:t>
                </a:r>
                <a:r>
                  <a:rPr lang="de-DE" i="1" dirty="0"/>
                  <a:t>I</a:t>
                </a:r>
                <a:r>
                  <a:rPr lang="de-DE" dirty="0"/>
                  <a:t>-</a:t>
                </a:r>
                <a:r>
                  <a:rPr lang="de-DE" i="1" dirty="0"/>
                  <a:t>P</a:t>
                </a:r>
                <a:r>
                  <a:rPr lang="de-DE" dirty="0"/>
                  <a:t>-Diagramm ist ein Maß für die Spannung </a:t>
                </a:r>
                <a:r>
                  <a:rPr lang="de-DE" i="1" dirty="0"/>
                  <a:t>U</a:t>
                </a:r>
                <a:r>
                  <a:rPr lang="de-DE" dirty="0"/>
                  <a:t>:</a:t>
                </a:r>
              </a:p>
              <a:p>
                <a14:m>
                  <m:oMath xmlns:m="http://schemas.openxmlformats.org/officeDocument/2006/math">
                    <m:r>
                      <a:rPr lang="de-DE" b="0" i="1" smtClean="0">
                        <a:latin typeface="Cambria Math" panose="02040503050406030204" pitchFamily="18" charset="0"/>
                      </a:rPr>
                      <m:t>𝑈</m:t>
                    </m:r>
                    <m:r>
                      <a:rPr lang="de-DE" b="0" i="1" smtClean="0">
                        <a:latin typeface="Cambria Math" panose="02040503050406030204" pitchFamily="18" charset="0"/>
                      </a:rPr>
                      <m:t>=</m:t>
                    </m:r>
                    <m:f>
                      <m:fPr>
                        <m:ctrlPr>
                          <a:rPr lang="de-DE" b="0" i="1" smtClean="0">
                            <a:latin typeface="Cambria Math" panose="02040503050406030204" pitchFamily="18" charset="0"/>
                          </a:rPr>
                        </m:ctrlPr>
                      </m:fPr>
                      <m:num>
                        <m:sSub>
                          <m:sSubPr>
                            <m:ctrlPr>
                              <a:rPr lang="de-DE" i="1">
                                <a:latin typeface="Cambria Math" panose="02040503050406030204" pitchFamily="18" charset="0"/>
                              </a:rPr>
                            </m:ctrlPr>
                          </m:sSubPr>
                          <m:e>
                            <m:r>
                              <a:rPr lang="de-DE" i="1">
                                <a:latin typeface="Cambria Math" panose="02040503050406030204" pitchFamily="18" charset="0"/>
                              </a:rPr>
                              <m:t>𝑃</m:t>
                            </m:r>
                          </m:e>
                          <m:sub>
                            <m:r>
                              <m:rPr>
                                <m:sty m:val="p"/>
                              </m:rPr>
                              <a:rPr lang="de-DE">
                                <a:latin typeface="Cambria Math" panose="02040503050406030204" pitchFamily="18" charset="0"/>
                              </a:rPr>
                              <m:t>el</m:t>
                            </m:r>
                          </m:sub>
                        </m:sSub>
                      </m:num>
                      <m:den>
                        <m:r>
                          <a:rPr lang="de-DE" b="0" i="1" smtClean="0">
                            <a:latin typeface="Cambria Math" panose="02040503050406030204" pitchFamily="18" charset="0"/>
                          </a:rPr>
                          <m:t>𝐼</m:t>
                        </m:r>
                      </m:den>
                    </m:f>
                  </m:oMath>
                </a14:m>
                <a:endParaRPr lang="de-DE" dirty="0"/>
              </a:p>
              <a:p>
                <a:endParaRPr lang="de-DE" dirty="0"/>
              </a:p>
              <a:p>
                <a:endParaRPr lang="de-DE" dirty="0"/>
              </a:p>
              <a:p>
                <a:endParaRPr lang="de-DE" dirty="0"/>
              </a:p>
              <a:p>
                <a:r>
                  <a:rPr lang="de-DE" dirty="0">
                    <a:solidFill>
                      <a:srgbClr val="FF0000"/>
                    </a:solidFill>
                  </a:rPr>
                  <a:t>Quantitative Einführung „wie immer“</a:t>
                </a:r>
              </a:p>
            </p:txBody>
          </p:sp>
        </mc:Choice>
        <mc:Fallback xmlns="">
          <p:sp>
            <p:nvSpPr>
              <p:cNvPr id="3" name="Inhaltsplatzhalter 2"/>
              <p:cNvSpPr>
                <a:spLocks noGrp="1" noRot="1" noChangeAspect="1" noMove="1" noResize="1" noEditPoints="1" noAdjustHandles="1" noChangeArrowheads="1" noChangeShapeType="1" noTextEdit="1"/>
              </p:cNvSpPr>
              <p:nvPr>
                <p:ph idx="1"/>
              </p:nvPr>
            </p:nvSpPr>
            <p:spPr>
              <a:xfrm>
                <a:off x="3394914" y="1700808"/>
                <a:ext cx="5291886" cy="4752528"/>
              </a:xfrm>
              <a:blipFill>
                <a:blip r:embed="rId2"/>
                <a:stretch>
                  <a:fillRect l="-1037" t="-513"/>
                </a:stretch>
              </a:blipFill>
            </p:spPr>
            <p:txBody>
              <a:bodyPr/>
              <a:lstStyle/>
              <a:p>
                <a:r>
                  <a:rPr lang="de-DE">
                    <a:noFill/>
                  </a:rPr>
                  <a:t> </a:t>
                </a:r>
              </a:p>
            </p:txBody>
          </p:sp>
        </mc:Fallback>
      </mc:AlternateContent>
      <p:sp>
        <p:nvSpPr>
          <p:cNvPr id="4" name="Foliennummernplatzhalter 3"/>
          <p:cNvSpPr>
            <a:spLocks noGrp="1"/>
          </p:cNvSpPr>
          <p:nvPr>
            <p:ph type="sldNum" sz="quarter" idx="12"/>
          </p:nvPr>
        </p:nvSpPr>
        <p:spPr/>
        <p:txBody>
          <a:bodyPr/>
          <a:lstStyle/>
          <a:p>
            <a:fld id="{2F5D934E-5994-4FFF-BD4D-4DFEEF458438}" type="slidenum">
              <a:rPr lang="de-DE" smtClean="0"/>
              <a:t>29</a:t>
            </a:fld>
            <a:endParaRPr lang="de-DE"/>
          </a:p>
        </p:txBody>
      </p:sp>
      <p:pic>
        <p:nvPicPr>
          <p:cNvPr id="8" name="Grafik 7">
            <a:extLst>
              <a:ext uri="{FF2B5EF4-FFF2-40B4-BE49-F238E27FC236}">
                <a16:creationId xmlns:a16="http://schemas.microsoft.com/office/drawing/2014/main" id="{871AB813-2B4B-371E-692F-3EFA6C86D79B}"/>
              </a:ext>
            </a:extLst>
          </p:cNvPr>
          <p:cNvPicPr>
            <a:picLocks noChangeAspect="1"/>
          </p:cNvPicPr>
          <p:nvPr/>
        </p:nvPicPr>
        <p:blipFill>
          <a:blip r:embed="rId3"/>
          <a:stretch>
            <a:fillRect/>
          </a:stretch>
        </p:blipFill>
        <p:spPr>
          <a:xfrm>
            <a:off x="464371" y="1696392"/>
            <a:ext cx="2930543" cy="4752528"/>
          </a:xfrm>
          <a:prstGeom prst="rect">
            <a:avLst/>
          </a:prstGeom>
        </p:spPr>
      </p:pic>
    </p:spTree>
    <p:extLst>
      <p:ext uri="{BB962C8B-B14F-4D97-AF65-F5344CB8AC3E}">
        <p14:creationId xmlns:p14="http://schemas.microsoft.com/office/powerpoint/2010/main" val="23710984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ABEFF-C9A6-85F2-C2E4-A5D936E4BA2B}"/>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4918EBFB-9DAD-A174-5465-8C8C75B7ACB7}"/>
              </a:ext>
            </a:extLst>
          </p:cNvPr>
          <p:cNvSpPr>
            <a:spLocks noGrp="1"/>
          </p:cNvSpPr>
          <p:nvPr>
            <p:ph type="title"/>
          </p:nvPr>
        </p:nvSpPr>
        <p:spPr/>
        <p:txBody>
          <a:bodyPr/>
          <a:lstStyle/>
          <a:p>
            <a:r>
              <a:rPr lang="de-DE" dirty="0"/>
              <a:t>Zusammenhang zwischen Energiestrom und Elektronenstrom – Einführung Spannung quantitativ</a:t>
            </a:r>
          </a:p>
        </p:txBody>
      </p:sp>
      <p:sp>
        <p:nvSpPr>
          <p:cNvPr id="3" name="Inhaltsplatzhalter 2">
            <a:extLst>
              <a:ext uri="{FF2B5EF4-FFF2-40B4-BE49-F238E27FC236}">
                <a16:creationId xmlns:a16="http://schemas.microsoft.com/office/drawing/2014/main" id="{6BDD0ECC-EFBF-2414-0618-3ECF635300CA}"/>
              </a:ext>
            </a:extLst>
          </p:cNvPr>
          <p:cNvSpPr>
            <a:spLocks noGrp="1"/>
          </p:cNvSpPr>
          <p:nvPr>
            <p:ph idx="1"/>
          </p:nvPr>
        </p:nvSpPr>
        <p:spPr>
          <a:xfrm>
            <a:off x="3394914" y="1700808"/>
            <a:ext cx="5291886" cy="4752528"/>
          </a:xfrm>
        </p:spPr>
        <p:txBody>
          <a:bodyPr/>
          <a:lstStyle/>
          <a:p>
            <a:endParaRPr lang="de-DE" dirty="0"/>
          </a:p>
        </p:txBody>
      </p:sp>
      <p:sp>
        <p:nvSpPr>
          <p:cNvPr id="4" name="Foliennummernplatzhalter 3">
            <a:extLst>
              <a:ext uri="{FF2B5EF4-FFF2-40B4-BE49-F238E27FC236}">
                <a16:creationId xmlns:a16="http://schemas.microsoft.com/office/drawing/2014/main" id="{4B5EE05A-7678-3807-A3A4-51950C10FE6F}"/>
              </a:ext>
            </a:extLst>
          </p:cNvPr>
          <p:cNvSpPr>
            <a:spLocks noGrp="1"/>
          </p:cNvSpPr>
          <p:nvPr>
            <p:ph type="sldNum" sz="quarter" idx="12"/>
          </p:nvPr>
        </p:nvSpPr>
        <p:spPr/>
        <p:txBody>
          <a:bodyPr/>
          <a:lstStyle/>
          <a:p>
            <a:fld id="{2F5D934E-5994-4FFF-BD4D-4DFEEF458438}" type="slidenum">
              <a:rPr lang="de-DE" smtClean="0"/>
              <a:t>30</a:t>
            </a:fld>
            <a:endParaRPr lang="de-DE"/>
          </a:p>
        </p:txBody>
      </p:sp>
      <p:pic>
        <p:nvPicPr>
          <p:cNvPr id="6" name="Grafik 5">
            <a:extLst>
              <a:ext uri="{FF2B5EF4-FFF2-40B4-BE49-F238E27FC236}">
                <a16:creationId xmlns:a16="http://schemas.microsoft.com/office/drawing/2014/main" id="{AF401A24-AA49-8E52-F54F-E1690AFE75F8}"/>
              </a:ext>
            </a:extLst>
          </p:cNvPr>
          <p:cNvPicPr>
            <a:picLocks noChangeAspect="1"/>
          </p:cNvPicPr>
          <p:nvPr/>
        </p:nvPicPr>
        <p:blipFill>
          <a:blip r:embed="rId2"/>
          <a:srcRect b="39961"/>
          <a:stretch/>
        </p:blipFill>
        <p:spPr>
          <a:xfrm>
            <a:off x="810715" y="1700808"/>
            <a:ext cx="7630299" cy="4176464"/>
          </a:xfrm>
          <a:prstGeom prst="rect">
            <a:avLst/>
          </a:prstGeom>
        </p:spPr>
      </p:pic>
    </p:spTree>
    <p:extLst>
      <p:ext uri="{BB962C8B-B14F-4D97-AF65-F5344CB8AC3E}">
        <p14:creationId xmlns:p14="http://schemas.microsoft.com/office/powerpoint/2010/main" val="32966150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B73161-F1CA-8DAB-8282-CFA4C69D7542}"/>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20887BCA-14AB-B84F-B269-161F022E49AA}"/>
              </a:ext>
            </a:extLst>
          </p:cNvPr>
          <p:cNvSpPr>
            <a:spLocks noGrp="1"/>
          </p:cNvSpPr>
          <p:nvPr>
            <p:ph type="title"/>
          </p:nvPr>
        </p:nvSpPr>
        <p:spPr/>
        <p:txBody>
          <a:bodyPr/>
          <a:lstStyle/>
          <a:p>
            <a:r>
              <a:rPr lang="de-DE" dirty="0"/>
              <a:t>Zusammenhang zwischen Energiestrom und Elektronenstrom – Einführung Spannung quantitativ</a:t>
            </a:r>
          </a:p>
        </p:txBody>
      </p:sp>
      <p:pic>
        <p:nvPicPr>
          <p:cNvPr id="7" name="Inhaltsplatzhalter 6">
            <a:extLst>
              <a:ext uri="{FF2B5EF4-FFF2-40B4-BE49-F238E27FC236}">
                <a16:creationId xmlns:a16="http://schemas.microsoft.com/office/drawing/2014/main" id="{F7DB6C84-4778-5412-FC3A-516F6ECB18BC}"/>
              </a:ext>
            </a:extLst>
          </p:cNvPr>
          <p:cNvPicPr>
            <a:picLocks noGrp="1" noChangeAspect="1"/>
          </p:cNvPicPr>
          <p:nvPr>
            <p:ph idx="1"/>
          </p:nvPr>
        </p:nvPicPr>
        <p:blipFill>
          <a:blip r:embed="rId2"/>
          <a:stretch>
            <a:fillRect/>
          </a:stretch>
        </p:blipFill>
        <p:spPr>
          <a:xfrm>
            <a:off x="971601" y="1538713"/>
            <a:ext cx="7715200" cy="3862427"/>
          </a:xfrm>
        </p:spPr>
      </p:pic>
      <p:sp>
        <p:nvSpPr>
          <p:cNvPr id="4" name="Foliennummernplatzhalter 3">
            <a:extLst>
              <a:ext uri="{FF2B5EF4-FFF2-40B4-BE49-F238E27FC236}">
                <a16:creationId xmlns:a16="http://schemas.microsoft.com/office/drawing/2014/main" id="{6ACFFCE3-01E1-9EBE-0126-1A9EB39ED2EA}"/>
              </a:ext>
            </a:extLst>
          </p:cNvPr>
          <p:cNvSpPr>
            <a:spLocks noGrp="1"/>
          </p:cNvSpPr>
          <p:nvPr>
            <p:ph type="sldNum" sz="quarter" idx="12"/>
          </p:nvPr>
        </p:nvSpPr>
        <p:spPr/>
        <p:txBody>
          <a:bodyPr/>
          <a:lstStyle/>
          <a:p>
            <a:fld id="{2F5D934E-5994-4FFF-BD4D-4DFEEF458438}" type="slidenum">
              <a:rPr lang="de-DE" smtClean="0"/>
              <a:t>31</a:t>
            </a:fld>
            <a:endParaRPr lang="de-DE"/>
          </a:p>
        </p:txBody>
      </p:sp>
      <p:sp>
        <p:nvSpPr>
          <p:cNvPr id="8" name="Textfeld 7">
            <a:extLst>
              <a:ext uri="{FF2B5EF4-FFF2-40B4-BE49-F238E27FC236}">
                <a16:creationId xmlns:a16="http://schemas.microsoft.com/office/drawing/2014/main" id="{911ACB19-C25A-62FE-F501-CF636ECA3801}"/>
              </a:ext>
            </a:extLst>
          </p:cNvPr>
          <p:cNvSpPr txBox="1"/>
          <p:nvPr/>
        </p:nvSpPr>
        <p:spPr>
          <a:xfrm>
            <a:off x="971600" y="5401140"/>
            <a:ext cx="7571183" cy="369332"/>
          </a:xfrm>
          <a:prstGeom prst="rect">
            <a:avLst/>
          </a:prstGeom>
          <a:noFill/>
        </p:spPr>
        <p:txBody>
          <a:bodyPr wrap="square" rtlCol="0">
            <a:spAutoFit/>
          </a:bodyPr>
          <a:lstStyle/>
          <a:p>
            <a:r>
              <a:rPr lang="de-DE" dirty="0"/>
              <a:t>Wie kann man das Experiment im Fahrradkettenmodell beschreiben?</a:t>
            </a:r>
          </a:p>
        </p:txBody>
      </p:sp>
      <p:sp>
        <p:nvSpPr>
          <p:cNvPr id="9" name="Rechteck 8">
            <a:extLst>
              <a:ext uri="{FF2B5EF4-FFF2-40B4-BE49-F238E27FC236}">
                <a16:creationId xmlns:a16="http://schemas.microsoft.com/office/drawing/2014/main" id="{24853E8F-AC18-01DE-CD3A-C6EB82ECBEDD}"/>
              </a:ext>
            </a:extLst>
          </p:cNvPr>
          <p:cNvSpPr/>
          <p:nvPr/>
        </p:nvSpPr>
        <p:spPr>
          <a:xfrm>
            <a:off x="3635896" y="2636912"/>
            <a:ext cx="1224136" cy="21602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0" name="Rechteck 9">
            <a:extLst>
              <a:ext uri="{FF2B5EF4-FFF2-40B4-BE49-F238E27FC236}">
                <a16:creationId xmlns:a16="http://schemas.microsoft.com/office/drawing/2014/main" id="{47CD26F7-7A8F-4FF7-7E15-43C6632FBFF3}"/>
              </a:ext>
            </a:extLst>
          </p:cNvPr>
          <p:cNvSpPr/>
          <p:nvPr/>
        </p:nvSpPr>
        <p:spPr>
          <a:xfrm>
            <a:off x="6422815" y="2655965"/>
            <a:ext cx="1224136" cy="21602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5347620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A948367-6F85-D689-6893-6A5E840DC019}"/>
              </a:ext>
            </a:extLst>
          </p:cNvPr>
          <p:cNvSpPr>
            <a:spLocks noGrp="1"/>
          </p:cNvSpPr>
          <p:nvPr>
            <p:ph type="title"/>
          </p:nvPr>
        </p:nvSpPr>
        <p:spPr/>
        <p:txBody>
          <a:bodyPr/>
          <a:lstStyle/>
          <a:p>
            <a:r>
              <a:rPr lang="de-DE" dirty="0"/>
              <a:t>Auswahlkarten – welche vier Karten beschreiben das Experiment bzw. die Vorstellungshilfe korrekt?</a:t>
            </a:r>
          </a:p>
        </p:txBody>
      </p:sp>
      <p:pic>
        <p:nvPicPr>
          <p:cNvPr id="5" name="Inhaltsplatzhalter 4">
            <a:extLst>
              <a:ext uri="{FF2B5EF4-FFF2-40B4-BE49-F238E27FC236}">
                <a16:creationId xmlns:a16="http://schemas.microsoft.com/office/drawing/2014/main" id="{0D5DFCC3-2678-03A9-6777-1A3A86F16070}"/>
              </a:ext>
            </a:extLst>
          </p:cNvPr>
          <p:cNvPicPr>
            <a:picLocks noGrp="1" noChangeAspect="1"/>
          </p:cNvPicPr>
          <p:nvPr>
            <p:ph idx="1"/>
          </p:nvPr>
        </p:nvPicPr>
        <p:blipFill>
          <a:blip r:embed="rId2"/>
          <a:stretch>
            <a:fillRect/>
          </a:stretch>
        </p:blipFill>
        <p:spPr>
          <a:xfrm>
            <a:off x="504799" y="1700213"/>
            <a:ext cx="8134401" cy="4752975"/>
          </a:xfrm>
        </p:spPr>
      </p:pic>
    </p:spTree>
    <p:extLst>
      <p:ext uri="{BB962C8B-B14F-4D97-AF65-F5344CB8AC3E}">
        <p14:creationId xmlns:p14="http://schemas.microsoft.com/office/powerpoint/2010/main" val="42650600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3CA282-0FE1-A816-4888-B2B3EB424DEB}"/>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4B29EB10-F840-ECF8-0622-3FF6762B1FB8}"/>
              </a:ext>
            </a:extLst>
          </p:cNvPr>
          <p:cNvSpPr>
            <a:spLocks noGrp="1"/>
          </p:cNvSpPr>
          <p:nvPr>
            <p:ph type="title"/>
          </p:nvPr>
        </p:nvSpPr>
        <p:spPr/>
        <p:txBody>
          <a:bodyPr/>
          <a:lstStyle/>
          <a:p>
            <a:r>
              <a:rPr lang="de-DE" dirty="0"/>
              <a:t>Zusammenhang zwischen Energiestrom und Elektronenstrom – Einführung Spannung quantitativ</a:t>
            </a:r>
          </a:p>
        </p:txBody>
      </p:sp>
      <p:sp>
        <p:nvSpPr>
          <p:cNvPr id="3" name="Inhaltsplatzhalter 2">
            <a:extLst>
              <a:ext uri="{FF2B5EF4-FFF2-40B4-BE49-F238E27FC236}">
                <a16:creationId xmlns:a16="http://schemas.microsoft.com/office/drawing/2014/main" id="{9042D878-5A2B-41DF-D4DF-F6B4863B5B17}"/>
              </a:ext>
            </a:extLst>
          </p:cNvPr>
          <p:cNvSpPr>
            <a:spLocks noGrp="1"/>
          </p:cNvSpPr>
          <p:nvPr>
            <p:ph idx="1"/>
          </p:nvPr>
        </p:nvSpPr>
        <p:spPr>
          <a:xfrm>
            <a:off x="3394914" y="1700808"/>
            <a:ext cx="5291886" cy="4752528"/>
          </a:xfrm>
        </p:spPr>
        <p:txBody>
          <a:bodyPr/>
          <a:lstStyle/>
          <a:p>
            <a:endParaRPr lang="de-DE" dirty="0"/>
          </a:p>
        </p:txBody>
      </p:sp>
      <p:sp>
        <p:nvSpPr>
          <p:cNvPr id="4" name="Foliennummernplatzhalter 3">
            <a:extLst>
              <a:ext uri="{FF2B5EF4-FFF2-40B4-BE49-F238E27FC236}">
                <a16:creationId xmlns:a16="http://schemas.microsoft.com/office/drawing/2014/main" id="{809FBC3B-857F-326D-DA41-F59CEF1321B3}"/>
              </a:ext>
            </a:extLst>
          </p:cNvPr>
          <p:cNvSpPr>
            <a:spLocks noGrp="1"/>
          </p:cNvSpPr>
          <p:nvPr>
            <p:ph type="sldNum" sz="quarter" idx="12"/>
          </p:nvPr>
        </p:nvSpPr>
        <p:spPr/>
        <p:txBody>
          <a:bodyPr/>
          <a:lstStyle/>
          <a:p>
            <a:fld id="{2F5D934E-5994-4FFF-BD4D-4DFEEF458438}" type="slidenum">
              <a:rPr lang="de-DE" smtClean="0"/>
              <a:t>33</a:t>
            </a:fld>
            <a:endParaRPr lang="de-DE"/>
          </a:p>
        </p:txBody>
      </p:sp>
      <p:pic>
        <p:nvPicPr>
          <p:cNvPr id="6" name="Grafik 5">
            <a:extLst>
              <a:ext uri="{FF2B5EF4-FFF2-40B4-BE49-F238E27FC236}">
                <a16:creationId xmlns:a16="http://schemas.microsoft.com/office/drawing/2014/main" id="{79634747-FE4D-B566-5400-77295192A8B4}"/>
              </a:ext>
            </a:extLst>
          </p:cNvPr>
          <p:cNvPicPr>
            <a:picLocks noChangeAspect="1"/>
          </p:cNvPicPr>
          <p:nvPr/>
        </p:nvPicPr>
        <p:blipFill>
          <a:blip r:embed="rId2"/>
          <a:srcRect t="46077"/>
          <a:stretch/>
        </p:blipFill>
        <p:spPr>
          <a:xfrm>
            <a:off x="163863" y="1665072"/>
            <a:ext cx="8275474" cy="4068184"/>
          </a:xfrm>
          <a:prstGeom prst="rect">
            <a:avLst/>
          </a:prstGeom>
        </p:spPr>
      </p:pic>
    </p:spTree>
    <p:extLst>
      <p:ext uri="{BB962C8B-B14F-4D97-AF65-F5344CB8AC3E}">
        <p14:creationId xmlns:p14="http://schemas.microsoft.com/office/powerpoint/2010/main" val="7222490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077365-CEC5-784E-93B4-CE40C583B6B0}"/>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3B1CAF3D-A849-6C90-861B-E4DB457D08A0}"/>
              </a:ext>
            </a:extLst>
          </p:cNvPr>
          <p:cNvSpPr>
            <a:spLocks noGrp="1"/>
          </p:cNvSpPr>
          <p:nvPr>
            <p:ph type="title"/>
          </p:nvPr>
        </p:nvSpPr>
        <p:spPr/>
        <p:txBody>
          <a:bodyPr/>
          <a:lstStyle/>
          <a:p>
            <a:r>
              <a:rPr lang="de-DE" dirty="0"/>
              <a:t>Zusammenhang zwischen Energiestrom und Elektronenstrom – Einführung Spannung quantitativ</a:t>
            </a:r>
          </a:p>
        </p:txBody>
      </p:sp>
      <p:pic>
        <p:nvPicPr>
          <p:cNvPr id="7" name="Inhaltsplatzhalter 6" descr="Ein Bild, das Text, Screenshot enthält.&#10;&#10;KI-generierte Inhalte können fehlerhaft sein.">
            <a:extLst>
              <a:ext uri="{FF2B5EF4-FFF2-40B4-BE49-F238E27FC236}">
                <a16:creationId xmlns:a16="http://schemas.microsoft.com/office/drawing/2014/main" id="{B7B52324-B37E-3B0F-67FC-38470AF504B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34452" y="1700213"/>
            <a:ext cx="5213559" cy="4752975"/>
          </a:xfrm>
        </p:spPr>
      </p:pic>
      <p:sp>
        <p:nvSpPr>
          <p:cNvPr id="4" name="Foliennummernplatzhalter 3">
            <a:extLst>
              <a:ext uri="{FF2B5EF4-FFF2-40B4-BE49-F238E27FC236}">
                <a16:creationId xmlns:a16="http://schemas.microsoft.com/office/drawing/2014/main" id="{A32015C5-5F90-B9B3-80D4-3FE643DF2014}"/>
              </a:ext>
            </a:extLst>
          </p:cNvPr>
          <p:cNvSpPr>
            <a:spLocks noGrp="1"/>
          </p:cNvSpPr>
          <p:nvPr>
            <p:ph type="sldNum" sz="quarter" idx="12"/>
          </p:nvPr>
        </p:nvSpPr>
        <p:spPr/>
        <p:txBody>
          <a:bodyPr/>
          <a:lstStyle/>
          <a:p>
            <a:fld id="{2F5D934E-5994-4FFF-BD4D-4DFEEF458438}" type="slidenum">
              <a:rPr lang="de-DE" smtClean="0"/>
              <a:t>34</a:t>
            </a:fld>
            <a:endParaRPr lang="de-DE"/>
          </a:p>
        </p:txBody>
      </p:sp>
      <p:sp>
        <p:nvSpPr>
          <p:cNvPr id="8" name="Inhaltsplatzhalter 2">
            <a:extLst>
              <a:ext uri="{FF2B5EF4-FFF2-40B4-BE49-F238E27FC236}">
                <a16:creationId xmlns:a16="http://schemas.microsoft.com/office/drawing/2014/main" id="{2D336F9A-7116-6D98-078F-F44CC99CA789}"/>
              </a:ext>
            </a:extLst>
          </p:cNvPr>
          <p:cNvSpPr txBox="1">
            <a:spLocks/>
          </p:cNvSpPr>
          <p:nvPr/>
        </p:nvSpPr>
        <p:spPr>
          <a:xfrm>
            <a:off x="514039" y="1858713"/>
            <a:ext cx="5291886" cy="4752528"/>
          </a:xfrm>
          <a:prstGeom prst="rect">
            <a:avLst/>
          </a:prstGeom>
        </p:spPr>
        <p:txBody>
          <a:bodyPr vert="horz" lIns="91440" tIns="45720" rIns="91440" bIns="45720" rtlCol="0">
            <a:normAutofit/>
          </a:bodyPr>
          <a:lstStyle>
            <a:lvl1pPr marL="357188" indent="-357188" algn="l" defTabSz="914400" rtl="0" eaLnBrk="1" latinLnBrk="0" hangingPunct="1">
              <a:spcBef>
                <a:spcPct val="20000"/>
              </a:spcBef>
              <a:buClr>
                <a:srgbClr val="980528"/>
              </a:buClr>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22300" indent="-265113" algn="l" defTabSz="914400" rtl="0" eaLnBrk="1" latinLnBrk="0" hangingPunct="1">
              <a:spcBef>
                <a:spcPct val="20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spcBef>
                <a:spcPct val="200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spcBef>
                <a:spcPct val="200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spcBef>
                <a:spcPct val="200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de-DE" dirty="0"/>
              <a:t>Fahrradketten-Modell</a:t>
            </a:r>
          </a:p>
          <a:p>
            <a:pPr marL="0" indent="0">
              <a:buNone/>
            </a:pPr>
            <a:r>
              <a:rPr lang="de-DE" dirty="0"/>
              <a:t>ist auch bei der </a:t>
            </a:r>
          </a:p>
          <a:p>
            <a:pPr marL="0" indent="0">
              <a:buNone/>
            </a:pPr>
            <a:r>
              <a:rPr lang="de-DE" dirty="0"/>
              <a:t>quantitativen Einführung</a:t>
            </a:r>
          </a:p>
          <a:p>
            <a:pPr marL="0" indent="0">
              <a:buNone/>
            </a:pPr>
            <a:r>
              <a:rPr lang="de-DE" dirty="0"/>
              <a:t>der Spannung hilfreich.</a:t>
            </a:r>
          </a:p>
          <a:p>
            <a:pPr marL="0" indent="0">
              <a:buNone/>
            </a:pPr>
            <a:endParaRPr lang="de-DE" dirty="0"/>
          </a:p>
          <a:p>
            <a:pPr marL="0" indent="0">
              <a:buNone/>
            </a:pPr>
            <a:endParaRPr lang="de-DE" dirty="0"/>
          </a:p>
          <a:p>
            <a:pPr marL="0" indent="0">
              <a:buNone/>
            </a:pPr>
            <a:r>
              <a:rPr lang="de-DE" dirty="0"/>
              <a:t>Fahrrad fährt gleich </a:t>
            </a:r>
          </a:p>
          <a:p>
            <a:pPr marL="0" indent="0">
              <a:buNone/>
            </a:pPr>
            <a:r>
              <a:rPr lang="de-DE" dirty="0"/>
              <a:t>schnell, dafür muss aber </a:t>
            </a:r>
          </a:p>
          <a:p>
            <a:pPr marL="0" indent="0">
              <a:buNone/>
            </a:pPr>
            <a:r>
              <a:rPr lang="de-DE" dirty="0"/>
              <a:t>eine größere Energie </a:t>
            </a:r>
          </a:p>
          <a:p>
            <a:pPr marL="0" indent="0">
              <a:buNone/>
            </a:pPr>
            <a:r>
              <a:rPr lang="de-DE" dirty="0"/>
              <a:t>übertragen werden.</a:t>
            </a:r>
          </a:p>
        </p:txBody>
      </p:sp>
    </p:spTree>
    <p:extLst>
      <p:ext uri="{BB962C8B-B14F-4D97-AF65-F5344CB8AC3E}">
        <p14:creationId xmlns:p14="http://schemas.microsoft.com/office/powerpoint/2010/main" val="15381826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Überblick über den modellbasierten </a:t>
            </a:r>
            <a:br>
              <a:rPr lang="de-DE" dirty="0"/>
            </a:br>
            <a:r>
              <a:rPr lang="de-DE" dirty="0"/>
              <a:t>Elektrizitätslehre-Unterricht der Sek I</a:t>
            </a:r>
          </a:p>
        </p:txBody>
      </p:sp>
      <mc:AlternateContent xmlns:mc="http://schemas.openxmlformats.org/markup-compatibility/2006" xmlns:a14="http://schemas.microsoft.com/office/drawing/2010/main">
        <mc:Choice Requires="a14">
          <p:sp>
            <p:nvSpPr>
              <p:cNvPr id="3" name="Inhaltsplatzhalter 2"/>
              <p:cNvSpPr>
                <a:spLocks noGrp="1"/>
              </p:cNvSpPr>
              <p:nvPr>
                <p:ph idx="1"/>
              </p:nvPr>
            </p:nvSpPr>
            <p:spPr>
              <a:xfrm>
                <a:off x="457200" y="1988840"/>
                <a:ext cx="8229600" cy="4464496"/>
              </a:xfrm>
            </p:spPr>
            <p:txBody>
              <a:bodyPr>
                <a:normAutofit/>
              </a:bodyPr>
              <a:lstStyle/>
              <a:p>
                <a:pPr marL="457200" indent="-457200">
                  <a:buAutoNum type="arabicPeriod"/>
                </a:pPr>
                <a:r>
                  <a:rPr lang="de-DE" dirty="0"/>
                  <a:t>Das Fahrrad als Vorstellungshilfe</a:t>
                </a:r>
              </a:p>
              <a:p>
                <a:pPr marL="457200" indent="-457200">
                  <a:buAutoNum type="arabicPeriod"/>
                </a:pPr>
                <a:r>
                  <a:rPr lang="de-DE" dirty="0"/>
                  <a:t>Antrieb, Strom, Widerstand</a:t>
                </a:r>
              </a:p>
              <a:p>
                <a:pPr marL="457200" indent="-457200">
                  <a:buFont typeface="Arial" panose="020B0604020202020204" pitchFamily="34" charset="0"/>
                  <a:buAutoNum type="arabicPeriod"/>
                </a:pPr>
                <a:r>
                  <a:rPr lang="de-DE" dirty="0"/>
                  <a:t>Energietransport durch Kreisläufe </a:t>
                </a:r>
              </a:p>
              <a:p>
                <a:pPr marL="457200" indent="-457200">
                  <a:buAutoNum type="arabicPeriod"/>
                </a:pPr>
                <a:r>
                  <a:rPr lang="de-DE" dirty="0"/>
                  <a:t>Der elektrische Strom </a:t>
                </a:r>
              </a:p>
              <a:p>
                <a:pPr marL="457200" indent="-457200">
                  <a:buAutoNum type="arabicPeriod"/>
                </a:pPr>
                <a:r>
                  <a:rPr lang="de-DE" dirty="0"/>
                  <a:t>Schaltskizzen</a:t>
                </a:r>
              </a:p>
              <a:p>
                <a:pPr marL="457200" indent="-457200">
                  <a:buAutoNum type="arabicPeriod"/>
                </a:pPr>
                <a:r>
                  <a:rPr lang="de-DE" dirty="0"/>
                  <a:t>Die Spannung </a:t>
                </a:r>
                <a14:m>
                  <m:oMath xmlns:m="http://schemas.openxmlformats.org/officeDocument/2006/math">
                    <m:r>
                      <a:rPr lang="de-DE" i="1">
                        <a:latin typeface="Cambria Math"/>
                      </a:rPr>
                      <m:t>𝑈</m:t>
                    </m:r>
                    <m:r>
                      <a:rPr lang="de-DE" i="1">
                        <a:latin typeface="Cambria Math"/>
                      </a:rPr>
                      <m:t>=</m:t>
                    </m:r>
                    <m:r>
                      <a:rPr lang="de-DE" i="1">
                        <a:latin typeface="Cambria Math"/>
                      </a:rPr>
                      <m:t>𝑃</m:t>
                    </m:r>
                    <m:r>
                      <a:rPr lang="de-DE" i="1">
                        <a:latin typeface="Cambria Math"/>
                      </a:rPr>
                      <m:t>/</m:t>
                    </m:r>
                    <m:r>
                      <a:rPr lang="de-DE" i="1">
                        <a:latin typeface="Cambria Math"/>
                      </a:rPr>
                      <m:t>𝐼</m:t>
                    </m:r>
                  </m:oMath>
                </a14:m>
                <a:endParaRPr lang="de-DE" dirty="0"/>
              </a:p>
              <a:p>
                <a:pPr marL="457200" indent="-457200">
                  <a:buAutoNum type="arabicPeriod"/>
                </a:pPr>
                <a:r>
                  <a:rPr lang="de-DE" dirty="0"/>
                  <a:t>Das Potenzial</a:t>
                </a:r>
              </a:p>
              <a:p>
                <a:pPr marL="457200" indent="-457200">
                  <a:buAutoNum type="arabicPeriod"/>
                </a:pPr>
                <a:r>
                  <a:rPr lang="de-DE" dirty="0"/>
                  <a:t>Knotenregel</a:t>
                </a:r>
              </a:p>
              <a:p>
                <a:pPr marL="457200" indent="-457200">
                  <a:buAutoNum type="arabicPeriod"/>
                </a:pPr>
                <a:r>
                  <a:rPr lang="de-DE" dirty="0"/>
                  <a:t>Reihen- und Parallelschaltungen</a:t>
                </a:r>
              </a:p>
              <a:p>
                <a:pPr marL="457200" indent="-457200">
                  <a:buAutoNum type="arabicPeriod"/>
                </a:pPr>
                <a:r>
                  <a:rPr lang="de-DE" dirty="0"/>
                  <a:t>Der Widerstand</a:t>
                </a:r>
              </a:p>
            </p:txBody>
          </p:sp>
        </mc:Choice>
        <mc:Fallback xmlns="">
          <p:sp>
            <p:nvSpPr>
              <p:cNvPr id="3" name="Inhaltsplatzhalter 2"/>
              <p:cNvSpPr>
                <a:spLocks noGrp="1" noRot="1" noChangeAspect="1" noMove="1" noResize="1" noEditPoints="1" noAdjustHandles="1" noChangeArrowheads="1" noChangeShapeType="1" noTextEdit="1"/>
              </p:cNvSpPr>
              <p:nvPr>
                <p:ph idx="1"/>
              </p:nvPr>
            </p:nvSpPr>
            <p:spPr>
              <a:xfrm>
                <a:off x="457200" y="1988840"/>
                <a:ext cx="8229600" cy="4464496"/>
              </a:xfrm>
              <a:blipFill rotWithShape="1">
                <a:blip r:embed="rId2"/>
                <a:stretch>
                  <a:fillRect l="-593" t="-546"/>
                </a:stretch>
              </a:blipFill>
            </p:spPr>
            <p:txBody>
              <a:bodyPr/>
              <a:lstStyle/>
              <a:p>
                <a:r>
                  <a:rPr lang="de-DE">
                    <a:noFill/>
                  </a:rPr>
                  <a:t> </a:t>
                </a:r>
              </a:p>
            </p:txBody>
          </p:sp>
        </mc:Fallback>
      </mc:AlternateContent>
      <p:sp>
        <p:nvSpPr>
          <p:cNvPr id="8" name="Rechteck 7"/>
          <p:cNvSpPr/>
          <p:nvPr/>
        </p:nvSpPr>
        <p:spPr>
          <a:xfrm>
            <a:off x="179512" y="4221088"/>
            <a:ext cx="6120680" cy="299095"/>
          </a:xfrm>
          <a:prstGeom prst="rect">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30008761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Einführung des Potenzials mit der Fahrradkette</a:t>
            </a:r>
          </a:p>
        </p:txBody>
      </p:sp>
      <p:sp>
        <p:nvSpPr>
          <p:cNvPr id="3" name="Inhaltsplatzhalter 2"/>
          <p:cNvSpPr>
            <a:spLocks noGrp="1"/>
          </p:cNvSpPr>
          <p:nvPr>
            <p:ph idx="1"/>
          </p:nvPr>
        </p:nvSpPr>
        <p:spPr/>
        <p:txBody>
          <a:bodyPr/>
          <a:lstStyle/>
          <a:p>
            <a:endParaRPr lang="de-DE"/>
          </a:p>
        </p:txBody>
      </p:sp>
      <p:pic>
        <p:nvPicPr>
          <p:cNvPr id="5" name="Picture 2" descr="H:\Filme E-Lehre-Projekt\Akzeptanzbefragung Potenzial\Instruktionsvideo\Bilder\Ergometer_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6265" y="1667929"/>
            <a:ext cx="8229600" cy="4629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46685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Einführung des Potenzials mit der Fahrradkette</a:t>
            </a:r>
          </a:p>
        </p:txBody>
      </p:sp>
      <p:pic>
        <p:nvPicPr>
          <p:cNvPr id="4" name="Fahrradkette_Potenzial">
            <a:hlinkClick r:id="" action="ppaction://media"/>
          </p:cNvPr>
          <p:cNvPicPr>
            <a:picLocks noGrp="1" noChangeAspect="1"/>
          </p:cNvPicPr>
          <p:nvPr>
            <p:ph idx="1"/>
            <a:videoFile r:link="rId1"/>
            <p:extLst>
              <p:ext uri="{DAA4B4D4-6D71-4841-9C94-3DE7FCFB9230}">
                <p14:media xmlns:p14="http://schemas.microsoft.com/office/powerpoint/2010/main" r:embed="rId2">
                  <p14:trim st="13449" end="1092"/>
                </p14:media>
              </p:ext>
            </p:extLst>
          </p:nvPr>
        </p:nvPicPr>
        <p:blipFill>
          <a:blip r:embed="rId4"/>
          <a:stretch>
            <a:fillRect/>
          </a:stretch>
        </p:blipFill>
        <p:spPr>
          <a:xfrm>
            <a:off x="457200" y="1762125"/>
            <a:ext cx="8229600" cy="4629150"/>
          </a:xfrm>
        </p:spPr>
      </p:pic>
    </p:spTree>
    <p:extLst>
      <p:ext uri="{BB962C8B-B14F-4D97-AF65-F5344CB8AC3E}">
        <p14:creationId xmlns:p14="http://schemas.microsoft.com/office/powerpoint/2010/main" val="2807372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1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4"/>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Das „Potenzial“ der Fahrradkette</a:t>
            </a:r>
          </a:p>
        </p:txBody>
      </p:sp>
      <p:sp>
        <p:nvSpPr>
          <p:cNvPr id="3" name="Inhaltsplatzhalter 2"/>
          <p:cNvSpPr>
            <a:spLocks noGrp="1"/>
          </p:cNvSpPr>
          <p:nvPr>
            <p:ph idx="1"/>
          </p:nvPr>
        </p:nvSpPr>
        <p:spPr>
          <a:xfrm>
            <a:off x="457200" y="3573016"/>
            <a:ext cx="8229600" cy="2880320"/>
          </a:xfrm>
        </p:spPr>
        <p:txBody>
          <a:bodyPr>
            <a:normAutofit/>
          </a:bodyPr>
          <a:lstStyle/>
          <a:p>
            <a:pPr marL="0" indent="0">
              <a:buNone/>
            </a:pPr>
            <a:r>
              <a:rPr lang="de-DE" b="1" dirty="0">
                <a:solidFill>
                  <a:srgbClr val="980528"/>
                </a:solidFill>
              </a:rPr>
              <a:t>Zusammenfassung</a:t>
            </a:r>
          </a:p>
          <a:p>
            <a:r>
              <a:rPr lang="de-DE" dirty="0"/>
              <a:t>Gibt es keinen Antrieb, wird also keine Kraft auf die Pedale ausgeübt, so gibt es auch keinen Unterschied zwischen Straffheit in der Kette oben und Lockerheit unten.</a:t>
            </a:r>
          </a:p>
          <a:p>
            <a:pPr lvl="0"/>
            <a:r>
              <a:rPr lang="de-DE" dirty="0"/>
              <a:t>Gibt es einen Antrieb, so gibt es einen Unterschied.</a:t>
            </a:r>
          </a:p>
          <a:p>
            <a:pPr lvl="0"/>
            <a:r>
              <a:rPr lang="de-DE" dirty="0"/>
              <a:t>Je </a:t>
            </a:r>
            <a:r>
              <a:rPr lang="de-DE" dirty="0">
                <a:solidFill>
                  <a:srgbClr val="980528"/>
                </a:solidFill>
              </a:rPr>
              <a:t>größer der Antrieb </a:t>
            </a:r>
            <a:r>
              <a:rPr lang="de-DE" dirty="0"/>
              <a:t>ist, also je größer die Kraft ist, mit der in die Pedale getreten wird, desto </a:t>
            </a:r>
            <a:r>
              <a:rPr lang="de-DE" dirty="0">
                <a:solidFill>
                  <a:srgbClr val="980528"/>
                </a:solidFill>
              </a:rPr>
              <a:t>größer ist der Unterschied zwischen Straffheit</a:t>
            </a:r>
            <a:r>
              <a:rPr lang="de-DE" dirty="0"/>
              <a:t> oben </a:t>
            </a:r>
            <a:r>
              <a:rPr lang="de-DE" dirty="0">
                <a:solidFill>
                  <a:srgbClr val="980528"/>
                </a:solidFill>
              </a:rPr>
              <a:t>und Lockerheit </a:t>
            </a:r>
            <a:r>
              <a:rPr lang="de-DE" dirty="0"/>
              <a:t>unten.</a:t>
            </a:r>
          </a:p>
          <a:p>
            <a:pPr marL="0" indent="0">
              <a:buNone/>
            </a:pPr>
            <a:endParaRPr lang="de-DE" dirty="0"/>
          </a:p>
        </p:txBody>
      </p:sp>
      <p:pic>
        <p:nvPicPr>
          <p:cNvPr id="5122" name="Picture 2" descr="H:\Filme E-Lehre-Projekt\Akzeptanzbefragung Potenzial\Instruktionsvideo\Bilder\Ergometer_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7584" y="1484784"/>
            <a:ext cx="3528392" cy="1984914"/>
          </a:xfrm>
          <a:prstGeom prst="rect">
            <a:avLst/>
          </a:prstGeom>
          <a:noFill/>
          <a:extLst>
            <a:ext uri="{909E8E84-426E-40DD-AFC4-6F175D3DCCD1}">
              <a14:hiddenFill xmlns:a14="http://schemas.microsoft.com/office/drawing/2010/main">
                <a:solidFill>
                  <a:srgbClr val="FFFFFF"/>
                </a:solidFill>
              </a14:hiddenFill>
            </a:ext>
          </a:extLst>
        </p:spPr>
      </p:pic>
      <p:pic>
        <p:nvPicPr>
          <p:cNvPr id="5123" name="Picture 3" descr="H:\Filme E-Lehre-Projekt\Akzeptanzbefragung Potenzial\Instruktionsvideo\Bilder\Vergleich_F2_F3_oBeschriftung.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60032" y="1484784"/>
            <a:ext cx="3528392" cy="19844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00528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Wenn die Kette nicht durchhängt …</a:t>
            </a:r>
          </a:p>
        </p:txBody>
      </p:sp>
      <p:pic>
        <p:nvPicPr>
          <p:cNvPr id="4" name="LED_klein">
            <a:hlinkClick r:id="" action="ppaction://media"/>
          </p:cNvPr>
          <p:cNvPicPr>
            <a:picLocks noGrp="1" noChangeAspect="1"/>
          </p:cNvPicPr>
          <p:nvPr>
            <p:ph idx="1"/>
            <a:videoFile r:link="rId1"/>
            <p:extLst>
              <p:ext uri="{DAA4B4D4-6D71-4841-9C94-3DE7FCFB9230}">
                <p14:media xmlns:p14="http://schemas.microsoft.com/office/powerpoint/2010/main" r:embed="rId2">
                  <p14:trim st="3793" end="10154"/>
                </p14:media>
              </p:ext>
            </p:extLst>
          </p:nvPr>
        </p:nvPicPr>
        <p:blipFill>
          <a:blip r:embed="rId4"/>
          <a:stretch>
            <a:fillRect/>
          </a:stretch>
        </p:blipFill>
        <p:spPr>
          <a:xfrm>
            <a:off x="457200" y="1762125"/>
            <a:ext cx="8229600" cy="4629150"/>
          </a:xfrm>
        </p:spPr>
      </p:pic>
    </p:spTree>
    <p:extLst>
      <p:ext uri="{BB962C8B-B14F-4D97-AF65-F5344CB8AC3E}">
        <p14:creationId xmlns:p14="http://schemas.microsoft.com/office/powerpoint/2010/main" val="2592232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7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Übertragung auf das Potenzial (Text) </a:t>
            </a:r>
          </a:p>
        </p:txBody>
      </p:sp>
      <p:pic>
        <p:nvPicPr>
          <p:cNvPr id="4" name="04 Zusammenfassung Potenzial und Fahrradkettenmodell (zu AB13)">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395536" y="1556792"/>
            <a:ext cx="8229600" cy="4629150"/>
          </a:xfrm>
        </p:spPr>
      </p:pic>
    </p:spTree>
    <p:extLst>
      <p:ext uri="{BB962C8B-B14F-4D97-AF65-F5344CB8AC3E}">
        <p14:creationId xmlns:p14="http://schemas.microsoft.com/office/powerpoint/2010/main" val="1829384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73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Fahrradkette und Stromkreis im Vergleich</a:t>
            </a:r>
          </a:p>
        </p:txBody>
      </p:sp>
      <p:sp>
        <p:nvSpPr>
          <p:cNvPr id="3" name="Inhaltsplatzhalter 2"/>
          <p:cNvSpPr>
            <a:spLocks noGrp="1"/>
          </p:cNvSpPr>
          <p:nvPr>
            <p:ph idx="1"/>
          </p:nvPr>
        </p:nvSpPr>
        <p:spPr/>
        <p:txBody>
          <a:bodyPr/>
          <a:lstStyle/>
          <a:p>
            <a:endParaRPr lang="de-DE"/>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846" y="1556792"/>
            <a:ext cx="8792307" cy="46805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821109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Spannung und Potenzial am Schalter</a:t>
            </a: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134800"/>
            <a:ext cx="2990850" cy="2733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Inhaltsplatzhalter 2"/>
          <p:cNvSpPr>
            <a:spLocks noGrp="1"/>
          </p:cNvSpPr>
          <p:nvPr>
            <p:ph idx="1"/>
          </p:nvPr>
        </p:nvSpPr>
        <p:spPr/>
        <p:txBody>
          <a:bodyPr/>
          <a:lstStyle/>
          <a:p>
            <a:endParaRPr lang="de-DE" dirty="0"/>
          </a:p>
        </p:txBody>
      </p:sp>
    </p:spTree>
    <p:extLst>
      <p:ext uri="{BB962C8B-B14F-4D97-AF65-F5344CB8AC3E}">
        <p14:creationId xmlns:p14="http://schemas.microsoft.com/office/powerpoint/2010/main" val="18627841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Spannung und Potenzial am Schalter</a:t>
            </a:r>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520" y="2134800"/>
            <a:ext cx="2990850" cy="2733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Schalter_unten_klein">
            <a:hlinkClick r:id="" action="ppaction://media"/>
          </p:cNvPr>
          <p:cNvPicPr>
            <a:picLocks noGrp="1" noChangeAspect="1"/>
          </p:cNvPicPr>
          <p:nvPr>
            <p:ph idx="1"/>
            <a:videoFile r:link="rId1"/>
            <p:extLst>
              <p:ext uri="{DAA4B4D4-6D71-4841-9C94-3DE7FCFB9230}">
                <p14:media xmlns:p14="http://schemas.microsoft.com/office/powerpoint/2010/main" r:embed="rId2">
                  <p14:trim st="1534" end="755"/>
                </p14:media>
              </p:ext>
            </p:extLst>
          </p:nvPr>
        </p:nvPicPr>
        <p:blipFill>
          <a:blip r:embed="rId5"/>
          <a:stretch>
            <a:fillRect/>
          </a:stretch>
        </p:blipFill>
        <p:spPr>
          <a:xfrm>
            <a:off x="3537798" y="1923970"/>
            <a:ext cx="5319467" cy="2992200"/>
          </a:xfrm>
        </p:spPr>
      </p:pic>
      <p:cxnSp>
        <p:nvCxnSpPr>
          <p:cNvPr id="6" name="Gerade Verbindung 5"/>
          <p:cNvCxnSpPr/>
          <p:nvPr/>
        </p:nvCxnSpPr>
        <p:spPr>
          <a:xfrm flipV="1">
            <a:off x="539552" y="2636912"/>
            <a:ext cx="0" cy="864096"/>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Gerade Verbindung 6"/>
          <p:cNvCxnSpPr/>
          <p:nvPr/>
        </p:nvCxnSpPr>
        <p:spPr>
          <a:xfrm flipH="1">
            <a:off x="539552" y="4683401"/>
            <a:ext cx="792088" cy="0"/>
          </a:xfrm>
          <a:prstGeom prst="line">
            <a:avLst/>
          </a:prstGeom>
          <a:ln w="38100">
            <a:solidFill>
              <a:srgbClr val="0000FF"/>
            </a:solidFill>
          </a:ln>
        </p:spPr>
        <p:style>
          <a:lnRef idx="1">
            <a:schemeClr val="accent1"/>
          </a:lnRef>
          <a:fillRef idx="0">
            <a:schemeClr val="accent1"/>
          </a:fillRef>
          <a:effectRef idx="0">
            <a:schemeClr val="accent1"/>
          </a:effectRef>
          <a:fontRef idx="minor">
            <a:schemeClr val="tx1"/>
          </a:fontRef>
        </p:style>
      </p:cxnSp>
      <p:cxnSp>
        <p:nvCxnSpPr>
          <p:cNvPr id="8" name="Gerade Verbindung 7"/>
          <p:cNvCxnSpPr/>
          <p:nvPr/>
        </p:nvCxnSpPr>
        <p:spPr>
          <a:xfrm flipH="1">
            <a:off x="2083158" y="4683401"/>
            <a:ext cx="792088"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Gerade Verbindung 8"/>
          <p:cNvCxnSpPr/>
          <p:nvPr/>
        </p:nvCxnSpPr>
        <p:spPr>
          <a:xfrm flipH="1">
            <a:off x="578280" y="2640406"/>
            <a:ext cx="2337329"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 name="Gerade Verbindung 9"/>
          <p:cNvCxnSpPr/>
          <p:nvPr/>
        </p:nvCxnSpPr>
        <p:spPr>
          <a:xfrm>
            <a:off x="539552" y="3789040"/>
            <a:ext cx="1" cy="894361"/>
          </a:xfrm>
          <a:prstGeom prst="line">
            <a:avLst/>
          </a:prstGeom>
          <a:ln w="38100">
            <a:solidFill>
              <a:srgbClr val="0000FF"/>
            </a:solidFill>
          </a:ln>
        </p:spPr>
        <p:style>
          <a:lnRef idx="1">
            <a:schemeClr val="accent1"/>
          </a:lnRef>
          <a:fillRef idx="0">
            <a:schemeClr val="accent1"/>
          </a:fillRef>
          <a:effectRef idx="0">
            <a:schemeClr val="accent1"/>
          </a:effectRef>
          <a:fontRef idx="minor">
            <a:schemeClr val="tx1"/>
          </a:fontRef>
        </p:style>
      </p:cxnSp>
      <p:cxnSp>
        <p:nvCxnSpPr>
          <p:cNvPr id="11" name="Gerade Verbindung 10"/>
          <p:cNvCxnSpPr/>
          <p:nvPr/>
        </p:nvCxnSpPr>
        <p:spPr>
          <a:xfrm>
            <a:off x="2876881" y="3933056"/>
            <a:ext cx="1635" cy="769794"/>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Gerade Verbindung 11"/>
          <p:cNvCxnSpPr/>
          <p:nvPr/>
        </p:nvCxnSpPr>
        <p:spPr>
          <a:xfrm>
            <a:off x="2875246" y="2610992"/>
            <a:ext cx="1635" cy="769794"/>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13" name="Freihandform 12"/>
          <p:cNvSpPr/>
          <p:nvPr/>
        </p:nvSpPr>
        <p:spPr>
          <a:xfrm>
            <a:off x="3923927" y="3496940"/>
            <a:ext cx="2416175" cy="1362133"/>
          </a:xfrm>
          <a:custGeom>
            <a:avLst/>
            <a:gdLst>
              <a:gd name="connsiteX0" fmla="*/ 0 w 1962150"/>
              <a:gd name="connsiteY0" fmla="*/ 0 h 793750"/>
              <a:gd name="connsiteX1" fmla="*/ 1962150 w 1962150"/>
              <a:gd name="connsiteY1" fmla="*/ 793750 h 793750"/>
              <a:gd name="connsiteX0" fmla="*/ 0 w 4616450"/>
              <a:gd name="connsiteY0" fmla="*/ 0 h 57150"/>
              <a:gd name="connsiteX1" fmla="*/ 4616450 w 4616450"/>
              <a:gd name="connsiteY1" fmla="*/ 57150 h 57150"/>
              <a:gd name="connsiteX0" fmla="*/ 0 w 4616450"/>
              <a:gd name="connsiteY0" fmla="*/ 0 h 611220"/>
              <a:gd name="connsiteX1" fmla="*/ 4616450 w 4616450"/>
              <a:gd name="connsiteY1" fmla="*/ 57150 h 611220"/>
              <a:gd name="connsiteX0" fmla="*/ 0 w 4616450"/>
              <a:gd name="connsiteY0" fmla="*/ 0 h 1014435"/>
              <a:gd name="connsiteX1" fmla="*/ 4616450 w 4616450"/>
              <a:gd name="connsiteY1" fmla="*/ 57150 h 1014435"/>
              <a:gd name="connsiteX0" fmla="*/ 0 w 4616450"/>
              <a:gd name="connsiteY0" fmla="*/ 0 h 1087397"/>
              <a:gd name="connsiteX1" fmla="*/ 4616450 w 4616450"/>
              <a:gd name="connsiteY1" fmla="*/ 57150 h 1087397"/>
              <a:gd name="connsiteX0" fmla="*/ 0 w 4616450"/>
              <a:gd name="connsiteY0" fmla="*/ 0 h 1071464"/>
              <a:gd name="connsiteX1" fmla="*/ 4616450 w 4616450"/>
              <a:gd name="connsiteY1" fmla="*/ 57150 h 1071464"/>
              <a:gd name="connsiteX0" fmla="*/ 0 w 4616450"/>
              <a:gd name="connsiteY0" fmla="*/ 0 h 1105789"/>
              <a:gd name="connsiteX1" fmla="*/ 4616450 w 4616450"/>
              <a:gd name="connsiteY1" fmla="*/ 57150 h 1105789"/>
              <a:gd name="connsiteX0" fmla="*/ 0 w 4616450"/>
              <a:gd name="connsiteY0" fmla="*/ 0 h 940085"/>
              <a:gd name="connsiteX1" fmla="*/ 4616450 w 4616450"/>
              <a:gd name="connsiteY1" fmla="*/ 57150 h 940085"/>
              <a:gd name="connsiteX0" fmla="*/ 0 w 2416175"/>
              <a:gd name="connsiteY0" fmla="*/ 0 h 1582098"/>
              <a:gd name="connsiteX1" fmla="*/ 2416175 w 2416175"/>
              <a:gd name="connsiteY1" fmla="*/ 1104900 h 1582098"/>
              <a:gd name="connsiteX0" fmla="*/ 0 w 2416175"/>
              <a:gd name="connsiteY0" fmla="*/ 0 h 1383249"/>
              <a:gd name="connsiteX1" fmla="*/ 2416175 w 2416175"/>
              <a:gd name="connsiteY1" fmla="*/ 1104900 h 1383249"/>
              <a:gd name="connsiteX0" fmla="*/ 0 w 2416175"/>
              <a:gd name="connsiteY0" fmla="*/ 0 h 1362133"/>
              <a:gd name="connsiteX1" fmla="*/ 2416175 w 2416175"/>
              <a:gd name="connsiteY1" fmla="*/ 1104900 h 1362133"/>
            </a:gdLst>
            <a:ahLst/>
            <a:cxnLst>
              <a:cxn ang="0">
                <a:pos x="connsiteX0" y="connsiteY0"/>
              </a:cxn>
              <a:cxn ang="0">
                <a:pos x="connsiteX1" y="connsiteY1"/>
              </a:cxn>
            </a:cxnLst>
            <a:rect l="l" t="t" r="r" b="b"/>
            <a:pathLst>
              <a:path w="2416175" h="1362133">
                <a:moveTo>
                  <a:pt x="0" y="0"/>
                </a:moveTo>
                <a:cubicBezTo>
                  <a:pt x="929217" y="1304925"/>
                  <a:pt x="1388533" y="1670050"/>
                  <a:pt x="2416175" y="1104900"/>
                </a:cubicBezTo>
              </a:path>
            </a:pathLst>
          </a:custGeom>
          <a:noFill/>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4" name="Freihandform 13"/>
          <p:cNvSpPr/>
          <p:nvPr/>
        </p:nvSpPr>
        <p:spPr>
          <a:xfrm>
            <a:off x="4162425" y="3092452"/>
            <a:ext cx="4343400" cy="129896"/>
          </a:xfrm>
          <a:custGeom>
            <a:avLst/>
            <a:gdLst>
              <a:gd name="connsiteX0" fmla="*/ 0 w 1752600"/>
              <a:gd name="connsiteY0" fmla="*/ 666750 h 666750"/>
              <a:gd name="connsiteX1" fmla="*/ 1752600 w 1752600"/>
              <a:gd name="connsiteY1" fmla="*/ 0 h 666750"/>
              <a:gd name="connsiteX2" fmla="*/ 1752600 w 1752600"/>
              <a:gd name="connsiteY2" fmla="*/ 0 h 666750"/>
              <a:gd name="connsiteX0" fmla="*/ 0 w 1752600"/>
              <a:gd name="connsiteY0" fmla="*/ 666750 h 666750"/>
              <a:gd name="connsiteX1" fmla="*/ 1752600 w 1752600"/>
              <a:gd name="connsiteY1" fmla="*/ 0 h 666750"/>
              <a:gd name="connsiteX2" fmla="*/ 1752600 w 1752600"/>
              <a:gd name="connsiteY2" fmla="*/ 0 h 666750"/>
              <a:gd name="connsiteX0" fmla="*/ 0 w 1752600"/>
              <a:gd name="connsiteY0" fmla="*/ 666750 h 666750"/>
              <a:gd name="connsiteX1" fmla="*/ 1752600 w 1752600"/>
              <a:gd name="connsiteY1" fmla="*/ 0 h 666750"/>
              <a:gd name="connsiteX2" fmla="*/ 1752600 w 1752600"/>
              <a:gd name="connsiteY2" fmla="*/ 0 h 666750"/>
              <a:gd name="connsiteX0" fmla="*/ 0 w 4010025"/>
              <a:gd name="connsiteY0" fmla="*/ 19088 h 255102"/>
              <a:gd name="connsiteX1" fmla="*/ 4010025 w 4010025"/>
              <a:gd name="connsiteY1" fmla="*/ 133388 h 255102"/>
              <a:gd name="connsiteX2" fmla="*/ 4010025 w 4010025"/>
              <a:gd name="connsiteY2" fmla="*/ 133388 h 255102"/>
              <a:gd name="connsiteX0" fmla="*/ 0 w 4010025"/>
              <a:gd name="connsiteY0" fmla="*/ 0 h 258821"/>
              <a:gd name="connsiteX1" fmla="*/ 4010025 w 4010025"/>
              <a:gd name="connsiteY1" fmla="*/ 114300 h 258821"/>
              <a:gd name="connsiteX2" fmla="*/ 4010025 w 4010025"/>
              <a:gd name="connsiteY2" fmla="*/ 114300 h 258821"/>
              <a:gd name="connsiteX0" fmla="*/ 0 w 4343400"/>
              <a:gd name="connsiteY0" fmla="*/ 0 h 258821"/>
              <a:gd name="connsiteX1" fmla="*/ 4010025 w 4343400"/>
              <a:gd name="connsiteY1" fmla="*/ 114300 h 258821"/>
              <a:gd name="connsiteX2" fmla="*/ 4343400 w 4343400"/>
              <a:gd name="connsiteY2" fmla="*/ 38100 h 258821"/>
              <a:gd name="connsiteX0" fmla="*/ 0 w 4343400"/>
              <a:gd name="connsiteY0" fmla="*/ 0 h 274240"/>
              <a:gd name="connsiteX1" fmla="*/ 3400425 w 4343400"/>
              <a:gd name="connsiteY1" fmla="*/ 133350 h 274240"/>
              <a:gd name="connsiteX2" fmla="*/ 4343400 w 4343400"/>
              <a:gd name="connsiteY2" fmla="*/ 38100 h 274240"/>
              <a:gd name="connsiteX0" fmla="*/ 0 w 4343400"/>
              <a:gd name="connsiteY0" fmla="*/ 0 h 38100"/>
              <a:gd name="connsiteX1" fmla="*/ 4343400 w 4343400"/>
              <a:gd name="connsiteY1" fmla="*/ 38100 h 38100"/>
              <a:gd name="connsiteX0" fmla="*/ 0 w 4343400"/>
              <a:gd name="connsiteY0" fmla="*/ 0 h 140159"/>
              <a:gd name="connsiteX1" fmla="*/ 4343400 w 4343400"/>
              <a:gd name="connsiteY1" fmla="*/ 38100 h 140159"/>
              <a:gd name="connsiteX0" fmla="*/ 0 w 4343400"/>
              <a:gd name="connsiteY0" fmla="*/ 0 h 167036"/>
              <a:gd name="connsiteX1" fmla="*/ 4343400 w 4343400"/>
              <a:gd name="connsiteY1" fmla="*/ 38100 h 167036"/>
              <a:gd name="connsiteX0" fmla="*/ 0 w 4343400"/>
              <a:gd name="connsiteY0" fmla="*/ 0 h 129896"/>
              <a:gd name="connsiteX1" fmla="*/ 4343400 w 4343400"/>
              <a:gd name="connsiteY1" fmla="*/ 38100 h 129896"/>
            </a:gdLst>
            <a:ahLst/>
            <a:cxnLst>
              <a:cxn ang="0">
                <a:pos x="connsiteX0" y="connsiteY0"/>
              </a:cxn>
              <a:cxn ang="0">
                <a:pos x="connsiteX1" y="connsiteY1"/>
              </a:cxn>
            </a:cxnLst>
            <a:rect l="l" t="t" r="r" b="b"/>
            <a:pathLst>
              <a:path w="4343400" h="129896">
                <a:moveTo>
                  <a:pt x="0" y="0"/>
                </a:moveTo>
                <a:cubicBezTo>
                  <a:pt x="1733550" y="127000"/>
                  <a:pt x="2533650" y="196850"/>
                  <a:pt x="4343400" y="38100"/>
                </a:cubicBez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5" name="Freihandform 14"/>
          <p:cNvSpPr/>
          <p:nvPr/>
        </p:nvSpPr>
        <p:spPr>
          <a:xfrm>
            <a:off x="6505574" y="3625850"/>
            <a:ext cx="2105025" cy="952500"/>
          </a:xfrm>
          <a:custGeom>
            <a:avLst/>
            <a:gdLst>
              <a:gd name="connsiteX0" fmla="*/ 0 w 1752600"/>
              <a:gd name="connsiteY0" fmla="*/ 666750 h 666750"/>
              <a:gd name="connsiteX1" fmla="*/ 1752600 w 1752600"/>
              <a:gd name="connsiteY1" fmla="*/ 0 h 666750"/>
              <a:gd name="connsiteX2" fmla="*/ 1752600 w 1752600"/>
              <a:gd name="connsiteY2" fmla="*/ 0 h 666750"/>
              <a:gd name="connsiteX0" fmla="*/ 0 w 1752600"/>
              <a:gd name="connsiteY0" fmla="*/ 666750 h 666750"/>
              <a:gd name="connsiteX1" fmla="*/ 1752600 w 1752600"/>
              <a:gd name="connsiteY1" fmla="*/ 0 h 666750"/>
              <a:gd name="connsiteX2" fmla="*/ 1752600 w 1752600"/>
              <a:gd name="connsiteY2" fmla="*/ 0 h 666750"/>
              <a:gd name="connsiteX0" fmla="*/ 0 w 1752600"/>
              <a:gd name="connsiteY0" fmla="*/ 666750 h 666750"/>
              <a:gd name="connsiteX1" fmla="*/ 1752600 w 1752600"/>
              <a:gd name="connsiteY1" fmla="*/ 0 h 666750"/>
              <a:gd name="connsiteX2" fmla="*/ 1752600 w 1752600"/>
              <a:gd name="connsiteY2" fmla="*/ 0 h 666750"/>
              <a:gd name="connsiteX0" fmla="*/ 0 w 1819275"/>
              <a:gd name="connsiteY0" fmla="*/ 1219200 h 1219200"/>
              <a:gd name="connsiteX1" fmla="*/ 1819275 w 1819275"/>
              <a:gd name="connsiteY1" fmla="*/ 0 h 1219200"/>
              <a:gd name="connsiteX2" fmla="*/ 1819275 w 1819275"/>
              <a:gd name="connsiteY2" fmla="*/ 0 h 1219200"/>
              <a:gd name="connsiteX0" fmla="*/ 0 w 1819275"/>
              <a:gd name="connsiteY0" fmla="*/ 1219200 h 1219200"/>
              <a:gd name="connsiteX1" fmla="*/ 1819275 w 1819275"/>
              <a:gd name="connsiteY1" fmla="*/ 0 h 1219200"/>
              <a:gd name="connsiteX2" fmla="*/ 1819275 w 1819275"/>
              <a:gd name="connsiteY2" fmla="*/ 0 h 1219200"/>
              <a:gd name="connsiteX0" fmla="*/ 0 w 2105025"/>
              <a:gd name="connsiteY0" fmla="*/ 1219200 h 1219200"/>
              <a:gd name="connsiteX1" fmla="*/ 1819275 w 2105025"/>
              <a:gd name="connsiteY1" fmla="*/ 0 h 1219200"/>
              <a:gd name="connsiteX2" fmla="*/ 2105025 w 2105025"/>
              <a:gd name="connsiteY2" fmla="*/ 266700 h 1219200"/>
              <a:gd name="connsiteX0" fmla="*/ 0 w 2105025"/>
              <a:gd name="connsiteY0" fmla="*/ 952500 h 952500"/>
              <a:gd name="connsiteX1" fmla="*/ 2105025 w 2105025"/>
              <a:gd name="connsiteY1" fmla="*/ 0 h 952500"/>
              <a:gd name="connsiteX0" fmla="*/ 0 w 2105025"/>
              <a:gd name="connsiteY0" fmla="*/ 952500 h 952500"/>
              <a:gd name="connsiteX1" fmla="*/ 2105025 w 2105025"/>
              <a:gd name="connsiteY1" fmla="*/ 0 h 952500"/>
              <a:gd name="connsiteX0" fmla="*/ 0 w 2105025"/>
              <a:gd name="connsiteY0" fmla="*/ 952500 h 952500"/>
              <a:gd name="connsiteX1" fmla="*/ 2105025 w 2105025"/>
              <a:gd name="connsiteY1" fmla="*/ 0 h 952500"/>
            </a:gdLst>
            <a:ahLst/>
            <a:cxnLst>
              <a:cxn ang="0">
                <a:pos x="connsiteX0" y="connsiteY0"/>
              </a:cxn>
              <a:cxn ang="0">
                <a:pos x="connsiteX1" y="connsiteY1"/>
              </a:cxn>
            </a:cxnLst>
            <a:rect l="l" t="t" r="r" b="b"/>
            <a:pathLst>
              <a:path w="2105025" h="952500">
                <a:moveTo>
                  <a:pt x="0" y="952500"/>
                </a:moveTo>
                <a:cubicBezTo>
                  <a:pt x="739775" y="673100"/>
                  <a:pt x="1403350" y="346075"/>
                  <a:pt x="2105025" y="0"/>
                </a:cubicBez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120250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039"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31" fill="hold" display="0">
                  <p:stCondLst>
                    <p:cond delay="indefinite"/>
                  </p:stCondLst>
                </p:cTn>
                <p:tgtEl>
                  <p:spTgt spid="4"/>
                </p:tgtEl>
              </p:cMediaNode>
            </p:video>
            <p:seq concurrent="1" nextAc="seek">
              <p:cTn id="32" restart="whenNotActive" fill="hold" evtFilter="cancelBubble" nodeType="interactiveSeq">
                <p:stCondLst>
                  <p:cond evt="onClick" delay="0">
                    <p:tgtEl>
                      <p:spTgt spid="4"/>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4"/>
                                        </p:tgtEl>
                                      </p:cBhvr>
                                    </p:cmd>
                                  </p:childTnLst>
                                </p:cTn>
                              </p:par>
                            </p:childTnLst>
                          </p:cTn>
                        </p:par>
                      </p:childTnLst>
                    </p:cTn>
                  </p:par>
                </p:childTnLst>
              </p:cTn>
              <p:nextCondLst>
                <p:cond evt="onClick" delay="0">
                  <p:tgtEl>
                    <p:spTgt spid="4"/>
                  </p:tgtEl>
                </p:cond>
              </p:nextCondLst>
            </p:seq>
          </p:childTnLst>
        </p:cTn>
      </p:par>
    </p:tnLst>
    <p:bldLst>
      <p:bldP spid="13" grpId="0" animBg="1"/>
      <p:bldP spid="14" grpId="0" animBg="1"/>
      <p:bldP spid="15"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Potenziale im Stromkreis mit zwei Widerständen</a:t>
            </a:r>
          </a:p>
        </p:txBody>
      </p:sp>
      <p:pic>
        <p:nvPicPr>
          <p:cNvPr id="5" name="Grafik 4"/>
          <p:cNvPicPr/>
          <p:nvPr/>
        </p:nvPicPr>
        <p:blipFill rotWithShape="1">
          <a:blip r:embed="rId2">
            <a:extLst>
              <a:ext uri="{28A0092B-C50C-407E-A947-70E740481C1C}">
                <a14:useLocalDpi xmlns:a14="http://schemas.microsoft.com/office/drawing/2010/main" val="0"/>
              </a:ext>
            </a:extLst>
          </a:blip>
          <a:srcRect t="-6153" b="-1"/>
          <a:stretch/>
        </p:blipFill>
        <p:spPr bwMode="auto">
          <a:xfrm>
            <a:off x="395536" y="1844823"/>
            <a:ext cx="2664296" cy="3759061"/>
          </a:xfrm>
          <a:prstGeom prst="rect">
            <a:avLst/>
          </a:prstGeom>
          <a:noFill/>
          <a:ln>
            <a:noFill/>
          </a:ln>
          <a:extLst>
            <a:ext uri="{53640926-AAD7-44D8-BBD7-CCE9431645EC}">
              <a14:shadowObscured xmlns:a14="http://schemas.microsoft.com/office/drawing/2010/main"/>
            </a:ext>
          </a:extLst>
        </p:spPr>
      </p:pic>
      <p:sp>
        <p:nvSpPr>
          <p:cNvPr id="6" name="Inhaltsplatzhalter 5"/>
          <p:cNvSpPr>
            <a:spLocks noGrp="1"/>
          </p:cNvSpPr>
          <p:nvPr>
            <p:ph idx="1"/>
          </p:nvPr>
        </p:nvSpPr>
        <p:spPr/>
        <p:txBody>
          <a:bodyPr/>
          <a:lstStyle/>
          <a:p>
            <a:endParaRPr lang="de-DE" dirty="0"/>
          </a:p>
        </p:txBody>
      </p:sp>
    </p:spTree>
    <p:extLst>
      <p:ext uri="{BB962C8B-B14F-4D97-AF65-F5344CB8AC3E}">
        <p14:creationId xmlns:p14="http://schemas.microsoft.com/office/powerpoint/2010/main" val="7139637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Potenziale im Stromkreis mit zwei Widerständen</a:t>
            </a:r>
          </a:p>
        </p:txBody>
      </p:sp>
      <p:pic>
        <p:nvPicPr>
          <p:cNvPr id="4" name="Potenzial_zweiWiderstände">
            <a:hlinkClick r:id="" action="ppaction://media"/>
          </p:cNvPr>
          <p:cNvPicPr>
            <a:picLocks noGrp="1" noChangeAspect="1"/>
          </p:cNvPicPr>
          <p:nvPr>
            <p:ph idx="1"/>
            <a:videoFile r:link="rId1"/>
            <p:extLst>
              <p:ext uri="{DAA4B4D4-6D71-4841-9C94-3DE7FCFB9230}">
                <p14:media xmlns:p14="http://schemas.microsoft.com/office/powerpoint/2010/main" r:embed="rId2">
                  <p14:trim st="975" end="751.3333"/>
                </p14:media>
              </p:ext>
            </p:extLst>
          </p:nvPr>
        </p:nvPicPr>
        <p:blipFill>
          <a:blip r:embed="rId4"/>
          <a:stretch>
            <a:fillRect/>
          </a:stretch>
        </p:blipFill>
        <p:spPr>
          <a:xfrm>
            <a:off x="3283200" y="2203200"/>
            <a:ext cx="5400000" cy="3037500"/>
          </a:xfrm>
        </p:spPr>
      </p:pic>
      <p:pic>
        <p:nvPicPr>
          <p:cNvPr id="5" name="Grafik 4"/>
          <p:cNvPicPr/>
          <p:nvPr/>
        </p:nvPicPr>
        <p:blipFill rotWithShape="1">
          <a:blip r:embed="rId5">
            <a:extLst>
              <a:ext uri="{28A0092B-C50C-407E-A947-70E740481C1C}">
                <a14:useLocalDpi xmlns:a14="http://schemas.microsoft.com/office/drawing/2010/main" val="0"/>
              </a:ext>
            </a:extLst>
          </a:blip>
          <a:srcRect t="-6153" b="-1"/>
          <a:stretch/>
        </p:blipFill>
        <p:spPr bwMode="auto">
          <a:xfrm>
            <a:off x="395536" y="1844823"/>
            <a:ext cx="2664296" cy="3759061"/>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78171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4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Potenziale im Stromkreis mit zwei Widerständen</a:t>
            </a:r>
          </a:p>
        </p:txBody>
      </p:sp>
      <p:sp>
        <p:nvSpPr>
          <p:cNvPr id="3" name="Inhaltsplatzhalter 2"/>
          <p:cNvSpPr>
            <a:spLocks noGrp="1"/>
          </p:cNvSpPr>
          <p:nvPr>
            <p:ph idx="1"/>
          </p:nvPr>
        </p:nvSpPr>
        <p:spPr/>
        <p:txBody>
          <a:bodyPr/>
          <a:lstStyle/>
          <a:p>
            <a:endParaRPr lang="de-DE" dirty="0"/>
          </a:p>
        </p:txBody>
      </p:sp>
      <p:pic>
        <p:nvPicPr>
          <p:cNvPr id="5" name="Grafik 4"/>
          <p:cNvPicPr/>
          <p:nvPr/>
        </p:nvPicPr>
        <p:blipFill rotWithShape="1">
          <a:blip r:embed="rId2">
            <a:extLst>
              <a:ext uri="{28A0092B-C50C-407E-A947-70E740481C1C}">
                <a14:useLocalDpi xmlns:a14="http://schemas.microsoft.com/office/drawing/2010/main" val="0"/>
              </a:ext>
            </a:extLst>
          </a:blip>
          <a:srcRect t="-6153" b="-1"/>
          <a:stretch/>
        </p:blipFill>
        <p:spPr bwMode="auto">
          <a:xfrm>
            <a:off x="395536" y="1844823"/>
            <a:ext cx="2664296" cy="3759061"/>
          </a:xfrm>
          <a:prstGeom prst="rect">
            <a:avLst/>
          </a:prstGeom>
          <a:noFill/>
          <a:ln>
            <a:noFill/>
          </a:ln>
          <a:extLst>
            <a:ext uri="{53640926-AAD7-44D8-BBD7-CCE9431645EC}">
              <a14:shadowObscured xmlns:a14="http://schemas.microsoft.com/office/drawing/2010/main"/>
            </a:ext>
          </a:extLst>
        </p:spPr>
      </p:pic>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856" y="2203627"/>
            <a:ext cx="5400000" cy="30414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Freihandform 3"/>
          <p:cNvSpPr/>
          <p:nvPr/>
        </p:nvSpPr>
        <p:spPr>
          <a:xfrm>
            <a:off x="4005618" y="2906973"/>
            <a:ext cx="1856095" cy="941696"/>
          </a:xfrm>
          <a:custGeom>
            <a:avLst/>
            <a:gdLst>
              <a:gd name="connsiteX0" fmla="*/ 0 w 1856095"/>
              <a:gd name="connsiteY0" fmla="*/ 941696 h 941696"/>
              <a:gd name="connsiteX1" fmla="*/ 1856095 w 1856095"/>
              <a:gd name="connsiteY1" fmla="*/ 0 h 941696"/>
            </a:gdLst>
            <a:ahLst/>
            <a:cxnLst>
              <a:cxn ang="0">
                <a:pos x="connsiteX0" y="connsiteY0"/>
              </a:cxn>
              <a:cxn ang="0">
                <a:pos x="connsiteX1" y="connsiteY1"/>
              </a:cxn>
            </a:cxnLst>
            <a:rect l="l" t="t" r="r" b="b"/>
            <a:pathLst>
              <a:path w="1856095" h="941696">
                <a:moveTo>
                  <a:pt x="0" y="941696"/>
                </a:moveTo>
                <a:lnTo>
                  <a:pt x="1856095" y="0"/>
                </a:ln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7" name="Freihandform 6"/>
          <p:cNvSpPr/>
          <p:nvPr/>
        </p:nvSpPr>
        <p:spPr>
          <a:xfrm>
            <a:off x="3967882" y="4324576"/>
            <a:ext cx="4015948" cy="763707"/>
          </a:xfrm>
          <a:custGeom>
            <a:avLst/>
            <a:gdLst>
              <a:gd name="connsiteX0" fmla="*/ 0 w 1962150"/>
              <a:gd name="connsiteY0" fmla="*/ 0 h 793750"/>
              <a:gd name="connsiteX1" fmla="*/ 1962150 w 1962150"/>
              <a:gd name="connsiteY1" fmla="*/ 793750 h 793750"/>
              <a:gd name="connsiteX0" fmla="*/ 0 w 4616450"/>
              <a:gd name="connsiteY0" fmla="*/ 0 h 57150"/>
              <a:gd name="connsiteX1" fmla="*/ 4616450 w 4616450"/>
              <a:gd name="connsiteY1" fmla="*/ 57150 h 57150"/>
              <a:gd name="connsiteX0" fmla="*/ 0 w 4616450"/>
              <a:gd name="connsiteY0" fmla="*/ 0 h 611220"/>
              <a:gd name="connsiteX1" fmla="*/ 4616450 w 4616450"/>
              <a:gd name="connsiteY1" fmla="*/ 57150 h 611220"/>
              <a:gd name="connsiteX0" fmla="*/ 0 w 4616450"/>
              <a:gd name="connsiteY0" fmla="*/ 0 h 1014435"/>
              <a:gd name="connsiteX1" fmla="*/ 4616450 w 4616450"/>
              <a:gd name="connsiteY1" fmla="*/ 57150 h 1014435"/>
              <a:gd name="connsiteX0" fmla="*/ 0 w 4616450"/>
              <a:gd name="connsiteY0" fmla="*/ 0 h 1087397"/>
              <a:gd name="connsiteX1" fmla="*/ 4616450 w 4616450"/>
              <a:gd name="connsiteY1" fmla="*/ 57150 h 1087397"/>
              <a:gd name="connsiteX0" fmla="*/ 0 w 4616450"/>
              <a:gd name="connsiteY0" fmla="*/ 0 h 1071464"/>
              <a:gd name="connsiteX1" fmla="*/ 4616450 w 4616450"/>
              <a:gd name="connsiteY1" fmla="*/ 57150 h 1071464"/>
              <a:gd name="connsiteX0" fmla="*/ 0 w 4616450"/>
              <a:gd name="connsiteY0" fmla="*/ 0 h 1105789"/>
              <a:gd name="connsiteX1" fmla="*/ 4616450 w 4616450"/>
              <a:gd name="connsiteY1" fmla="*/ 57150 h 1105789"/>
              <a:gd name="connsiteX0" fmla="*/ 0 w 4316199"/>
              <a:gd name="connsiteY0" fmla="*/ 338635 h 1258377"/>
              <a:gd name="connsiteX1" fmla="*/ 4316199 w 4316199"/>
              <a:gd name="connsiteY1" fmla="*/ 0 h 1258377"/>
              <a:gd name="connsiteX0" fmla="*/ 0 w 4316199"/>
              <a:gd name="connsiteY0" fmla="*/ 338635 h 1112649"/>
              <a:gd name="connsiteX1" fmla="*/ 4316199 w 4316199"/>
              <a:gd name="connsiteY1" fmla="*/ 0 h 1112649"/>
              <a:gd name="connsiteX0" fmla="*/ 0 w 4316199"/>
              <a:gd name="connsiteY0" fmla="*/ 338635 h 1096576"/>
              <a:gd name="connsiteX1" fmla="*/ 4316199 w 4316199"/>
              <a:gd name="connsiteY1" fmla="*/ 0 h 1096576"/>
              <a:gd name="connsiteX0" fmla="*/ 0 w 4316199"/>
              <a:gd name="connsiteY0" fmla="*/ 338635 h 1088579"/>
              <a:gd name="connsiteX1" fmla="*/ 4316199 w 4316199"/>
              <a:gd name="connsiteY1" fmla="*/ 0 h 1088579"/>
              <a:gd name="connsiteX0" fmla="*/ 0 w 4316199"/>
              <a:gd name="connsiteY0" fmla="*/ 338635 h 1115750"/>
              <a:gd name="connsiteX1" fmla="*/ 4316199 w 4316199"/>
              <a:gd name="connsiteY1" fmla="*/ 0 h 1115750"/>
              <a:gd name="connsiteX0" fmla="*/ 0 w 4029596"/>
              <a:gd name="connsiteY0" fmla="*/ 45208 h 976097"/>
              <a:gd name="connsiteX1" fmla="*/ 4029596 w 4029596"/>
              <a:gd name="connsiteY1" fmla="*/ 0 h 976097"/>
              <a:gd name="connsiteX0" fmla="*/ 0 w 4029596"/>
              <a:gd name="connsiteY0" fmla="*/ 45208 h 799534"/>
              <a:gd name="connsiteX1" fmla="*/ 4029596 w 4029596"/>
              <a:gd name="connsiteY1" fmla="*/ 0 h 799534"/>
              <a:gd name="connsiteX0" fmla="*/ 0 w 4029596"/>
              <a:gd name="connsiteY0" fmla="*/ 45208 h 817513"/>
              <a:gd name="connsiteX1" fmla="*/ 4029596 w 4029596"/>
              <a:gd name="connsiteY1" fmla="*/ 0 h 817513"/>
              <a:gd name="connsiteX0" fmla="*/ 0 w 4029596"/>
              <a:gd name="connsiteY0" fmla="*/ 45208 h 809783"/>
              <a:gd name="connsiteX1" fmla="*/ 4029596 w 4029596"/>
              <a:gd name="connsiteY1" fmla="*/ 0 h 809783"/>
              <a:gd name="connsiteX0" fmla="*/ 0 w 4050068"/>
              <a:gd name="connsiteY0" fmla="*/ 0 h 792216"/>
              <a:gd name="connsiteX1" fmla="*/ 4050068 w 4050068"/>
              <a:gd name="connsiteY1" fmla="*/ 9383 h 792216"/>
              <a:gd name="connsiteX0" fmla="*/ 0 w 4015948"/>
              <a:gd name="connsiteY0" fmla="*/ 4265 h 789471"/>
              <a:gd name="connsiteX1" fmla="*/ 4015948 w 4015948"/>
              <a:gd name="connsiteY1" fmla="*/ 0 h 789471"/>
              <a:gd name="connsiteX0" fmla="*/ 0 w 4015948"/>
              <a:gd name="connsiteY0" fmla="*/ 4265 h 763707"/>
              <a:gd name="connsiteX1" fmla="*/ 4015948 w 4015948"/>
              <a:gd name="connsiteY1" fmla="*/ 0 h 763707"/>
            </a:gdLst>
            <a:ahLst/>
            <a:cxnLst>
              <a:cxn ang="0">
                <a:pos x="connsiteX0" y="connsiteY0"/>
              </a:cxn>
              <a:cxn ang="0">
                <a:pos x="connsiteX1" y="connsiteY1"/>
              </a:cxn>
            </a:cxnLst>
            <a:rect l="l" t="t" r="r" b="b"/>
            <a:pathLst>
              <a:path w="4015948" h="763707">
                <a:moveTo>
                  <a:pt x="0" y="4265"/>
                </a:moveTo>
                <a:cubicBezTo>
                  <a:pt x="1350876" y="1018180"/>
                  <a:pt x="2633605" y="1016949"/>
                  <a:pt x="4015948" y="0"/>
                </a:cubicBezTo>
              </a:path>
            </a:pathLst>
          </a:custGeom>
          <a:noFill/>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8" name="Freihandform 7"/>
          <p:cNvSpPr/>
          <p:nvPr/>
        </p:nvSpPr>
        <p:spPr>
          <a:xfrm>
            <a:off x="6196084" y="2927445"/>
            <a:ext cx="1767385" cy="1057701"/>
          </a:xfrm>
          <a:custGeom>
            <a:avLst/>
            <a:gdLst>
              <a:gd name="connsiteX0" fmla="*/ 0 w 1767385"/>
              <a:gd name="connsiteY0" fmla="*/ 0 h 1057701"/>
              <a:gd name="connsiteX1" fmla="*/ 1767385 w 1767385"/>
              <a:gd name="connsiteY1" fmla="*/ 1057701 h 1057701"/>
              <a:gd name="connsiteX0" fmla="*/ 0 w 1767385"/>
              <a:gd name="connsiteY0" fmla="*/ 0 h 1057701"/>
              <a:gd name="connsiteX1" fmla="*/ 1767385 w 1767385"/>
              <a:gd name="connsiteY1" fmla="*/ 1057701 h 1057701"/>
              <a:gd name="connsiteX0" fmla="*/ 0 w 1767385"/>
              <a:gd name="connsiteY0" fmla="*/ 0 h 1057701"/>
              <a:gd name="connsiteX1" fmla="*/ 1767385 w 1767385"/>
              <a:gd name="connsiteY1" fmla="*/ 1057701 h 1057701"/>
              <a:gd name="connsiteX0" fmla="*/ 0 w 1767385"/>
              <a:gd name="connsiteY0" fmla="*/ 0 h 1057701"/>
              <a:gd name="connsiteX1" fmla="*/ 1767385 w 1767385"/>
              <a:gd name="connsiteY1" fmla="*/ 1057701 h 1057701"/>
              <a:gd name="connsiteX0" fmla="*/ 0 w 1767385"/>
              <a:gd name="connsiteY0" fmla="*/ 0 h 1057701"/>
              <a:gd name="connsiteX1" fmla="*/ 1767385 w 1767385"/>
              <a:gd name="connsiteY1" fmla="*/ 1057701 h 1057701"/>
              <a:gd name="connsiteX0" fmla="*/ 0 w 1767385"/>
              <a:gd name="connsiteY0" fmla="*/ 0 h 1057701"/>
              <a:gd name="connsiteX1" fmla="*/ 1767385 w 1767385"/>
              <a:gd name="connsiteY1" fmla="*/ 1057701 h 1057701"/>
              <a:gd name="connsiteX0" fmla="*/ 0 w 1767385"/>
              <a:gd name="connsiteY0" fmla="*/ 0 h 1057701"/>
              <a:gd name="connsiteX1" fmla="*/ 1767385 w 1767385"/>
              <a:gd name="connsiteY1" fmla="*/ 1057701 h 1057701"/>
            </a:gdLst>
            <a:ahLst/>
            <a:cxnLst>
              <a:cxn ang="0">
                <a:pos x="connsiteX0" y="connsiteY0"/>
              </a:cxn>
              <a:cxn ang="0">
                <a:pos x="connsiteX1" y="connsiteY1"/>
              </a:cxn>
            </a:cxnLst>
            <a:rect l="l" t="t" r="r" b="b"/>
            <a:pathLst>
              <a:path w="1767385" h="1057701">
                <a:moveTo>
                  <a:pt x="0" y="0"/>
                </a:moveTo>
                <a:cubicBezTo>
                  <a:pt x="568657" y="482221"/>
                  <a:pt x="952803" y="707498"/>
                  <a:pt x="1767385" y="1057701"/>
                </a:cubicBezTo>
              </a:path>
            </a:pathLst>
          </a:custGeom>
          <a:noFill/>
          <a:ln w="381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3415312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Potenziale im Stromkreis mit zwei Widerständen</a:t>
            </a:r>
          </a:p>
        </p:txBody>
      </p:sp>
      <p:sp>
        <p:nvSpPr>
          <p:cNvPr id="3" name="Inhaltsplatzhalter 2"/>
          <p:cNvSpPr>
            <a:spLocks noGrp="1"/>
          </p:cNvSpPr>
          <p:nvPr>
            <p:ph idx="1"/>
          </p:nvPr>
        </p:nvSpPr>
        <p:spPr/>
        <p:txBody>
          <a:bodyPr/>
          <a:lstStyle/>
          <a:p>
            <a:endParaRPr lang="de-DE" dirty="0"/>
          </a:p>
        </p:txBody>
      </p:sp>
      <p:pic>
        <p:nvPicPr>
          <p:cNvPr id="5" name="Grafik 4"/>
          <p:cNvPicPr/>
          <p:nvPr/>
        </p:nvPicPr>
        <p:blipFill rotWithShape="1">
          <a:blip r:embed="rId2">
            <a:extLst>
              <a:ext uri="{28A0092B-C50C-407E-A947-70E740481C1C}">
                <a14:useLocalDpi xmlns:a14="http://schemas.microsoft.com/office/drawing/2010/main" val="0"/>
              </a:ext>
            </a:extLst>
          </a:blip>
          <a:srcRect t="-6153" b="-1"/>
          <a:stretch/>
        </p:blipFill>
        <p:spPr bwMode="auto">
          <a:xfrm>
            <a:off x="395536" y="1844823"/>
            <a:ext cx="2664296" cy="3759061"/>
          </a:xfrm>
          <a:prstGeom prst="rect">
            <a:avLst/>
          </a:prstGeom>
          <a:noFill/>
          <a:ln>
            <a:noFill/>
          </a:ln>
          <a:extLst>
            <a:ext uri="{53640926-AAD7-44D8-BBD7-CCE9431645EC}">
              <a14:shadowObscured xmlns:a14="http://schemas.microsoft.com/office/drawing/2010/main"/>
            </a:ext>
          </a:extLst>
        </p:spPr>
      </p:pic>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856" y="2203627"/>
            <a:ext cx="5400000" cy="30414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Freihandform 3"/>
          <p:cNvSpPr/>
          <p:nvPr/>
        </p:nvSpPr>
        <p:spPr>
          <a:xfrm>
            <a:off x="4005618" y="2906973"/>
            <a:ext cx="1856095" cy="941696"/>
          </a:xfrm>
          <a:custGeom>
            <a:avLst/>
            <a:gdLst>
              <a:gd name="connsiteX0" fmla="*/ 0 w 1856095"/>
              <a:gd name="connsiteY0" fmla="*/ 941696 h 941696"/>
              <a:gd name="connsiteX1" fmla="*/ 1856095 w 1856095"/>
              <a:gd name="connsiteY1" fmla="*/ 0 h 941696"/>
            </a:gdLst>
            <a:ahLst/>
            <a:cxnLst>
              <a:cxn ang="0">
                <a:pos x="connsiteX0" y="connsiteY0"/>
              </a:cxn>
              <a:cxn ang="0">
                <a:pos x="connsiteX1" y="connsiteY1"/>
              </a:cxn>
            </a:cxnLst>
            <a:rect l="l" t="t" r="r" b="b"/>
            <a:pathLst>
              <a:path w="1856095" h="941696">
                <a:moveTo>
                  <a:pt x="0" y="941696"/>
                </a:moveTo>
                <a:lnTo>
                  <a:pt x="1856095" y="0"/>
                </a:ln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7" name="Freihandform 6"/>
          <p:cNvSpPr/>
          <p:nvPr/>
        </p:nvSpPr>
        <p:spPr>
          <a:xfrm>
            <a:off x="3967882" y="4324576"/>
            <a:ext cx="4015948" cy="763707"/>
          </a:xfrm>
          <a:custGeom>
            <a:avLst/>
            <a:gdLst>
              <a:gd name="connsiteX0" fmla="*/ 0 w 1962150"/>
              <a:gd name="connsiteY0" fmla="*/ 0 h 793750"/>
              <a:gd name="connsiteX1" fmla="*/ 1962150 w 1962150"/>
              <a:gd name="connsiteY1" fmla="*/ 793750 h 793750"/>
              <a:gd name="connsiteX0" fmla="*/ 0 w 4616450"/>
              <a:gd name="connsiteY0" fmla="*/ 0 h 57150"/>
              <a:gd name="connsiteX1" fmla="*/ 4616450 w 4616450"/>
              <a:gd name="connsiteY1" fmla="*/ 57150 h 57150"/>
              <a:gd name="connsiteX0" fmla="*/ 0 w 4616450"/>
              <a:gd name="connsiteY0" fmla="*/ 0 h 611220"/>
              <a:gd name="connsiteX1" fmla="*/ 4616450 w 4616450"/>
              <a:gd name="connsiteY1" fmla="*/ 57150 h 611220"/>
              <a:gd name="connsiteX0" fmla="*/ 0 w 4616450"/>
              <a:gd name="connsiteY0" fmla="*/ 0 h 1014435"/>
              <a:gd name="connsiteX1" fmla="*/ 4616450 w 4616450"/>
              <a:gd name="connsiteY1" fmla="*/ 57150 h 1014435"/>
              <a:gd name="connsiteX0" fmla="*/ 0 w 4616450"/>
              <a:gd name="connsiteY0" fmla="*/ 0 h 1087397"/>
              <a:gd name="connsiteX1" fmla="*/ 4616450 w 4616450"/>
              <a:gd name="connsiteY1" fmla="*/ 57150 h 1087397"/>
              <a:gd name="connsiteX0" fmla="*/ 0 w 4616450"/>
              <a:gd name="connsiteY0" fmla="*/ 0 h 1071464"/>
              <a:gd name="connsiteX1" fmla="*/ 4616450 w 4616450"/>
              <a:gd name="connsiteY1" fmla="*/ 57150 h 1071464"/>
              <a:gd name="connsiteX0" fmla="*/ 0 w 4616450"/>
              <a:gd name="connsiteY0" fmla="*/ 0 h 1105789"/>
              <a:gd name="connsiteX1" fmla="*/ 4616450 w 4616450"/>
              <a:gd name="connsiteY1" fmla="*/ 57150 h 1105789"/>
              <a:gd name="connsiteX0" fmla="*/ 0 w 4316199"/>
              <a:gd name="connsiteY0" fmla="*/ 338635 h 1258377"/>
              <a:gd name="connsiteX1" fmla="*/ 4316199 w 4316199"/>
              <a:gd name="connsiteY1" fmla="*/ 0 h 1258377"/>
              <a:gd name="connsiteX0" fmla="*/ 0 w 4316199"/>
              <a:gd name="connsiteY0" fmla="*/ 338635 h 1112649"/>
              <a:gd name="connsiteX1" fmla="*/ 4316199 w 4316199"/>
              <a:gd name="connsiteY1" fmla="*/ 0 h 1112649"/>
              <a:gd name="connsiteX0" fmla="*/ 0 w 4316199"/>
              <a:gd name="connsiteY0" fmla="*/ 338635 h 1096576"/>
              <a:gd name="connsiteX1" fmla="*/ 4316199 w 4316199"/>
              <a:gd name="connsiteY1" fmla="*/ 0 h 1096576"/>
              <a:gd name="connsiteX0" fmla="*/ 0 w 4316199"/>
              <a:gd name="connsiteY0" fmla="*/ 338635 h 1088579"/>
              <a:gd name="connsiteX1" fmla="*/ 4316199 w 4316199"/>
              <a:gd name="connsiteY1" fmla="*/ 0 h 1088579"/>
              <a:gd name="connsiteX0" fmla="*/ 0 w 4316199"/>
              <a:gd name="connsiteY0" fmla="*/ 338635 h 1115750"/>
              <a:gd name="connsiteX1" fmla="*/ 4316199 w 4316199"/>
              <a:gd name="connsiteY1" fmla="*/ 0 h 1115750"/>
              <a:gd name="connsiteX0" fmla="*/ 0 w 4029596"/>
              <a:gd name="connsiteY0" fmla="*/ 45208 h 976097"/>
              <a:gd name="connsiteX1" fmla="*/ 4029596 w 4029596"/>
              <a:gd name="connsiteY1" fmla="*/ 0 h 976097"/>
              <a:gd name="connsiteX0" fmla="*/ 0 w 4029596"/>
              <a:gd name="connsiteY0" fmla="*/ 45208 h 799534"/>
              <a:gd name="connsiteX1" fmla="*/ 4029596 w 4029596"/>
              <a:gd name="connsiteY1" fmla="*/ 0 h 799534"/>
              <a:gd name="connsiteX0" fmla="*/ 0 w 4029596"/>
              <a:gd name="connsiteY0" fmla="*/ 45208 h 817513"/>
              <a:gd name="connsiteX1" fmla="*/ 4029596 w 4029596"/>
              <a:gd name="connsiteY1" fmla="*/ 0 h 817513"/>
              <a:gd name="connsiteX0" fmla="*/ 0 w 4029596"/>
              <a:gd name="connsiteY0" fmla="*/ 45208 h 809783"/>
              <a:gd name="connsiteX1" fmla="*/ 4029596 w 4029596"/>
              <a:gd name="connsiteY1" fmla="*/ 0 h 809783"/>
              <a:gd name="connsiteX0" fmla="*/ 0 w 4050068"/>
              <a:gd name="connsiteY0" fmla="*/ 0 h 792216"/>
              <a:gd name="connsiteX1" fmla="*/ 4050068 w 4050068"/>
              <a:gd name="connsiteY1" fmla="*/ 9383 h 792216"/>
              <a:gd name="connsiteX0" fmla="*/ 0 w 4015948"/>
              <a:gd name="connsiteY0" fmla="*/ 4265 h 789471"/>
              <a:gd name="connsiteX1" fmla="*/ 4015948 w 4015948"/>
              <a:gd name="connsiteY1" fmla="*/ 0 h 789471"/>
              <a:gd name="connsiteX0" fmla="*/ 0 w 4015948"/>
              <a:gd name="connsiteY0" fmla="*/ 4265 h 763707"/>
              <a:gd name="connsiteX1" fmla="*/ 4015948 w 4015948"/>
              <a:gd name="connsiteY1" fmla="*/ 0 h 763707"/>
            </a:gdLst>
            <a:ahLst/>
            <a:cxnLst>
              <a:cxn ang="0">
                <a:pos x="connsiteX0" y="connsiteY0"/>
              </a:cxn>
              <a:cxn ang="0">
                <a:pos x="connsiteX1" y="connsiteY1"/>
              </a:cxn>
            </a:cxnLst>
            <a:rect l="l" t="t" r="r" b="b"/>
            <a:pathLst>
              <a:path w="4015948" h="763707">
                <a:moveTo>
                  <a:pt x="0" y="4265"/>
                </a:moveTo>
                <a:cubicBezTo>
                  <a:pt x="1350876" y="1018180"/>
                  <a:pt x="2633605" y="1016949"/>
                  <a:pt x="4015948" y="0"/>
                </a:cubicBezTo>
              </a:path>
            </a:pathLst>
          </a:custGeom>
          <a:noFill/>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28450588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B2ABDD-186F-EA0C-ED42-8B2D3C173B73}"/>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96A14BD5-3A05-5540-5DB0-A547800D448A}"/>
              </a:ext>
            </a:extLst>
          </p:cNvPr>
          <p:cNvSpPr>
            <a:spLocks noGrp="1"/>
          </p:cNvSpPr>
          <p:nvPr>
            <p:ph type="title"/>
          </p:nvPr>
        </p:nvSpPr>
        <p:spPr/>
        <p:txBody>
          <a:bodyPr/>
          <a:lstStyle/>
          <a:p>
            <a:r>
              <a:rPr lang="de-DE" dirty="0"/>
              <a:t>Beispiel: Vorhersage bei Schaltungen</a:t>
            </a:r>
          </a:p>
        </p:txBody>
      </p:sp>
      <p:pic>
        <p:nvPicPr>
          <p:cNvPr id="12" name="Grafik 11">
            <a:extLst>
              <a:ext uri="{FF2B5EF4-FFF2-40B4-BE49-F238E27FC236}">
                <a16:creationId xmlns:a16="http://schemas.microsoft.com/office/drawing/2014/main" id="{D99075BE-6AEC-719C-FBAC-493F63912B27}"/>
              </a:ext>
            </a:extLst>
          </p:cNvPr>
          <p:cNvPicPr>
            <a:picLocks noChangeAspect="1"/>
          </p:cNvPicPr>
          <p:nvPr/>
        </p:nvPicPr>
        <p:blipFill>
          <a:blip r:embed="rId2"/>
          <a:stretch>
            <a:fillRect/>
          </a:stretch>
        </p:blipFill>
        <p:spPr>
          <a:xfrm>
            <a:off x="827583" y="1691282"/>
            <a:ext cx="6788385" cy="3609926"/>
          </a:xfrm>
          <a:prstGeom prst="rect">
            <a:avLst/>
          </a:prstGeom>
        </p:spPr>
      </p:pic>
    </p:spTree>
    <p:extLst>
      <p:ext uri="{BB962C8B-B14F-4D97-AF65-F5344CB8AC3E}">
        <p14:creationId xmlns:p14="http://schemas.microsoft.com/office/powerpoint/2010/main" val="159730183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66D31A-B53E-2E04-410A-4CCDA8CE0119}"/>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08FA222E-55B9-D24A-8959-CE86591DC91E}"/>
              </a:ext>
            </a:extLst>
          </p:cNvPr>
          <p:cNvSpPr>
            <a:spLocks noGrp="1"/>
          </p:cNvSpPr>
          <p:nvPr>
            <p:ph type="title"/>
          </p:nvPr>
        </p:nvSpPr>
        <p:spPr/>
        <p:txBody>
          <a:bodyPr/>
          <a:lstStyle/>
          <a:p>
            <a:r>
              <a:rPr lang="de-DE" dirty="0"/>
              <a:t>Beispiel: Vorhersage bei Schaltungen</a:t>
            </a:r>
          </a:p>
        </p:txBody>
      </p:sp>
      <p:pic>
        <p:nvPicPr>
          <p:cNvPr id="4" name="Grafik 3">
            <a:extLst>
              <a:ext uri="{FF2B5EF4-FFF2-40B4-BE49-F238E27FC236}">
                <a16:creationId xmlns:a16="http://schemas.microsoft.com/office/drawing/2014/main" id="{F8F7E7EC-D35C-F161-3EE9-DD50942C3D95}"/>
              </a:ext>
            </a:extLst>
          </p:cNvPr>
          <p:cNvPicPr>
            <a:picLocks noChangeAspect="1"/>
          </p:cNvPicPr>
          <p:nvPr/>
        </p:nvPicPr>
        <p:blipFill>
          <a:blip r:embed="rId2"/>
          <a:srcRect t="17079"/>
          <a:stretch/>
        </p:blipFill>
        <p:spPr>
          <a:xfrm>
            <a:off x="1172430" y="2348880"/>
            <a:ext cx="6004911" cy="2796971"/>
          </a:xfrm>
          <a:prstGeom prst="rect">
            <a:avLst/>
          </a:prstGeom>
        </p:spPr>
      </p:pic>
      <p:pic>
        <p:nvPicPr>
          <p:cNvPr id="9" name="Grafik 8">
            <a:extLst>
              <a:ext uri="{FF2B5EF4-FFF2-40B4-BE49-F238E27FC236}">
                <a16:creationId xmlns:a16="http://schemas.microsoft.com/office/drawing/2014/main" id="{E8AEA4BE-96B2-10E3-771A-590669CDBDA5}"/>
              </a:ext>
            </a:extLst>
          </p:cNvPr>
          <p:cNvPicPr>
            <a:picLocks noChangeAspect="1"/>
          </p:cNvPicPr>
          <p:nvPr/>
        </p:nvPicPr>
        <p:blipFill>
          <a:blip r:embed="rId3"/>
          <a:srcRect b="78058"/>
          <a:stretch/>
        </p:blipFill>
        <p:spPr>
          <a:xfrm>
            <a:off x="879959" y="1712149"/>
            <a:ext cx="6788385" cy="792088"/>
          </a:xfrm>
          <a:prstGeom prst="rect">
            <a:avLst/>
          </a:prstGeom>
        </p:spPr>
      </p:pic>
    </p:spTree>
    <p:extLst>
      <p:ext uri="{BB962C8B-B14F-4D97-AF65-F5344CB8AC3E}">
        <p14:creationId xmlns:p14="http://schemas.microsoft.com/office/powerpoint/2010/main" val="570380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Inhalt </a:t>
            </a:r>
          </a:p>
        </p:txBody>
      </p:sp>
      <p:sp>
        <p:nvSpPr>
          <p:cNvPr id="3" name="Inhaltsplatzhalter 2"/>
          <p:cNvSpPr>
            <a:spLocks noGrp="1"/>
          </p:cNvSpPr>
          <p:nvPr>
            <p:ph idx="1"/>
          </p:nvPr>
        </p:nvSpPr>
        <p:spPr/>
        <p:txBody>
          <a:bodyPr>
            <a:normAutofit/>
          </a:bodyPr>
          <a:lstStyle/>
          <a:p>
            <a:pPr>
              <a:buFont typeface="Wingdings" panose="05000000000000000000" pitchFamily="2" charset="2"/>
              <a:buChar char="Ø"/>
            </a:pPr>
            <a:r>
              <a:rPr lang="de-DE" dirty="0"/>
              <a:t>Ausgangssituation</a:t>
            </a:r>
          </a:p>
          <a:p>
            <a:pPr>
              <a:buFont typeface="Wingdings" panose="05000000000000000000" pitchFamily="2" charset="2"/>
              <a:buChar char="Ø"/>
            </a:pPr>
            <a:r>
              <a:rPr lang="de-DE" dirty="0"/>
              <a:t>Vorstellung des Fahrradkettenmodells: </a:t>
            </a:r>
            <a:br>
              <a:rPr lang="de-DE" dirty="0"/>
            </a:br>
            <a:r>
              <a:rPr lang="de-DE" dirty="0"/>
              <a:t>Gegenüberstellung physikalischer Größen</a:t>
            </a:r>
          </a:p>
          <a:p>
            <a:pPr>
              <a:buFont typeface="Wingdings" panose="05000000000000000000" pitchFamily="2" charset="2"/>
              <a:buChar char="Ø"/>
            </a:pPr>
            <a:r>
              <a:rPr lang="de-DE" dirty="0"/>
              <a:t>Die Fahrradkette als durchgängiges Modell</a:t>
            </a:r>
          </a:p>
          <a:p>
            <a:pPr>
              <a:buFont typeface="Wingdings" panose="05000000000000000000" pitchFamily="2" charset="2"/>
              <a:buChar char="Ø"/>
            </a:pPr>
            <a:r>
              <a:rPr lang="de-DE" dirty="0"/>
              <a:t>Unterrichtselemente</a:t>
            </a:r>
          </a:p>
          <a:p>
            <a:pPr>
              <a:buFont typeface="Wingdings" panose="05000000000000000000" pitchFamily="2" charset="2"/>
              <a:buChar char="Ø"/>
            </a:pPr>
            <a:r>
              <a:rPr lang="de-DE" b="1" dirty="0">
                <a:solidFill>
                  <a:srgbClr val="980528"/>
                </a:solidFill>
              </a:rPr>
              <a:t>Empirische Untersuchung</a:t>
            </a:r>
          </a:p>
        </p:txBody>
      </p:sp>
      <p:sp>
        <p:nvSpPr>
          <p:cNvPr id="4" name="Pfeil: nach rechts 3">
            <a:hlinkClick r:id="rId2" action="ppaction://hlinksldjump"/>
            <a:extLst>
              <a:ext uri="{FF2B5EF4-FFF2-40B4-BE49-F238E27FC236}">
                <a16:creationId xmlns:a16="http://schemas.microsoft.com/office/drawing/2014/main" id="{23807006-C0BE-CAEF-F689-27C4E00E8E9F}"/>
              </a:ext>
            </a:extLst>
          </p:cNvPr>
          <p:cNvSpPr/>
          <p:nvPr/>
        </p:nvSpPr>
        <p:spPr>
          <a:xfrm>
            <a:off x="7164288" y="5589240"/>
            <a:ext cx="1224136" cy="504056"/>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354750222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Empirische Untersuchung </a:t>
            </a:r>
            <a:r>
              <a:rPr lang="de-DE" sz="1400" dirty="0"/>
              <a:t>(</a:t>
            </a:r>
            <a:r>
              <a:rPr lang="de-DE" sz="1400" dirty="0" err="1"/>
              <a:t>Hindriksen</a:t>
            </a:r>
            <a:r>
              <a:rPr lang="de-DE" sz="1400" dirty="0"/>
              <a:t>, Kahnt &amp; Berger, 2023)</a:t>
            </a:r>
            <a:endParaRPr lang="de-DE" dirty="0"/>
          </a:p>
        </p:txBody>
      </p:sp>
      <p:sp>
        <p:nvSpPr>
          <p:cNvPr id="3" name="Inhaltsplatzhalter 2"/>
          <p:cNvSpPr>
            <a:spLocks noGrp="1"/>
          </p:cNvSpPr>
          <p:nvPr>
            <p:ph idx="1"/>
          </p:nvPr>
        </p:nvSpPr>
        <p:spPr/>
        <p:txBody>
          <a:bodyPr/>
          <a:lstStyle/>
          <a:p>
            <a:pPr marL="0" indent="0">
              <a:buNone/>
            </a:pPr>
            <a:r>
              <a:rPr lang="de-DE" dirty="0">
                <a:solidFill>
                  <a:srgbClr val="980528"/>
                </a:solidFill>
              </a:rPr>
              <a:t>Ausgangsthesen:</a:t>
            </a:r>
          </a:p>
          <a:p>
            <a:r>
              <a:rPr lang="de-DE" dirty="0"/>
              <a:t>„Die Verwendung eines durchgängigen Modells ist vorteilhaft, weil die </a:t>
            </a:r>
            <a:r>
              <a:rPr lang="de-DE" dirty="0" err="1"/>
              <a:t>SuS</a:t>
            </a:r>
            <a:r>
              <a:rPr lang="de-DE" dirty="0"/>
              <a:t> immer wieder auf dasselbe Modell zurückgreifen und es sich dadurch gut einprägen können. Zudem werden sie mit dem Modell vertrauter und wenden an einem Beispiel ausführlich die Methode analogiebasierten Lernens an.“ </a:t>
            </a:r>
            <a:r>
              <a:rPr lang="de-DE" sz="1400" dirty="0"/>
              <a:t>(Kahnt, 2022)</a:t>
            </a:r>
          </a:p>
          <a:p>
            <a:r>
              <a:rPr lang="de-DE" dirty="0"/>
              <a:t>„Auch bietet es sich an, für verschiedene Aspekte der Elektrizitätslehre verschiedene Analogien zu benutzen, also für jedes Einzelthema die hierfür jeweils beste Analogie heranzuziehen.“ </a:t>
            </a:r>
            <a:r>
              <a:rPr lang="de-DE" sz="1400" dirty="0"/>
              <a:t>(Burde &amp;Wilhelm, 2017)</a:t>
            </a:r>
          </a:p>
        </p:txBody>
      </p:sp>
    </p:spTree>
    <p:extLst>
      <p:ext uri="{BB962C8B-B14F-4D97-AF65-F5344CB8AC3E}">
        <p14:creationId xmlns:p14="http://schemas.microsoft.com/office/powerpoint/2010/main" val="2308054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Vergleichsuntersuchung</a:t>
            </a:r>
          </a:p>
        </p:txBody>
      </p:sp>
      <p:sp>
        <p:nvSpPr>
          <p:cNvPr id="3" name="Inhaltsplatzhalter 2"/>
          <p:cNvSpPr>
            <a:spLocks noGrp="1"/>
          </p:cNvSpPr>
          <p:nvPr>
            <p:ph idx="1"/>
          </p:nvPr>
        </p:nvSpPr>
        <p:spPr>
          <a:xfrm>
            <a:off x="457200" y="4437112"/>
            <a:ext cx="8229600" cy="2016224"/>
          </a:xfrm>
        </p:spPr>
        <p:txBody>
          <a:bodyPr>
            <a:normAutofit lnSpcReduction="10000"/>
          </a:bodyPr>
          <a:lstStyle/>
          <a:p>
            <a:pPr marL="0" indent="0">
              <a:buNone/>
            </a:pPr>
            <a:r>
              <a:rPr lang="de-DE" dirty="0">
                <a:solidFill>
                  <a:srgbClr val="980528"/>
                </a:solidFill>
              </a:rPr>
              <a:t>Forschungsfrage 1: </a:t>
            </a:r>
            <a:r>
              <a:rPr lang="de-DE" dirty="0"/>
              <a:t>Zeigen sich in den Modellbedingungen Unterschiede im Verständnis von Potenzial und Spannung?</a:t>
            </a:r>
          </a:p>
          <a:p>
            <a:pPr marL="0" indent="0">
              <a:buNone/>
            </a:pPr>
            <a:r>
              <a:rPr lang="de-DE" dirty="0">
                <a:solidFill>
                  <a:srgbClr val="980528"/>
                </a:solidFill>
              </a:rPr>
              <a:t>Forschungsfrage 2: </a:t>
            </a:r>
            <a:r>
              <a:rPr lang="de-DE" dirty="0"/>
              <a:t>Gibt es Lernende, die besonders von der Verwendung eines spezifischen Analogiemodells profitieren?</a:t>
            </a:r>
          </a:p>
          <a:p>
            <a:pPr marL="0" indent="0">
              <a:buNone/>
            </a:pPr>
            <a:r>
              <a:rPr lang="de-DE" dirty="0">
                <a:solidFill>
                  <a:srgbClr val="980528"/>
                </a:solidFill>
              </a:rPr>
              <a:t>Forschungsfrage 3: </a:t>
            </a:r>
            <a:r>
              <a:rPr lang="de-DE" dirty="0"/>
              <a:t>Unterscheiden sich die Gruppen nach dem Unterricht hinsichtlich des Modellverständnisses?</a:t>
            </a:r>
          </a:p>
        </p:txBody>
      </p:sp>
      <p:pic>
        <p:nvPicPr>
          <p:cNvPr id="4" name="Grafik 3"/>
          <p:cNvPicPr>
            <a:picLocks noChangeAspect="1"/>
          </p:cNvPicPr>
          <p:nvPr/>
        </p:nvPicPr>
        <p:blipFill>
          <a:blip r:embed="rId2"/>
          <a:stretch>
            <a:fillRect/>
          </a:stretch>
        </p:blipFill>
        <p:spPr>
          <a:xfrm>
            <a:off x="470699" y="1390112"/>
            <a:ext cx="8202601" cy="3047000"/>
          </a:xfrm>
          <a:prstGeom prst="rect">
            <a:avLst/>
          </a:prstGeom>
        </p:spPr>
      </p:pic>
    </p:spTree>
    <p:extLst>
      <p:ext uri="{BB962C8B-B14F-4D97-AF65-F5344CB8AC3E}">
        <p14:creationId xmlns:p14="http://schemas.microsoft.com/office/powerpoint/2010/main" val="906835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Vergleichsuntersuchung</a:t>
            </a:r>
          </a:p>
        </p:txBody>
      </p:sp>
      <p:sp>
        <p:nvSpPr>
          <p:cNvPr id="3" name="Inhaltsplatzhalter 2"/>
          <p:cNvSpPr>
            <a:spLocks noGrp="1"/>
          </p:cNvSpPr>
          <p:nvPr>
            <p:ph idx="1"/>
          </p:nvPr>
        </p:nvSpPr>
        <p:spPr>
          <a:xfrm>
            <a:off x="457200" y="1700808"/>
            <a:ext cx="4690864" cy="4752528"/>
          </a:xfrm>
        </p:spPr>
        <p:txBody>
          <a:bodyPr/>
          <a:lstStyle/>
          <a:p>
            <a:pPr marL="0" indent="0">
              <a:buNone/>
            </a:pPr>
            <a:r>
              <a:rPr lang="de-DE" dirty="0">
                <a:solidFill>
                  <a:srgbClr val="980528"/>
                </a:solidFill>
              </a:rPr>
              <a:t>Forschungsfrage 1:</a:t>
            </a:r>
          </a:p>
          <a:p>
            <a:pPr marL="0" indent="0">
              <a:buNone/>
            </a:pPr>
            <a:r>
              <a:rPr lang="de-DE" dirty="0"/>
              <a:t>Zeigen sich in den Modellbedingungen Unterschiede im Verständnis von Potenzial und Spannung?</a:t>
            </a:r>
          </a:p>
          <a:p>
            <a:pPr>
              <a:buFont typeface="Wingdings" panose="05000000000000000000" pitchFamily="2" charset="2"/>
              <a:buChar char="Ø"/>
            </a:pPr>
            <a:r>
              <a:rPr lang="de-DE" dirty="0"/>
              <a:t>Kein Unterschied im direkten Nachtest</a:t>
            </a:r>
          </a:p>
          <a:p>
            <a:pPr>
              <a:buFont typeface="Wingdings" panose="05000000000000000000" pitchFamily="2" charset="2"/>
              <a:buChar char="Ø"/>
            </a:pPr>
            <a:r>
              <a:rPr lang="de-DE" dirty="0"/>
              <a:t>Unterschiede im verzögerten Nachtest</a:t>
            </a:r>
          </a:p>
        </p:txBody>
      </p:sp>
      <p:pic>
        <p:nvPicPr>
          <p:cNvPr id="5" name="Grafik 4"/>
          <p:cNvPicPr>
            <a:picLocks noChangeAspect="1"/>
          </p:cNvPicPr>
          <p:nvPr/>
        </p:nvPicPr>
        <p:blipFill>
          <a:blip r:embed="rId2"/>
          <a:stretch>
            <a:fillRect/>
          </a:stretch>
        </p:blipFill>
        <p:spPr>
          <a:xfrm>
            <a:off x="5148064" y="1412776"/>
            <a:ext cx="3528392" cy="3989015"/>
          </a:xfrm>
          <a:prstGeom prst="rect">
            <a:avLst/>
          </a:prstGeom>
        </p:spPr>
      </p:pic>
    </p:spTree>
    <p:extLst>
      <p:ext uri="{BB962C8B-B14F-4D97-AF65-F5344CB8AC3E}">
        <p14:creationId xmlns:p14="http://schemas.microsoft.com/office/powerpoint/2010/main" val="3808731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Vergleichsuntersuchung</a:t>
            </a:r>
          </a:p>
        </p:txBody>
      </p:sp>
      <p:sp>
        <p:nvSpPr>
          <p:cNvPr id="3" name="Inhaltsplatzhalter 2"/>
          <p:cNvSpPr>
            <a:spLocks noGrp="1"/>
          </p:cNvSpPr>
          <p:nvPr>
            <p:ph idx="1"/>
          </p:nvPr>
        </p:nvSpPr>
        <p:spPr>
          <a:xfrm>
            <a:off x="457200" y="1700808"/>
            <a:ext cx="4091099" cy="4752528"/>
          </a:xfrm>
        </p:spPr>
        <p:txBody>
          <a:bodyPr/>
          <a:lstStyle/>
          <a:p>
            <a:pPr marL="0" indent="0">
              <a:buNone/>
            </a:pPr>
            <a:r>
              <a:rPr lang="de-DE" dirty="0">
                <a:solidFill>
                  <a:srgbClr val="980528"/>
                </a:solidFill>
              </a:rPr>
              <a:t>Forschungsfrage 3:</a:t>
            </a:r>
          </a:p>
          <a:p>
            <a:pPr marL="0" indent="0">
              <a:buNone/>
            </a:pPr>
            <a:r>
              <a:rPr lang="de-DE" dirty="0"/>
              <a:t>Unterscheiden sich die Gruppen nach dem Unterricht hinsichtlich des Modellverständnisses?</a:t>
            </a:r>
          </a:p>
        </p:txBody>
      </p:sp>
      <p:pic>
        <p:nvPicPr>
          <p:cNvPr id="4" name="Grafik 3"/>
          <p:cNvPicPr>
            <a:picLocks noChangeAspect="1"/>
          </p:cNvPicPr>
          <p:nvPr/>
        </p:nvPicPr>
        <p:blipFill>
          <a:blip r:embed="rId2"/>
          <a:stretch>
            <a:fillRect/>
          </a:stretch>
        </p:blipFill>
        <p:spPr>
          <a:xfrm>
            <a:off x="4548299" y="1669888"/>
            <a:ext cx="4138501" cy="4680520"/>
          </a:xfrm>
          <a:prstGeom prst="rect">
            <a:avLst/>
          </a:prstGeom>
        </p:spPr>
      </p:pic>
    </p:spTree>
    <p:extLst>
      <p:ext uri="{BB962C8B-B14F-4D97-AF65-F5344CB8AC3E}">
        <p14:creationId xmlns:p14="http://schemas.microsoft.com/office/powerpoint/2010/main" val="355612571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Zusammenfassung</a:t>
            </a:r>
          </a:p>
        </p:txBody>
      </p:sp>
      <p:sp>
        <p:nvSpPr>
          <p:cNvPr id="3" name="Inhaltsplatzhalter 2"/>
          <p:cNvSpPr>
            <a:spLocks noGrp="1"/>
          </p:cNvSpPr>
          <p:nvPr>
            <p:ph idx="1"/>
          </p:nvPr>
        </p:nvSpPr>
        <p:spPr/>
        <p:txBody>
          <a:bodyPr/>
          <a:lstStyle/>
          <a:p>
            <a:pPr marL="0" indent="0">
              <a:buNone/>
            </a:pPr>
            <a:r>
              <a:rPr lang="de-DE" dirty="0"/>
              <a:t>Die Fahrradkette bietet die Möglichkeit</a:t>
            </a:r>
          </a:p>
          <a:p>
            <a:pPr>
              <a:buFont typeface="Wingdings" panose="05000000000000000000" pitchFamily="2" charset="2"/>
              <a:buChar char="Ø"/>
            </a:pPr>
            <a:r>
              <a:rPr lang="de-DE" dirty="0"/>
              <a:t>der gleichzeitigen qualitativen Einführung der Größen Spannung, Strom und Widerstand,</a:t>
            </a:r>
          </a:p>
          <a:p>
            <a:pPr>
              <a:buFont typeface="Wingdings" panose="05000000000000000000" pitchFamily="2" charset="2"/>
              <a:buChar char="Ø"/>
            </a:pPr>
            <a:r>
              <a:rPr lang="de-DE" dirty="0"/>
              <a:t>der Erarbeitung des lernförderlichen Potenzials,</a:t>
            </a:r>
          </a:p>
          <a:p>
            <a:pPr>
              <a:buFont typeface="Wingdings" panose="05000000000000000000" pitchFamily="2" charset="2"/>
              <a:buChar char="Ø"/>
            </a:pPr>
            <a:r>
              <a:rPr lang="de-DE" dirty="0"/>
              <a:t>des Aufbaus von Modellkompetenz,</a:t>
            </a:r>
          </a:p>
          <a:p>
            <a:pPr>
              <a:buFont typeface="Wingdings" panose="05000000000000000000" pitchFamily="2" charset="2"/>
              <a:buChar char="Ø"/>
            </a:pPr>
            <a:r>
              <a:rPr lang="de-DE" dirty="0"/>
              <a:t>der Nutzung als „durchgängiges Modell“.</a:t>
            </a:r>
          </a:p>
          <a:p>
            <a:pPr marL="0" indent="0">
              <a:buNone/>
            </a:pPr>
            <a:endParaRPr lang="de-DE" dirty="0"/>
          </a:p>
          <a:p>
            <a:pPr marL="0" indent="0">
              <a:buNone/>
            </a:pPr>
            <a:r>
              <a:rPr lang="de-DE" dirty="0"/>
              <a:t>Die Nutzung als durchgängiges Modell zeigt empirisch keine Nachteile.</a:t>
            </a:r>
          </a:p>
          <a:p>
            <a:pPr marL="0" indent="0">
              <a:buNone/>
            </a:pPr>
            <a:endParaRPr lang="de-DE" dirty="0"/>
          </a:p>
        </p:txBody>
      </p:sp>
    </p:spTree>
    <p:extLst>
      <p:ext uri="{BB962C8B-B14F-4D97-AF65-F5344CB8AC3E}">
        <p14:creationId xmlns:p14="http://schemas.microsoft.com/office/powerpoint/2010/main" val="135179526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Die Parallelschaltung mit der Fahrradkette</a:t>
            </a:r>
          </a:p>
        </p:txBody>
      </p:sp>
      <p:pic>
        <p:nvPicPr>
          <p:cNvPr id="25602"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5369"/>
          <a:stretch/>
        </p:blipFill>
        <p:spPr bwMode="auto">
          <a:xfrm>
            <a:off x="1115616" y="2852936"/>
            <a:ext cx="7133679" cy="35601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Abgerundete rechteckige Legende 3"/>
          <p:cNvSpPr/>
          <p:nvPr/>
        </p:nvSpPr>
        <p:spPr>
          <a:xfrm>
            <a:off x="1004620" y="1988840"/>
            <a:ext cx="2304257" cy="1296144"/>
          </a:xfrm>
          <a:prstGeom prst="wedgeRoundRectCallout">
            <a:avLst>
              <a:gd name="adj1" fmla="val -21916"/>
              <a:gd name="adj2" fmla="val 80629"/>
              <a:gd name="adj3" fmla="val 16667"/>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5" name="Textfeld 4"/>
          <p:cNvSpPr txBox="1"/>
          <p:nvPr/>
        </p:nvSpPr>
        <p:spPr>
          <a:xfrm>
            <a:off x="1004621" y="2132856"/>
            <a:ext cx="2304256" cy="1015663"/>
          </a:xfrm>
          <a:prstGeom prst="rect">
            <a:avLst/>
          </a:prstGeom>
          <a:noFill/>
        </p:spPr>
        <p:txBody>
          <a:bodyPr wrap="square" rtlCol="0">
            <a:spAutoFit/>
          </a:bodyPr>
          <a:lstStyle/>
          <a:p>
            <a:pPr algn="ctr"/>
            <a:r>
              <a:rPr lang="de-DE" sz="2000" dirty="0"/>
              <a:t>Meine Beine treten alle mit der gleichen Kraft!</a:t>
            </a:r>
          </a:p>
        </p:txBody>
      </p:sp>
      <p:sp>
        <p:nvSpPr>
          <p:cNvPr id="3" name="Inhaltsplatzhalter 2"/>
          <p:cNvSpPr>
            <a:spLocks noGrp="1"/>
          </p:cNvSpPr>
          <p:nvPr>
            <p:ph idx="1"/>
          </p:nvPr>
        </p:nvSpPr>
        <p:spPr>
          <a:xfrm>
            <a:off x="3707904" y="1700808"/>
            <a:ext cx="4978896" cy="4752528"/>
          </a:xfrm>
        </p:spPr>
        <p:txBody>
          <a:bodyPr/>
          <a:lstStyle/>
          <a:p>
            <a:pPr marL="0" indent="0">
              <a:buNone/>
            </a:pPr>
            <a:r>
              <a:rPr lang="de-DE" dirty="0"/>
              <a:t>Grundidee der Parallelschaltung im Fahrradkettenmodell : </a:t>
            </a:r>
          </a:p>
          <a:p>
            <a:pPr>
              <a:buFont typeface="Wingdings" panose="05000000000000000000" pitchFamily="2" charset="2"/>
              <a:buChar char="Ø"/>
            </a:pPr>
            <a:r>
              <a:rPr lang="de-DE" dirty="0"/>
              <a:t>Unabhängig voneinander laufende Ketten mit gleichem Antrieb</a:t>
            </a:r>
          </a:p>
        </p:txBody>
      </p:sp>
    </p:spTree>
    <p:extLst>
      <p:ext uri="{BB962C8B-B14F-4D97-AF65-F5344CB8AC3E}">
        <p14:creationId xmlns:p14="http://schemas.microsoft.com/office/powerpoint/2010/main" val="1610907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Parallelschaltung im Fahrradkettenmodell</a:t>
            </a:r>
          </a:p>
        </p:txBody>
      </p:sp>
      <p:pic>
        <p:nvPicPr>
          <p:cNvPr id="4" name="Grafik 3"/>
          <p:cNvPicPr>
            <a:picLocks noChangeAspect="1"/>
          </p:cNvPicPr>
          <p:nvPr/>
        </p:nvPicPr>
        <p:blipFill>
          <a:blip r:embed="rId4"/>
          <a:stretch>
            <a:fillRect/>
          </a:stretch>
        </p:blipFill>
        <p:spPr>
          <a:xfrm>
            <a:off x="478716" y="1844824"/>
            <a:ext cx="7763394" cy="4608512"/>
          </a:xfrm>
          <a:prstGeom prst="rect">
            <a:avLst/>
          </a:prstGeom>
        </p:spPr>
      </p:pic>
      <p:pic>
        <p:nvPicPr>
          <p:cNvPr id="5" name="Fahrradkäfer_Film">
            <a:hlinkClick r:id="" action="ppaction://media"/>
            <a:extLst>
              <a:ext uri="{FF2B5EF4-FFF2-40B4-BE49-F238E27FC236}">
                <a16:creationId xmlns:a16="http://schemas.microsoft.com/office/drawing/2014/main" id="{D4B8B116-57A9-C3B2-9D7B-114B126D69B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457200" y="1464146"/>
            <a:ext cx="8229600" cy="4629150"/>
          </a:xfrm>
        </p:spPr>
      </p:pic>
    </p:spTree>
    <p:extLst>
      <p:ext uri="{BB962C8B-B14F-4D97-AF65-F5344CB8AC3E}">
        <p14:creationId xmlns:p14="http://schemas.microsoft.com/office/powerpoint/2010/main" val="2636950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t>Vielen Dank für Ihre Aufmerksamkeit!</a:t>
            </a:r>
          </a:p>
        </p:txBody>
      </p:sp>
      <p:sp>
        <p:nvSpPr>
          <p:cNvPr id="3" name="Inhaltsplatzhalter 2"/>
          <p:cNvSpPr>
            <a:spLocks noGrp="1"/>
          </p:cNvSpPr>
          <p:nvPr>
            <p:ph idx="1"/>
          </p:nvPr>
        </p:nvSpPr>
        <p:spPr/>
        <p:txBody>
          <a:bodyPr/>
          <a:lstStyle/>
          <a:p>
            <a:pPr marL="0" indent="0">
              <a:buNone/>
            </a:pPr>
            <a:endParaRPr lang="de-DE" dirty="0"/>
          </a:p>
          <a:p>
            <a:pPr marL="0" indent="0">
              <a:buNone/>
            </a:pPr>
            <a:r>
              <a:rPr lang="de-DE" dirty="0"/>
              <a:t>Gern stellen wir das Unterrichtskonzept in Seminaren oder auf </a:t>
            </a:r>
            <a:r>
              <a:rPr lang="de-DE"/>
              <a:t>Lehrerfortbildungen vor</a:t>
            </a:r>
            <a:r>
              <a:rPr lang="de-DE" dirty="0"/>
              <a:t>.</a:t>
            </a:r>
          </a:p>
          <a:p>
            <a:pPr marL="0" indent="0">
              <a:buNone/>
            </a:pPr>
            <a:endParaRPr lang="de-DE" dirty="0"/>
          </a:p>
          <a:p>
            <a:pPr marL="0" indent="0">
              <a:buNone/>
            </a:pPr>
            <a:endParaRPr lang="de-DE" dirty="0"/>
          </a:p>
          <a:p>
            <a:pPr marL="0" indent="0">
              <a:buNone/>
            </a:pPr>
            <a:r>
              <a:rPr lang="de-DE" dirty="0">
                <a:solidFill>
                  <a:srgbClr val="980528"/>
                </a:solidFill>
              </a:rPr>
              <a:t>Kontakt:</a:t>
            </a:r>
          </a:p>
          <a:p>
            <a:pPr marL="0" indent="0">
              <a:buNone/>
            </a:pPr>
            <a:r>
              <a:rPr lang="de-DE" dirty="0">
                <a:hlinkClick r:id="rId2"/>
              </a:rPr>
              <a:t>mkahnt@uni-osnabrueck.de</a:t>
            </a:r>
            <a:endParaRPr lang="de-DE" dirty="0"/>
          </a:p>
        </p:txBody>
      </p:sp>
    </p:spTree>
    <p:extLst>
      <p:ext uri="{BB962C8B-B14F-4D97-AF65-F5344CB8AC3E}">
        <p14:creationId xmlns:p14="http://schemas.microsoft.com/office/powerpoint/2010/main" val="3586574825"/>
      </p:ext>
    </p:extLst>
  </p:cSld>
  <p:clrMapOvr>
    <a:masterClrMapping/>
  </p:clrMapOvr>
</p:sld>
</file>

<file path=ppt/theme/theme1.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1848</Words>
  <Application>Microsoft Office PowerPoint</Application>
  <PresentationFormat>Bildschirmpräsentation (4:3)</PresentationFormat>
  <Paragraphs>373</Paragraphs>
  <Slides>58</Slides>
  <Notes>12</Notes>
  <HiddenSlides>0</HiddenSlides>
  <MMClips>9</MMClips>
  <ScaleCrop>false</ScaleCrop>
  <HeadingPairs>
    <vt:vector size="6" baseType="variant">
      <vt:variant>
        <vt:lpstr>Verwendete Schriftarten</vt:lpstr>
      </vt:variant>
      <vt:variant>
        <vt:i4>4</vt:i4>
      </vt:variant>
      <vt:variant>
        <vt:lpstr>Design</vt:lpstr>
      </vt:variant>
      <vt:variant>
        <vt:i4>1</vt:i4>
      </vt:variant>
      <vt:variant>
        <vt:lpstr>Folientitel</vt:lpstr>
      </vt:variant>
      <vt:variant>
        <vt:i4>58</vt:i4>
      </vt:variant>
    </vt:vector>
  </HeadingPairs>
  <TitlesOfParts>
    <vt:vector size="63" baseType="lpstr">
      <vt:lpstr>Arial</vt:lpstr>
      <vt:lpstr>Calibri</vt:lpstr>
      <vt:lpstr>Cambria Math</vt:lpstr>
      <vt:lpstr>Wingdings</vt:lpstr>
      <vt:lpstr>Larissa</vt:lpstr>
      <vt:lpstr>Online-Zugang (ca. 75 MB, *.zip)</vt:lpstr>
      <vt:lpstr>Die Fahrradkette als Modell im Elektrikunterricht der Sek I</vt:lpstr>
      <vt:lpstr>Inhalt </vt:lpstr>
      <vt:lpstr>Ausgangslage und Motivation </vt:lpstr>
      <vt:lpstr>Wassermodell - offen Wassermodell – geschlossen   Stäbchenmodell                                                                                Elektronengasmodell                                        Rucksackmodell   </vt:lpstr>
      <vt:lpstr>Ausgangslage und Motivation</vt:lpstr>
      <vt:lpstr>Thesen zu Modellen in der Elektrizitätslehre - 2017</vt:lpstr>
      <vt:lpstr>Ausgangslage und Motivation </vt:lpstr>
      <vt:lpstr>Ausgangslage und Motivation </vt:lpstr>
      <vt:lpstr>Das Fahrradkettenmodell </vt:lpstr>
      <vt:lpstr>Das Fahrradkettenmodell </vt:lpstr>
      <vt:lpstr>Gegenüberstellung der physikalischen Größen</vt:lpstr>
      <vt:lpstr>Fahrradkettenmodell mit einfachen Mitteln </vt:lpstr>
      <vt:lpstr>Das Fahrradkette als durchgängiges Modell</vt:lpstr>
      <vt:lpstr>Überblick über den modellbasierten  Elektrizitätslehre-Unterricht der Sek I</vt:lpstr>
      <vt:lpstr>Überblick über den modellbasierten  Elektrizitätslehre-Unterricht der Sek I</vt:lpstr>
      <vt:lpstr>Unterrichtsmaterial</vt:lpstr>
      <vt:lpstr>Überblick über den modellbasierten  Elektrizitätslehre-Unterricht der Sek I</vt:lpstr>
      <vt:lpstr>Das Fahrrad als Vorstellungshilfe</vt:lpstr>
      <vt:lpstr>Das Fahrrad als Vorstellungshilfe</vt:lpstr>
      <vt:lpstr>Antrieb, Strom, Widerstand - Einführung</vt:lpstr>
      <vt:lpstr>Antrieb, Strom, Widerstand - Einführung</vt:lpstr>
      <vt:lpstr>Antrieb, Strom, Widerstand - Einführung</vt:lpstr>
      <vt:lpstr>Antrieb, Strom, Widerstand – Zusammenhänge </vt:lpstr>
      <vt:lpstr>Antrieb, Strom, Widerstand – Zusammenhänge </vt:lpstr>
      <vt:lpstr>Antrieb, Strom, Widerstand - Einführung</vt:lpstr>
      <vt:lpstr>Überblick über den modellbasierten  Elektrizitätslehre-Unterricht der Sek I</vt:lpstr>
      <vt:lpstr>Zusammenhang zwischen Energiestrom und Elektronenstrom – Einführung Spannung quantitativ</vt:lpstr>
      <vt:lpstr>Zusammenhang zwischen Energiestrom und Elektronenstrom – Einführung Spannung quantitativ</vt:lpstr>
      <vt:lpstr>Zusammenhang zwischen Energiestrom und Elektronenstrom – Einführung Spannung quantitativ</vt:lpstr>
      <vt:lpstr>Zusammenhang zwischen Energiestrom und Elektronenstrom – Einführung Spannung quantitativ</vt:lpstr>
      <vt:lpstr>Auswahlkarten – welche vier Karten beschreiben das Experiment bzw. die Vorstellungshilfe korrekt?</vt:lpstr>
      <vt:lpstr>Zusammenhang zwischen Energiestrom und Elektronenstrom – Einführung Spannung quantitativ</vt:lpstr>
      <vt:lpstr>Zusammenhang zwischen Energiestrom und Elektronenstrom – Einführung Spannung quantitativ</vt:lpstr>
      <vt:lpstr>Überblick über den modellbasierten  Elektrizitätslehre-Unterricht der Sek I</vt:lpstr>
      <vt:lpstr>Einführung des Potenzials mit der Fahrradkette</vt:lpstr>
      <vt:lpstr>Einführung des Potenzials mit der Fahrradkette</vt:lpstr>
      <vt:lpstr>Das „Potenzial“ der Fahrradkette</vt:lpstr>
      <vt:lpstr>Wenn die Kette nicht durchhängt …</vt:lpstr>
      <vt:lpstr>Übertragung auf das Potenzial (Text) </vt:lpstr>
      <vt:lpstr>Fahrradkette und Stromkreis im Vergleich</vt:lpstr>
      <vt:lpstr>Spannung und Potenzial am Schalter</vt:lpstr>
      <vt:lpstr>Spannung und Potenzial am Schalter</vt:lpstr>
      <vt:lpstr>Potenziale im Stromkreis mit zwei Widerständen</vt:lpstr>
      <vt:lpstr>Potenziale im Stromkreis mit zwei Widerständen</vt:lpstr>
      <vt:lpstr>Potenziale im Stromkreis mit zwei Widerständen</vt:lpstr>
      <vt:lpstr>Potenziale im Stromkreis mit zwei Widerständen</vt:lpstr>
      <vt:lpstr>Beispiel: Vorhersage bei Schaltungen</vt:lpstr>
      <vt:lpstr>Beispiel: Vorhersage bei Schaltungen</vt:lpstr>
      <vt:lpstr>Inhalt </vt:lpstr>
      <vt:lpstr>Empirische Untersuchung (Hindriksen, Kahnt &amp; Berger, 2023)</vt:lpstr>
      <vt:lpstr>Vergleichsuntersuchung</vt:lpstr>
      <vt:lpstr>Vergleichsuntersuchung</vt:lpstr>
      <vt:lpstr>Vergleichsuntersuchung</vt:lpstr>
      <vt:lpstr>Zusammenfassung</vt:lpstr>
      <vt:lpstr>Die Parallelschaltung mit der Fahrradkette</vt:lpstr>
      <vt:lpstr>Parallelschaltung im Fahrradkettenmodell</vt:lpstr>
      <vt:lpstr>Vielen Dank für Ihre Aufmerksamkeit!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PowerPoint-Präsentation</dc:title>
  <dc:creator>user</dc:creator>
  <cp:lastModifiedBy>Peter Krökel</cp:lastModifiedBy>
  <cp:revision>912</cp:revision>
  <dcterms:created xsi:type="dcterms:W3CDTF">2020-04-29T14:16:14Z</dcterms:created>
  <dcterms:modified xsi:type="dcterms:W3CDTF">2025-03-04T14:57:49Z</dcterms:modified>
</cp:coreProperties>
</file>